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3"/>
  </p:sldMasterIdLst>
  <p:sldIdLst>
    <p:sldId id="327" r:id="rId4"/>
    <p:sldId id="316" r:id="rId5"/>
    <p:sldId id="257" r:id="rId6"/>
    <p:sldId id="269" r:id="rId7"/>
    <p:sldId id="270" r:id="rId8"/>
    <p:sldId id="326" r:id="rId9"/>
    <p:sldId id="258" r:id="rId10"/>
    <p:sldId id="317" r:id="rId11"/>
    <p:sldId id="331" r:id="rId12"/>
    <p:sldId id="319" r:id="rId13"/>
    <p:sldId id="297" r:id="rId14"/>
    <p:sldId id="309" r:id="rId15"/>
    <p:sldId id="305" r:id="rId16"/>
    <p:sldId id="301" r:id="rId17"/>
    <p:sldId id="310" r:id="rId18"/>
    <p:sldId id="311" r:id="rId19"/>
    <p:sldId id="300" r:id="rId20"/>
    <p:sldId id="275" r:id="rId21"/>
    <p:sldId id="273" r:id="rId22"/>
    <p:sldId id="281" r:id="rId23"/>
    <p:sldId id="313" r:id="rId24"/>
    <p:sldId id="265" r:id="rId25"/>
    <p:sldId id="259" r:id="rId26"/>
    <p:sldId id="323" r:id="rId27"/>
    <p:sldId id="287" r:id="rId28"/>
    <p:sldId id="307" r:id="rId29"/>
    <p:sldId id="295" r:id="rId30"/>
    <p:sldId id="271" r:id="rId31"/>
    <p:sldId id="289" r:id="rId32"/>
    <p:sldId id="328" r:id="rId33"/>
    <p:sldId id="290" r:id="rId34"/>
    <p:sldId id="293" r:id="rId35"/>
    <p:sldId id="329" r:id="rId36"/>
    <p:sldId id="296" r:id="rId37"/>
    <p:sldId id="286" r:id="rId38"/>
    <p:sldId id="306" r:id="rId39"/>
    <p:sldId id="291" r:id="rId40"/>
    <p:sldId id="330" r:id="rId41"/>
    <p:sldId id="324" r:id="rId42"/>
    <p:sldId id="325" r:id="rId43"/>
    <p:sldId id="303" r:id="rId44"/>
    <p:sldId id="304" r:id="rId45"/>
    <p:sldId id="308" r:id="rId46"/>
    <p:sldId id="266" r:id="rId47"/>
    <p:sldId id="260" r:id="rId48"/>
    <p:sldId id="284" r:id="rId49"/>
    <p:sldId id="312" r:id="rId50"/>
    <p:sldId id="288" r:id="rId51"/>
    <p:sldId id="263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94660"/>
  </p:normalViewPr>
  <p:slideViewPr>
    <p:cSldViewPr>
      <p:cViewPr varScale="1">
        <p:scale>
          <a:sx n="59" d="100"/>
          <a:sy n="59" d="100"/>
        </p:scale>
        <p:origin x="9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68043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01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918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5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98525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224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37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38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516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972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857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528FF05-C442-4B26-8433-4F0E984C7ABC}" type="datetimeFigureOut">
              <a:rPr kumimoji="1" lang="ja-JP" altLang="en-US" smtClean="0"/>
              <a:t>2024/1/13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97C177F-3AF4-4C67-B60F-CAEB4FB4C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087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kumimoji="1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kumimoji="1"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スライド冒頭">
            <a:hlinkClick r:id="" action="ppaction://media"/>
            <a:extLst>
              <a:ext uri="{FF2B5EF4-FFF2-40B4-BE49-F238E27FC236}">
                <a16:creationId xmlns:a16="http://schemas.microsoft.com/office/drawing/2014/main" id="{4800C3FE-475C-4D64-0453-02B7D65F4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353971-3927-F2D3-6B45-A6303F2C2327}"/>
              </a:ext>
            </a:extLst>
          </p:cNvPr>
          <p:cNvSpPr txBox="1"/>
          <p:nvPr/>
        </p:nvSpPr>
        <p:spPr>
          <a:xfrm>
            <a:off x="911424" y="1603396"/>
            <a:ext cx="6696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・</a:t>
            </a:r>
            <a:r>
              <a:rPr kumimoji="1" lang="ja-JP" altLang="en-US" sz="3200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学生のアレルギー状況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EF1863-2972-5294-A6C6-41B6560E1ED1}"/>
              </a:ext>
            </a:extLst>
          </p:cNvPr>
          <p:cNvSpPr txBox="1"/>
          <p:nvPr/>
        </p:nvSpPr>
        <p:spPr>
          <a:xfrm>
            <a:off x="2063552" y="2852936"/>
            <a:ext cx="8496944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rPr>
              <a:t>学生の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Book" panose="020B0503020102020204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Book" panose="020B0503020102020204"/>
                <a:ea typeface="メイリオ" panose="020B0604030504040204" pitchFamily="50" charset="-128"/>
                <a:cs typeface="+mn-cs"/>
              </a:rPr>
              <a:t>人に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Book" panose="020B0503020102020204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Book" panose="020B0503020102020204"/>
                <a:ea typeface="メイリオ" panose="020B0604030504040204" pitchFamily="50" charset="-128"/>
                <a:cs typeface="+mn-cs"/>
              </a:rPr>
              <a:t>人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rPr>
              <a:t>は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rPr>
              <a:t>アレルギー症状に苦しんでいる</a:t>
            </a:r>
          </a:p>
        </p:txBody>
      </p:sp>
    </p:spTree>
    <p:extLst>
      <p:ext uri="{BB962C8B-B14F-4D97-AF65-F5344CB8AC3E}">
        <p14:creationId xmlns:p14="http://schemas.microsoft.com/office/powerpoint/2010/main" val="130070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7946C0-80C8-C42C-6CD4-6C1DD96B0C45}"/>
              </a:ext>
            </a:extLst>
          </p:cNvPr>
          <p:cNvSpPr txBox="1"/>
          <p:nvPr/>
        </p:nvSpPr>
        <p:spPr>
          <a:xfrm>
            <a:off x="3182382" y="2917321"/>
            <a:ext cx="5827236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 dirty="0"/>
              <a:t>花粉の発生源について</a:t>
            </a:r>
          </a:p>
        </p:txBody>
      </p:sp>
    </p:spTree>
    <p:extLst>
      <p:ext uri="{BB962C8B-B14F-4D97-AF65-F5344CB8AC3E}">
        <p14:creationId xmlns:p14="http://schemas.microsoft.com/office/powerpoint/2010/main" val="2226191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523348-7C62-A42E-97FE-796B3D10809A}"/>
              </a:ext>
            </a:extLst>
          </p:cNvPr>
          <p:cNvSpPr txBox="1"/>
          <p:nvPr/>
        </p:nvSpPr>
        <p:spPr>
          <a:xfrm>
            <a:off x="911424" y="1988840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/>
              <a:t>花粉の発生源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CBC43D-EB06-21B8-0924-CE9C6C3B8E80}"/>
              </a:ext>
            </a:extLst>
          </p:cNvPr>
          <p:cNvSpPr txBox="1"/>
          <p:nvPr/>
        </p:nvSpPr>
        <p:spPr>
          <a:xfrm>
            <a:off x="2473692" y="623731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学校内の木</a:t>
            </a:r>
          </a:p>
        </p:txBody>
      </p:sp>
      <p:pic>
        <p:nvPicPr>
          <p:cNvPr id="8" name="図 7" descr="茂みの中の花&#10;&#10;自動的に生成された説明">
            <a:extLst>
              <a:ext uri="{FF2B5EF4-FFF2-40B4-BE49-F238E27FC236}">
                <a16:creationId xmlns:a16="http://schemas.microsoft.com/office/drawing/2014/main" id="{020127D2-0CD0-2796-7E7D-E55A95791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910907"/>
            <a:ext cx="5120569" cy="342284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C677D4-DA80-5DEB-07EE-588463E3718B}"/>
              </a:ext>
            </a:extLst>
          </p:cNvPr>
          <p:cNvSpPr txBox="1"/>
          <p:nvPr/>
        </p:nvSpPr>
        <p:spPr>
          <a:xfrm>
            <a:off x="8236430" y="544522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杉の木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466118-2513-44BC-A8C0-84480E60F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3" y="3337655"/>
            <a:ext cx="512056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8CEF80-E515-78EB-7BA2-A71C7F2CEF75}"/>
              </a:ext>
            </a:extLst>
          </p:cNvPr>
          <p:cNvSpPr txBox="1"/>
          <p:nvPr/>
        </p:nvSpPr>
        <p:spPr>
          <a:xfrm>
            <a:off x="407368" y="2636912"/>
            <a:ext cx="119286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 dirty="0"/>
              <a:t>学校生活の中で</a:t>
            </a:r>
            <a:endParaRPr kumimoji="1" lang="en-US" altLang="ja-JP" sz="4400" dirty="0"/>
          </a:p>
          <a:p>
            <a:pPr algn="ctr">
              <a:lnSpc>
                <a:spcPct val="150000"/>
              </a:lnSpc>
            </a:pPr>
            <a:r>
              <a:rPr kumimoji="1" lang="ja-JP" altLang="en-US" sz="4400" dirty="0"/>
              <a:t>アレルギー被害をゼロにすることは難しい</a:t>
            </a:r>
          </a:p>
        </p:txBody>
      </p:sp>
    </p:spTree>
    <p:extLst>
      <p:ext uri="{BB962C8B-B14F-4D97-AF65-F5344CB8AC3E}">
        <p14:creationId xmlns:p14="http://schemas.microsoft.com/office/powerpoint/2010/main" val="1816905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7946C0-80C8-C42C-6CD4-6C1DD96B0C45}"/>
              </a:ext>
            </a:extLst>
          </p:cNvPr>
          <p:cNvSpPr txBox="1"/>
          <p:nvPr/>
        </p:nvSpPr>
        <p:spPr>
          <a:xfrm>
            <a:off x="2541180" y="2348880"/>
            <a:ext cx="7109639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6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せめて教室では</a:t>
            </a:r>
            <a:endParaRPr kumimoji="1" lang="en-US" altLang="ja-JP" sz="60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6000" dirty="0"/>
              <a:t>快適な生活をしたい</a:t>
            </a:r>
          </a:p>
        </p:txBody>
      </p:sp>
    </p:spTree>
    <p:extLst>
      <p:ext uri="{BB962C8B-B14F-4D97-AF65-F5344CB8AC3E}">
        <p14:creationId xmlns:p14="http://schemas.microsoft.com/office/powerpoint/2010/main" val="3655368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8CEF80-E515-78EB-7BA2-A71C7F2CEF75}"/>
              </a:ext>
            </a:extLst>
          </p:cNvPr>
          <p:cNvSpPr txBox="1"/>
          <p:nvPr/>
        </p:nvSpPr>
        <p:spPr>
          <a:xfrm>
            <a:off x="131676" y="2636912"/>
            <a:ext cx="119286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 dirty="0"/>
              <a:t>教室で快適に過ごすために</a:t>
            </a:r>
            <a:endParaRPr kumimoji="1" lang="en-US" altLang="ja-JP" sz="4400" dirty="0"/>
          </a:p>
          <a:p>
            <a:pPr algn="ctr">
              <a:lnSpc>
                <a:spcPct val="150000"/>
              </a:lnSpc>
            </a:pPr>
            <a:r>
              <a:rPr kumimoji="1" lang="ja-JP" altLang="en-US" sz="4400" dirty="0"/>
              <a:t>必要なことは何か？</a:t>
            </a:r>
            <a:endParaRPr kumimoji="1" lang="en-US" altLang="ja-JP" sz="4400" dirty="0"/>
          </a:p>
        </p:txBody>
      </p:sp>
    </p:spTree>
    <p:extLst>
      <p:ext uri="{BB962C8B-B14F-4D97-AF65-F5344CB8AC3E}">
        <p14:creationId xmlns:p14="http://schemas.microsoft.com/office/powerpoint/2010/main" val="2794861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8CEF80-E515-78EB-7BA2-A71C7F2CEF75}"/>
              </a:ext>
            </a:extLst>
          </p:cNvPr>
          <p:cNvSpPr txBox="1"/>
          <p:nvPr/>
        </p:nvSpPr>
        <p:spPr>
          <a:xfrm>
            <a:off x="407368" y="3284983"/>
            <a:ext cx="6240016" cy="12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6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掃除です！</a:t>
            </a:r>
            <a:endParaRPr kumimoji="1" lang="en-US" altLang="ja-JP" sz="60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5" name="図 4" descr="暗い, 夜 が含まれている画像&#10;&#10;自動的に生成された説明">
            <a:extLst>
              <a:ext uri="{FF2B5EF4-FFF2-40B4-BE49-F238E27FC236}">
                <a16:creationId xmlns:a16="http://schemas.microsoft.com/office/drawing/2014/main" id="{6BAE1525-631C-B52F-3592-975EBC31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517667"/>
            <a:ext cx="489654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67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7946C0-80C8-C42C-6CD4-6C1DD96B0C45}"/>
              </a:ext>
            </a:extLst>
          </p:cNvPr>
          <p:cNvSpPr txBox="1"/>
          <p:nvPr/>
        </p:nvSpPr>
        <p:spPr>
          <a:xfrm>
            <a:off x="2489696" y="3140968"/>
            <a:ext cx="8084265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 dirty="0"/>
              <a:t>今の教室の状況を聞いてみます</a:t>
            </a:r>
          </a:p>
        </p:txBody>
      </p:sp>
    </p:spTree>
    <p:extLst>
      <p:ext uri="{BB962C8B-B14F-4D97-AF65-F5344CB8AC3E}">
        <p14:creationId xmlns:p14="http://schemas.microsoft.com/office/powerpoint/2010/main" val="2819289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CADFE-0094-F18C-49BC-329B91EB51B1}"/>
              </a:ext>
            </a:extLst>
          </p:cNvPr>
          <p:cNvSpPr txBox="1"/>
          <p:nvPr/>
        </p:nvSpPr>
        <p:spPr>
          <a:xfrm>
            <a:off x="911424" y="190973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・教室の掃除状況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2259A7-5A54-6852-E713-00827ACFD5E1}"/>
              </a:ext>
            </a:extLst>
          </p:cNvPr>
          <p:cNvSpPr txBox="1"/>
          <p:nvPr/>
        </p:nvSpPr>
        <p:spPr>
          <a:xfrm>
            <a:off x="8068139" y="1371841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黒板レーンの写真</a:t>
            </a:r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1522D5-8D51-34FE-2E71-13E24E2A66AD}"/>
              </a:ext>
            </a:extLst>
          </p:cNvPr>
          <p:cNvSpPr txBox="1"/>
          <p:nvPr/>
        </p:nvSpPr>
        <p:spPr>
          <a:xfrm>
            <a:off x="1271464" y="3482962"/>
            <a:ext cx="4608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教室の写真</a:t>
            </a:r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6F53C76-B8C2-4024-953A-26B313EA1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" y="3375038"/>
            <a:ext cx="5256506" cy="29567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698BA9D-DC3C-4757-9FC8-DACA09E2F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8" y="1190589"/>
            <a:ext cx="5903242" cy="332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80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CADFE-0094-F18C-49BC-329B91EB51B1}"/>
              </a:ext>
            </a:extLst>
          </p:cNvPr>
          <p:cNvSpPr txBox="1"/>
          <p:nvPr/>
        </p:nvSpPr>
        <p:spPr>
          <a:xfrm>
            <a:off x="911424" y="191683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・教室の掃除状況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01EC03-C8D7-BC30-5B57-FB2D5BEDC906}"/>
              </a:ext>
            </a:extLst>
          </p:cNvPr>
          <p:cNvSpPr txBox="1"/>
          <p:nvPr/>
        </p:nvSpPr>
        <p:spPr>
          <a:xfrm>
            <a:off x="3182382" y="2966755"/>
            <a:ext cx="5827236" cy="2039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 dirty="0"/>
              <a:t>教室特有の場所は特に</a:t>
            </a:r>
            <a:endParaRPr kumimoji="1" lang="en-US" altLang="ja-JP" sz="4400" dirty="0"/>
          </a:p>
          <a:p>
            <a:pPr algn="ctr">
              <a:lnSpc>
                <a:spcPct val="150000"/>
              </a:lnSpc>
            </a:pPr>
            <a:r>
              <a:rPr kumimoji="1" lang="ja-JP" altLang="en-US" sz="44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掃除が不十分である</a:t>
            </a:r>
          </a:p>
        </p:txBody>
      </p:sp>
    </p:spTree>
    <p:extLst>
      <p:ext uri="{BB962C8B-B14F-4D97-AF65-F5344CB8AC3E}">
        <p14:creationId xmlns:p14="http://schemas.microsoft.com/office/powerpoint/2010/main" val="3850260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A19FAD-6752-67B5-690C-BF5FB7C757A3}"/>
              </a:ext>
            </a:extLst>
          </p:cNvPr>
          <p:cNvSpPr txBox="1"/>
          <p:nvPr/>
        </p:nvSpPr>
        <p:spPr>
          <a:xfrm>
            <a:off x="3575720" y="2105561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MIRS2301</a:t>
            </a:r>
            <a:endParaRPr kumimoji="1" lang="ja-JP" altLang="en-US" sz="8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290F7C-CACF-1371-C640-9904EAA2AC2D}"/>
              </a:ext>
            </a:extLst>
          </p:cNvPr>
          <p:cNvSpPr txBox="1"/>
          <p:nvPr/>
        </p:nvSpPr>
        <p:spPr>
          <a:xfrm>
            <a:off x="1631504" y="4581128"/>
            <a:ext cx="9417963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dirty="0"/>
              <a:t>チームメンバー</a:t>
            </a:r>
            <a:endParaRPr kumimoji="1" lang="en-US" altLang="ja-JP" sz="3200" dirty="0"/>
          </a:p>
          <a:p>
            <a:pPr>
              <a:lnSpc>
                <a:spcPct val="150000"/>
              </a:lnSpc>
            </a:pPr>
            <a:r>
              <a:rPr kumimoji="1" lang="en-US" altLang="ja-JP" sz="2400" dirty="0"/>
              <a:t>PM</a:t>
            </a:r>
            <a:r>
              <a:rPr kumimoji="1" lang="ja-JP" altLang="en-US" sz="2400" dirty="0"/>
              <a:t>　曽我翔平　　</a:t>
            </a:r>
            <a:r>
              <a:rPr kumimoji="1" lang="en-US" altLang="ja-JP" sz="2400" dirty="0"/>
              <a:t>TL</a:t>
            </a:r>
            <a:r>
              <a:rPr kumimoji="1" lang="ja-JP" altLang="en-US" sz="2400" dirty="0"/>
              <a:t>　小野颯斗</a:t>
            </a:r>
            <a:endParaRPr kumimoji="1" lang="en-US" altLang="ja-JP" sz="2400" dirty="0"/>
          </a:p>
          <a:p>
            <a:pPr>
              <a:lnSpc>
                <a:spcPct val="150000"/>
              </a:lnSpc>
            </a:pPr>
            <a:r>
              <a:rPr kumimoji="1" lang="ja-JP" altLang="en-US" sz="2400" dirty="0"/>
              <a:t>石川涼之佑　薄木暁　古賀裕太　武田巧達　田中康太郎　山本弥生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221236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CADFE-0094-F18C-49BC-329B91EB51B1}"/>
              </a:ext>
            </a:extLst>
          </p:cNvPr>
          <p:cNvSpPr txBox="1"/>
          <p:nvPr/>
        </p:nvSpPr>
        <p:spPr>
          <a:xfrm>
            <a:off x="911424" y="4336969"/>
            <a:ext cx="5827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/>
              <a:t>・教室特有の掃除場所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353971-3927-F2D3-6B45-A6303F2C2327}"/>
              </a:ext>
            </a:extLst>
          </p:cNvPr>
          <p:cNvSpPr txBox="1"/>
          <p:nvPr/>
        </p:nvSpPr>
        <p:spPr>
          <a:xfrm>
            <a:off x="911424" y="2671189"/>
            <a:ext cx="9073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・</a:t>
            </a:r>
            <a:r>
              <a:rPr kumimoji="1" lang="ja-JP" altLang="en-US" sz="4400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学生のアレルギー症状の改善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004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353971-3927-F2D3-6B45-A6303F2C2327}"/>
              </a:ext>
            </a:extLst>
          </p:cNvPr>
          <p:cNvSpPr txBox="1"/>
          <p:nvPr/>
        </p:nvSpPr>
        <p:spPr>
          <a:xfrm>
            <a:off x="1559496" y="2409490"/>
            <a:ext cx="9073008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この二つの課題を解決する</a:t>
            </a:r>
            <a:endParaRPr kumimoji="1" lang="en-US" altLang="ja-JP" sz="4400" dirty="0">
              <a:solidFill>
                <a:prstClr val="black"/>
              </a:solidFill>
              <a:latin typeface="Century Gothic" panose="020B0502020202020204"/>
              <a:ea typeface="メイリオ" panose="020B060403050404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ロボットをつくろう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579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42A284B-0467-4D02-AFCA-F1144960C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79" y="1196752"/>
            <a:ext cx="3717221" cy="66031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66AEBE-0583-4400-B2F6-5B6E3F7FECED}"/>
              </a:ext>
            </a:extLst>
          </p:cNvPr>
          <p:cNvSpPr txBox="1"/>
          <p:nvPr/>
        </p:nvSpPr>
        <p:spPr>
          <a:xfrm>
            <a:off x="852645" y="611764"/>
            <a:ext cx="107773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 </a:t>
            </a:r>
            <a:r>
              <a:rPr kumimoji="1" lang="en-US" altLang="ja-JP" sz="8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PROJECT</a:t>
            </a:r>
            <a:r>
              <a:rPr lang="ja-JP" altLang="en-US" sz="8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</a:t>
            </a:r>
            <a:r>
              <a:rPr lang="en-US" altLang="ja-JP" sz="8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–</a:t>
            </a:r>
            <a:r>
              <a:rPr lang="ja-JP" altLang="en-US" sz="8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機体紹介</a:t>
            </a:r>
            <a:r>
              <a:rPr lang="en-US" altLang="ja-JP" sz="8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-</a:t>
            </a:r>
            <a:endParaRPr kumimoji="1" lang="en-US" altLang="ja-JP" sz="8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42F2B27-E661-4FCD-B90A-FF8472F99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77113"/>
            <a:ext cx="5294464" cy="29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78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B1C5C3-BD5C-807A-41DC-92584C1DC507}"/>
              </a:ext>
            </a:extLst>
          </p:cNvPr>
          <p:cNvSpPr txBox="1"/>
          <p:nvPr/>
        </p:nvSpPr>
        <p:spPr>
          <a:xfrm>
            <a:off x="3488555" y="3105834"/>
            <a:ext cx="521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2">
                    <a:lumMod val="75000"/>
                  </a:schemeClr>
                </a:solidFill>
              </a:rPr>
              <a:t>動画で紹介</a:t>
            </a:r>
          </a:p>
        </p:txBody>
      </p:sp>
      <p:pic>
        <p:nvPicPr>
          <p:cNvPr id="4" name="PV">
            <a:hlinkClick r:id="" action="ppaction://media"/>
            <a:extLst>
              <a:ext uri="{FF2B5EF4-FFF2-40B4-BE49-F238E27FC236}">
                <a16:creationId xmlns:a16="http://schemas.microsoft.com/office/drawing/2014/main" id="{526F8F5C-E532-0F9A-2317-689B9A7DB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2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ADE4E6-8CA0-F79B-5E88-08962CFBCFBE}"/>
              </a:ext>
            </a:extLst>
          </p:cNvPr>
          <p:cNvSpPr txBox="1"/>
          <p:nvPr/>
        </p:nvSpPr>
        <p:spPr>
          <a:xfrm>
            <a:off x="767408" y="2497976"/>
            <a:ext cx="59081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000" dirty="0">
                <a:uFill>
                  <a:solidFill>
                    <a:srgbClr val="FF0000"/>
                  </a:solidFill>
                </a:uFill>
              </a:rPr>
              <a:t>ROCASL</a:t>
            </a:r>
            <a:r>
              <a:rPr kumimoji="1" lang="ja-JP" altLang="en-US" sz="4000" dirty="0">
                <a:uFill>
                  <a:solidFill>
                    <a:srgbClr val="FF0000"/>
                  </a:solidFill>
                </a:uFill>
              </a:rPr>
              <a:t>は</a:t>
            </a:r>
            <a:endParaRPr kumimoji="1" lang="en-US" altLang="ja-JP" sz="4000" dirty="0">
              <a:uFill>
                <a:solidFill>
                  <a:srgbClr val="FF0000"/>
                </a:solidFill>
              </a:u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自律型教室掃除ロボット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3FDACF-CD09-A61E-602B-56E2B5534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329605"/>
            <a:ext cx="3871573" cy="68762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D482AE3-CEB0-77A4-46CE-47B5459AE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4" y="3275789"/>
            <a:ext cx="5075915" cy="285541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1B0A0A-2537-C507-1C52-448CC48E2CFF}"/>
              </a:ext>
            </a:extLst>
          </p:cNvPr>
          <p:cNvSpPr txBox="1"/>
          <p:nvPr/>
        </p:nvSpPr>
        <p:spPr>
          <a:xfrm>
            <a:off x="7292348" y="614040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親機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578A59-FB5B-1B6B-B396-7299368F095C}"/>
              </a:ext>
            </a:extLst>
          </p:cNvPr>
          <p:cNvSpPr txBox="1"/>
          <p:nvPr/>
        </p:nvSpPr>
        <p:spPr>
          <a:xfrm>
            <a:off x="10126767" y="614040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子機</a:t>
            </a:r>
          </a:p>
        </p:txBody>
      </p:sp>
    </p:spTree>
    <p:extLst>
      <p:ext uri="{BB962C8B-B14F-4D97-AF65-F5344CB8AC3E}">
        <p14:creationId xmlns:p14="http://schemas.microsoft.com/office/powerpoint/2010/main" val="1825522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FE8AF2-1A7A-E0FE-7998-DD059F0E49F6}"/>
              </a:ext>
            </a:extLst>
          </p:cNvPr>
          <p:cNvSpPr txBox="1"/>
          <p:nvPr/>
        </p:nvSpPr>
        <p:spPr>
          <a:xfrm>
            <a:off x="767408" y="1628800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</a:t>
            </a:r>
            <a:r>
              <a:rPr kumimoji="1" lang="en-US" altLang="ja-JP" sz="3600" dirty="0"/>
              <a:t>ROCASL</a:t>
            </a:r>
            <a:r>
              <a:rPr kumimoji="1" lang="ja-JP" altLang="en-US" sz="3600" dirty="0"/>
              <a:t>の特徴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ADE4E6-8CA0-F79B-5E88-08962CFBCFBE}"/>
              </a:ext>
            </a:extLst>
          </p:cNvPr>
          <p:cNvSpPr txBox="1"/>
          <p:nvPr/>
        </p:nvSpPr>
        <p:spPr>
          <a:xfrm>
            <a:off x="767408" y="3501008"/>
            <a:ext cx="5692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親機と子機</a:t>
            </a:r>
            <a:r>
              <a:rPr kumimoji="1" lang="ja-JP" altLang="en-US" sz="4000" dirty="0"/>
              <a:t>が存在する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3FDACF-CD09-A61E-602B-56E2B5534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329605"/>
            <a:ext cx="3871573" cy="68762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D482AE3-CEB0-77A4-46CE-47B5459AE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4" y="3275789"/>
            <a:ext cx="5075915" cy="285541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1B0A0A-2537-C507-1C52-448CC48E2CFF}"/>
              </a:ext>
            </a:extLst>
          </p:cNvPr>
          <p:cNvSpPr txBox="1"/>
          <p:nvPr/>
        </p:nvSpPr>
        <p:spPr>
          <a:xfrm>
            <a:off x="7292348" y="614040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親機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578A59-FB5B-1B6B-B396-7299368F095C}"/>
              </a:ext>
            </a:extLst>
          </p:cNvPr>
          <p:cNvSpPr txBox="1"/>
          <p:nvPr/>
        </p:nvSpPr>
        <p:spPr>
          <a:xfrm>
            <a:off x="10126767" y="614040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子機</a:t>
            </a:r>
          </a:p>
        </p:txBody>
      </p:sp>
    </p:spTree>
    <p:extLst>
      <p:ext uri="{BB962C8B-B14F-4D97-AF65-F5344CB8AC3E}">
        <p14:creationId xmlns:p14="http://schemas.microsoft.com/office/powerpoint/2010/main" val="3984817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FE8AF2-1A7A-E0FE-7998-DD059F0E49F6}"/>
              </a:ext>
            </a:extLst>
          </p:cNvPr>
          <p:cNvSpPr txBox="1"/>
          <p:nvPr/>
        </p:nvSpPr>
        <p:spPr>
          <a:xfrm>
            <a:off x="767408" y="1628800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</a:t>
            </a:r>
            <a:r>
              <a:rPr kumimoji="1" lang="en-US" altLang="ja-JP" sz="3600" dirty="0"/>
              <a:t>ROCASL</a:t>
            </a:r>
            <a:r>
              <a:rPr kumimoji="1" lang="ja-JP" altLang="en-US" sz="3600" dirty="0"/>
              <a:t>の特徴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ADE4E6-8CA0-F79B-5E88-08962CFBCFBE}"/>
              </a:ext>
            </a:extLst>
          </p:cNvPr>
          <p:cNvSpPr txBox="1"/>
          <p:nvPr/>
        </p:nvSpPr>
        <p:spPr>
          <a:xfrm>
            <a:off x="2927648" y="3429000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uFill>
                  <a:solidFill>
                    <a:srgbClr val="FF0000"/>
                  </a:solidFill>
                </a:uFill>
              </a:rPr>
              <a:t>親機と子機が</a:t>
            </a:r>
            <a:r>
              <a:rPr kumimoji="1" lang="ja-JP" altLang="en-US" sz="40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連動して</a:t>
            </a:r>
            <a:r>
              <a:rPr kumimoji="1" lang="ja-JP" altLang="en-US" sz="4000" dirty="0">
                <a:uFill>
                  <a:solidFill>
                    <a:srgbClr val="FF0000"/>
                  </a:solidFill>
                </a:uFill>
              </a:rPr>
              <a:t>稼働する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99611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FE8AF2-1A7A-E0FE-7998-DD059F0E49F6}"/>
              </a:ext>
            </a:extLst>
          </p:cNvPr>
          <p:cNvSpPr txBox="1"/>
          <p:nvPr/>
        </p:nvSpPr>
        <p:spPr>
          <a:xfrm>
            <a:off x="767408" y="1628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・親機紹介</a:t>
            </a:r>
          </a:p>
        </p:txBody>
      </p:sp>
      <p:sp>
        <p:nvSpPr>
          <p:cNvPr id="5" name="AutoShape 2" descr="選択した写真">
            <a:extLst>
              <a:ext uri="{FF2B5EF4-FFF2-40B4-BE49-F238E27FC236}">
                <a16:creationId xmlns:a16="http://schemas.microsoft.com/office/drawing/2014/main" id="{0BEBE9AF-ECAE-257E-3A88-9EF46B4205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" name="図 8" descr="時計台のあるボトル&#10;&#10;中程度の精度で自動的に生成された説明">
            <a:extLst>
              <a:ext uri="{FF2B5EF4-FFF2-40B4-BE49-F238E27FC236}">
                <a16:creationId xmlns:a16="http://schemas.microsoft.com/office/drawing/2014/main" id="{165F8608-95FB-343B-BFE0-7FC638C50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59" y="7504"/>
            <a:ext cx="4433689" cy="788211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E704BF-C9AD-46FA-A5E0-52D51D674554}"/>
              </a:ext>
            </a:extLst>
          </p:cNvPr>
          <p:cNvSpPr txBox="1"/>
          <p:nvPr/>
        </p:nvSpPr>
        <p:spPr>
          <a:xfrm>
            <a:off x="911424" y="3276600"/>
            <a:ext cx="5724644" cy="1624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サイクロン機構を搭載した</a:t>
            </a:r>
            <a:endParaRPr kumimoji="1" lang="en-US" altLang="ja-JP" sz="36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最強の掃除機！！</a:t>
            </a:r>
          </a:p>
        </p:txBody>
      </p:sp>
    </p:spTree>
    <p:extLst>
      <p:ext uri="{BB962C8B-B14F-4D97-AF65-F5344CB8AC3E}">
        <p14:creationId xmlns:p14="http://schemas.microsoft.com/office/powerpoint/2010/main" val="540611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5182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E6ED4DF-3A6C-8788-C529-CAE311AD561D}"/>
              </a:ext>
            </a:extLst>
          </p:cNvPr>
          <p:cNvSpPr txBox="1"/>
          <p:nvPr/>
        </p:nvSpPr>
        <p:spPr>
          <a:xfrm>
            <a:off x="911424" y="170080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・親機機能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996DAC-8F5F-FE16-3B4E-D53151642D3D}"/>
              </a:ext>
            </a:extLst>
          </p:cNvPr>
          <p:cNvSpPr txBox="1"/>
          <p:nvPr/>
        </p:nvSpPr>
        <p:spPr>
          <a:xfrm>
            <a:off x="5664773" y="565448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空気清浄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0446645-4D0D-A56E-E029-FA6FC420A330}"/>
              </a:ext>
            </a:extLst>
          </p:cNvPr>
          <p:cNvSpPr txBox="1"/>
          <p:nvPr/>
        </p:nvSpPr>
        <p:spPr>
          <a:xfrm>
            <a:off x="9403140" y="565448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時間設定</a:t>
            </a:r>
            <a:endParaRPr kumimoji="1" lang="en-US" altLang="ja-JP" sz="2800" dirty="0"/>
          </a:p>
        </p:txBody>
      </p:sp>
      <p:pic>
        <p:nvPicPr>
          <p:cNvPr id="13" name="図 12" descr="図形, 円&#10;&#10;自動的に生成された説明">
            <a:extLst>
              <a:ext uri="{FF2B5EF4-FFF2-40B4-BE49-F238E27FC236}">
                <a16:creationId xmlns:a16="http://schemas.microsoft.com/office/drawing/2014/main" id="{47AFFAC4-A047-9953-37A6-5BDFB8F5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70" y="3068960"/>
            <a:ext cx="2345764" cy="2345764"/>
          </a:xfrm>
          <a:prstGeom prst="rect">
            <a:avLst/>
          </a:prstGeom>
        </p:spPr>
      </p:pic>
      <p:pic>
        <p:nvPicPr>
          <p:cNvPr id="17" name="図 16" descr="図形&#10;&#10;低い精度で自動的に生成された説明">
            <a:extLst>
              <a:ext uri="{FF2B5EF4-FFF2-40B4-BE49-F238E27FC236}">
                <a16:creationId xmlns:a16="http://schemas.microsoft.com/office/drawing/2014/main" id="{FEEAFF92-5D65-0337-C62E-3A6683D99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5" y="2593086"/>
            <a:ext cx="3089866" cy="308986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2831082-5A3B-F2CF-B415-D3B665358581}"/>
              </a:ext>
            </a:extLst>
          </p:cNvPr>
          <p:cNvSpPr txBox="1"/>
          <p:nvPr/>
        </p:nvSpPr>
        <p:spPr>
          <a:xfrm>
            <a:off x="1526977" y="568295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吸引機</a:t>
            </a:r>
          </a:p>
        </p:txBody>
      </p:sp>
      <p:pic>
        <p:nvPicPr>
          <p:cNvPr id="22" name="図 21" descr="図形&#10;&#10;低い精度で自動的に生成された説明">
            <a:extLst>
              <a:ext uri="{FF2B5EF4-FFF2-40B4-BE49-F238E27FC236}">
                <a16:creationId xmlns:a16="http://schemas.microsoft.com/office/drawing/2014/main" id="{57FC430D-67C8-3966-8D14-5A7625DA6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2976324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3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5182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E6ED4DF-3A6C-8788-C529-CAE311AD561D}"/>
              </a:ext>
            </a:extLst>
          </p:cNvPr>
          <p:cNvSpPr txBox="1"/>
          <p:nvPr/>
        </p:nvSpPr>
        <p:spPr>
          <a:xfrm>
            <a:off x="911424" y="170080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・吸引機</a:t>
            </a:r>
          </a:p>
        </p:txBody>
      </p:sp>
      <p:pic>
        <p:nvPicPr>
          <p:cNvPr id="17" name="図 16" descr="図形&#10;&#10;低い精度で自動的に生成された説明">
            <a:extLst>
              <a:ext uri="{FF2B5EF4-FFF2-40B4-BE49-F238E27FC236}">
                <a16:creationId xmlns:a16="http://schemas.microsoft.com/office/drawing/2014/main" id="{FEEAFF92-5D65-0337-C62E-3A6683D99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594021"/>
            <a:ext cx="3089866" cy="308986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77610B-4F66-1189-B568-431CEA47DD51}"/>
              </a:ext>
            </a:extLst>
          </p:cNvPr>
          <p:cNvSpPr txBox="1"/>
          <p:nvPr/>
        </p:nvSpPr>
        <p:spPr>
          <a:xfrm>
            <a:off x="4871864" y="2708920"/>
            <a:ext cx="58272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ホースを持ち上げ</a:t>
            </a:r>
            <a:endParaRPr kumimoji="1" lang="en-US" altLang="ja-JP" sz="4000" dirty="0"/>
          </a:p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チョークの粉を吸引する</a:t>
            </a:r>
          </a:p>
        </p:txBody>
      </p:sp>
    </p:spTree>
    <p:extLst>
      <p:ext uri="{BB962C8B-B14F-4D97-AF65-F5344CB8AC3E}">
        <p14:creationId xmlns:p14="http://schemas.microsoft.com/office/powerpoint/2010/main" val="201155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29579F9-08AC-47A0-A10D-88540D54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149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3EA4D7-12D9-63CA-CCDB-D58D912C3C05}"/>
              </a:ext>
            </a:extLst>
          </p:cNvPr>
          <p:cNvSpPr txBox="1"/>
          <p:nvPr/>
        </p:nvSpPr>
        <p:spPr>
          <a:xfrm>
            <a:off x="1127448" y="2644170"/>
            <a:ext cx="394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dirty="0">
                <a:solidFill>
                  <a:schemeClr val="bg1"/>
                </a:solidFill>
                <a:highlight>
                  <a:srgbClr val="808080"/>
                </a:highlight>
                <a:uFill>
                  <a:solidFill>
                    <a:srgbClr val="FF0000"/>
                  </a:solidFill>
                </a:u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ROCASL</a:t>
            </a:r>
            <a:endParaRPr kumimoji="1" lang="ja-JP" altLang="en-US" sz="9600" dirty="0">
              <a:solidFill>
                <a:schemeClr val="bg1"/>
              </a:solidFill>
              <a:highlight>
                <a:srgbClr val="808080"/>
              </a:highlight>
              <a:uFill>
                <a:solidFill>
                  <a:srgbClr val="FF0000"/>
                </a:solidFill>
              </a:u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F494D83-CE02-48AA-A2A1-1E4CE41FF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4076"/>
            <a:ext cx="5476123" cy="54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02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5182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pic>
        <p:nvPicPr>
          <p:cNvPr id="5" name="スライド内親機2">
            <a:hlinkClick r:id="" action="ppaction://media"/>
            <a:extLst>
              <a:ext uri="{FF2B5EF4-FFF2-40B4-BE49-F238E27FC236}">
                <a16:creationId xmlns:a16="http://schemas.microsoft.com/office/drawing/2014/main" id="{0E2873D5-10F1-9F09-6974-B22F9615B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5182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E6ED4DF-3A6C-8788-C529-CAE311AD561D}"/>
              </a:ext>
            </a:extLst>
          </p:cNvPr>
          <p:cNvSpPr txBox="1"/>
          <p:nvPr/>
        </p:nvSpPr>
        <p:spPr>
          <a:xfrm>
            <a:off x="911424" y="170080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・空気清浄</a:t>
            </a:r>
          </a:p>
        </p:txBody>
      </p:sp>
      <p:pic>
        <p:nvPicPr>
          <p:cNvPr id="13" name="図 12" descr="図形, 円&#10;&#10;自動的に生成された説明">
            <a:extLst>
              <a:ext uri="{FF2B5EF4-FFF2-40B4-BE49-F238E27FC236}">
                <a16:creationId xmlns:a16="http://schemas.microsoft.com/office/drawing/2014/main" id="{47AFFAC4-A047-9953-37A6-5BDFB8F5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50" y="3068960"/>
            <a:ext cx="2345764" cy="234576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6C3034-850B-3C7E-E74E-F1B1A82766CB}"/>
              </a:ext>
            </a:extLst>
          </p:cNvPr>
          <p:cNvSpPr txBox="1"/>
          <p:nvPr/>
        </p:nvSpPr>
        <p:spPr>
          <a:xfrm>
            <a:off x="4727848" y="3068960"/>
            <a:ext cx="63401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フィルタとファンを内蔵し</a:t>
            </a:r>
            <a:endParaRPr kumimoji="1" lang="en-US" altLang="ja-JP" sz="4000" dirty="0"/>
          </a:p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空気中のちりを吸引する</a:t>
            </a:r>
          </a:p>
        </p:txBody>
      </p:sp>
    </p:spTree>
    <p:extLst>
      <p:ext uri="{BB962C8B-B14F-4D97-AF65-F5344CB8AC3E}">
        <p14:creationId xmlns:p14="http://schemas.microsoft.com/office/powerpoint/2010/main" val="65180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5182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E6ED4DF-3A6C-8788-C529-CAE311AD561D}"/>
              </a:ext>
            </a:extLst>
          </p:cNvPr>
          <p:cNvSpPr txBox="1"/>
          <p:nvPr/>
        </p:nvSpPr>
        <p:spPr>
          <a:xfrm>
            <a:off x="911424" y="170080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・時間設定</a:t>
            </a:r>
          </a:p>
        </p:txBody>
      </p:sp>
      <p:pic>
        <p:nvPicPr>
          <p:cNvPr id="22" name="図 21" descr="図形&#10;&#10;低い精度で自動的に生成された説明">
            <a:extLst>
              <a:ext uri="{FF2B5EF4-FFF2-40B4-BE49-F238E27FC236}">
                <a16:creationId xmlns:a16="http://schemas.microsoft.com/office/drawing/2014/main" id="{57FC430D-67C8-3966-8D14-5A7625DA6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876970"/>
            <a:ext cx="2839955" cy="283995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BF0C9-EFAD-45D2-D80D-AB48FE294E30}"/>
              </a:ext>
            </a:extLst>
          </p:cNvPr>
          <p:cNvSpPr txBox="1"/>
          <p:nvPr/>
        </p:nvSpPr>
        <p:spPr>
          <a:xfrm>
            <a:off x="6104904" y="2876970"/>
            <a:ext cx="377539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000" dirty="0"/>
              <a:t>LINE</a:t>
            </a:r>
            <a:r>
              <a:rPr kumimoji="1" lang="ja-JP" altLang="en-US" sz="4000" dirty="0"/>
              <a:t>を通して</a:t>
            </a:r>
            <a:endParaRPr kumimoji="1" lang="en-US" altLang="ja-JP" sz="4000" dirty="0"/>
          </a:p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時間設定が可能</a:t>
            </a:r>
            <a:endParaRPr kumimoji="1"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1179974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5182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pic>
        <p:nvPicPr>
          <p:cNvPr id="5" name="スライド内LINE">
            <a:hlinkClick r:id="" action="ppaction://media"/>
            <a:extLst>
              <a:ext uri="{FF2B5EF4-FFF2-40B4-BE49-F238E27FC236}">
                <a16:creationId xmlns:a16="http://schemas.microsoft.com/office/drawing/2014/main" id="{F12132AB-1063-4DF7-B4B4-88C6FE46D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36"/>
            <a:ext cx="12166868" cy="68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FE8AF2-1A7A-E0FE-7998-DD059F0E49F6}"/>
              </a:ext>
            </a:extLst>
          </p:cNvPr>
          <p:cNvSpPr txBox="1"/>
          <p:nvPr/>
        </p:nvSpPr>
        <p:spPr>
          <a:xfrm>
            <a:off x="767408" y="1628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・子機紹介</a:t>
            </a:r>
          </a:p>
        </p:txBody>
      </p:sp>
      <p:pic>
        <p:nvPicPr>
          <p:cNvPr id="7" name="図 6" descr="木製テーブルの上に置かれている&#10;&#10;低い精度で自動的に生成された説明">
            <a:extLst>
              <a:ext uri="{FF2B5EF4-FFF2-40B4-BE49-F238E27FC236}">
                <a16:creationId xmlns:a16="http://schemas.microsoft.com/office/drawing/2014/main" id="{4FBD76A6-FAA3-443E-5B15-6701F47AC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988840"/>
            <a:ext cx="8125032" cy="457033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5CD429-04E9-431E-B7E1-538A58C082D4}"/>
              </a:ext>
            </a:extLst>
          </p:cNvPr>
          <p:cNvSpPr txBox="1"/>
          <p:nvPr/>
        </p:nvSpPr>
        <p:spPr>
          <a:xfrm>
            <a:off x="911424" y="3429000"/>
            <a:ext cx="5724644" cy="1624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ライダーによって</a:t>
            </a:r>
            <a:endParaRPr kumimoji="1" lang="en-US" altLang="ja-JP" sz="36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6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正確な自律走行が可能！！</a:t>
            </a:r>
          </a:p>
        </p:txBody>
      </p:sp>
    </p:spTree>
    <p:extLst>
      <p:ext uri="{BB962C8B-B14F-4D97-AF65-F5344CB8AC3E}">
        <p14:creationId xmlns:p14="http://schemas.microsoft.com/office/powerpoint/2010/main" val="1288102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E6ED4DF-3A6C-8788-C529-CAE311AD561D}"/>
              </a:ext>
            </a:extLst>
          </p:cNvPr>
          <p:cNvSpPr txBox="1"/>
          <p:nvPr/>
        </p:nvSpPr>
        <p:spPr>
          <a:xfrm>
            <a:off x="911424" y="170080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・子機機能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524B0E-3A33-6896-0176-39F669F8C3B1}"/>
              </a:ext>
            </a:extLst>
          </p:cNvPr>
          <p:cNvSpPr txBox="1"/>
          <p:nvPr/>
        </p:nvSpPr>
        <p:spPr>
          <a:xfrm>
            <a:off x="8714174" y="545288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床清掃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0B4F71-3D2C-3D68-A896-2CCA7E99E52F}"/>
              </a:ext>
            </a:extLst>
          </p:cNvPr>
          <p:cNvSpPr txBox="1"/>
          <p:nvPr/>
        </p:nvSpPr>
        <p:spPr>
          <a:xfrm>
            <a:off x="3150213" y="533409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自律走行</a:t>
            </a:r>
          </a:p>
        </p:txBody>
      </p:sp>
      <p:pic>
        <p:nvPicPr>
          <p:cNvPr id="10" name="図 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2CA1421-CBD3-8374-CC13-5F4DFD11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12" y="2347139"/>
            <a:ext cx="2924944" cy="2924944"/>
          </a:xfrm>
          <a:prstGeom prst="rect">
            <a:avLst/>
          </a:prstGeom>
        </p:spPr>
      </p:pic>
      <p:pic>
        <p:nvPicPr>
          <p:cNvPr id="8" name="図 7" descr="夜空に浮かぶ月の絵&#10;&#10;中程度の精度で自動的に生成された説明">
            <a:extLst>
              <a:ext uri="{FF2B5EF4-FFF2-40B4-BE49-F238E27FC236}">
                <a16:creationId xmlns:a16="http://schemas.microsoft.com/office/drawing/2014/main" id="{410B5554-B2C9-7AB7-0FF0-7F48E3556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43" y="2028238"/>
            <a:ext cx="3717033" cy="37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51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E6ED4DF-3A6C-8788-C529-CAE311AD561D}"/>
              </a:ext>
            </a:extLst>
          </p:cNvPr>
          <p:cNvSpPr txBox="1"/>
          <p:nvPr/>
        </p:nvSpPr>
        <p:spPr>
          <a:xfrm>
            <a:off x="911424" y="170080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・自律走行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EB63A2-F3C6-AE82-9E18-BE3EC550FFCA}"/>
              </a:ext>
            </a:extLst>
          </p:cNvPr>
          <p:cNvSpPr txBox="1"/>
          <p:nvPr/>
        </p:nvSpPr>
        <p:spPr>
          <a:xfrm>
            <a:off x="5807968" y="3140968"/>
            <a:ext cx="48013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マッピングをして</a:t>
            </a:r>
            <a:endParaRPr kumimoji="1" lang="en-US" altLang="ja-JP" sz="4000" dirty="0"/>
          </a:p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自己位置を推定する</a:t>
            </a:r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916C233-3F5C-0649-0E7F-CBA51F55E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22" y="2609520"/>
            <a:ext cx="292494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32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E6ED4DF-3A6C-8788-C529-CAE311AD561D}"/>
              </a:ext>
            </a:extLst>
          </p:cNvPr>
          <p:cNvSpPr txBox="1"/>
          <p:nvPr/>
        </p:nvSpPr>
        <p:spPr>
          <a:xfrm>
            <a:off x="911424" y="170080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・床清掃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EB63A2-F3C6-AE82-9E18-BE3EC550FFCA}"/>
              </a:ext>
            </a:extLst>
          </p:cNvPr>
          <p:cNvSpPr txBox="1"/>
          <p:nvPr/>
        </p:nvSpPr>
        <p:spPr>
          <a:xfrm>
            <a:off x="5303912" y="3140968"/>
            <a:ext cx="53142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自律走行をすると共に</a:t>
            </a:r>
            <a:endParaRPr kumimoji="1" lang="en-US" altLang="ja-JP" sz="4000" dirty="0"/>
          </a:p>
          <a:p>
            <a:pPr algn="ctr">
              <a:lnSpc>
                <a:spcPct val="150000"/>
              </a:lnSpc>
            </a:pPr>
            <a:r>
              <a:rPr kumimoji="1" lang="ja-JP" altLang="en-US" sz="4000" dirty="0"/>
              <a:t>床を拭き掃除する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7815DC7-0CC7-BD89-CA48-1D380BB66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347139"/>
            <a:ext cx="3712786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55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pic>
        <p:nvPicPr>
          <p:cNvPr id="5" name="スライド内子機">
            <a:hlinkClick r:id="" action="ppaction://media"/>
            <a:extLst>
              <a:ext uri="{FF2B5EF4-FFF2-40B4-BE49-F238E27FC236}">
                <a16:creationId xmlns:a16="http://schemas.microsoft.com/office/drawing/2014/main" id="{AC9B29C8-C118-EA6B-CB64-1FD0A5BE8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53"/>
            <a:ext cx="12172528" cy="68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>
                <a:solidFill>
                  <a:prstClr val="black"/>
                </a:solidFill>
              </a:rPr>
              <a:t> </a:t>
            </a:r>
            <a:r>
              <a:rPr lang="en-US" altLang="ja-JP" sz="4400" b="1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5" name="AutoShape 2" descr="選択した写真">
            <a:extLst>
              <a:ext uri="{FF2B5EF4-FFF2-40B4-BE49-F238E27FC236}">
                <a16:creationId xmlns:a16="http://schemas.microsoft.com/office/drawing/2014/main" id="{0BEBE9AF-ECAE-257E-3A88-9EF46B4205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" name="図 8" descr="時計台のあるボトル&#10;&#10;中程度の精度で自動的に生成された説明">
            <a:extLst>
              <a:ext uri="{FF2B5EF4-FFF2-40B4-BE49-F238E27FC236}">
                <a16:creationId xmlns:a16="http://schemas.microsoft.com/office/drawing/2014/main" id="{165F8608-95FB-343B-BFE0-7FC638C50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44" y="1742758"/>
            <a:ext cx="3314967" cy="58932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105776-3E5B-44AC-B57A-456F25750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70697"/>
            <a:ext cx="3011227" cy="65166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F52419-4FEE-48E2-98A2-2A4951E555E5}"/>
              </a:ext>
            </a:extLst>
          </p:cNvPr>
          <p:cNvSpPr txBox="1"/>
          <p:nvPr/>
        </p:nvSpPr>
        <p:spPr>
          <a:xfrm>
            <a:off x="911424" y="2827347"/>
            <a:ext cx="42484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000"/>
              <a:t>LINE</a:t>
            </a:r>
            <a:r>
              <a:rPr kumimoji="1" lang="ja-JP" altLang="en-US" sz="4000"/>
              <a:t>で掃除時間を決定する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719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1055440" y="620688"/>
            <a:ext cx="3945888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INTRODUCTION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3EA4D7-12D9-63CA-CCDB-D58D912C3C05}"/>
              </a:ext>
            </a:extLst>
          </p:cNvPr>
          <p:cNvSpPr txBox="1"/>
          <p:nvPr/>
        </p:nvSpPr>
        <p:spPr>
          <a:xfrm>
            <a:off x="4475820" y="4603774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ROCASL</a:t>
            </a:r>
            <a:endParaRPr kumimoji="1" lang="ja-JP" altLang="en-US" sz="8000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411C8C-135E-2052-DF05-F0F0DA1B9745}"/>
              </a:ext>
            </a:extLst>
          </p:cNvPr>
          <p:cNvSpPr txBox="1"/>
          <p:nvPr/>
        </p:nvSpPr>
        <p:spPr>
          <a:xfrm>
            <a:off x="1918414" y="2612231"/>
            <a:ext cx="8355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RO</a:t>
            </a:r>
            <a:r>
              <a:rPr kumimoji="1" lang="en-US" altLang="ja-JP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BOT </a:t>
            </a:r>
            <a:r>
              <a: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</a:t>
            </a:r>
            <a:r>
              <a:rPr kumimoji="1" lang="en-US" altLang="ja-JP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LEAN </a:t>
            </a:r>
            <a:r>
              <a: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</a:t>
            </a:r>
            <a:r>
              <a:rPr kumimoji="1" lang="en-US" altLang="ja-JP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ROUND </a:t>
            </a:r>
            <a:r>
              <a: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</a:t>
            </a:r>
            <a:r>
              <a:rPr kumimoji="1" lang="en-US" altLang="ja-JP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CHOO</a:t>
            </a:r>
            <a:r>
              <a: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L</a:t>
            </a:r>
            <a:endParaRPr kumimoji="1" lang="ja-JP" altLang="en-US" sz="44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0109577A-A393-16C5-F9AF-42033A9D3C71}"/>
              </a:ext>
            </a:extLst>
          </p:cNvPr>
          <p:cNvSpPr/>
          <p:nvPr/>
        </p:nvSpPr>
        <p:spPr>
          <a:xfrm>
            <a:off x="5853684" y="3625366"/>
            <a:ext cx="484632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8229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5" name="AutoShape 2" descr="選択した写真">
            <a:extLst>
              <a:ext uri="{FF2B5EF4-FFF2-40B4-BE49-F238E27FC236}">
                <a16:creationId xmlns:a16="http://schemas.microsoft.com/office/drawing/2014/main" id="{0BEBE9AF-ECAE-257E-3A88-9EF46B4205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" name="図 8" descr="時計台のあるボトル&#10;&#10;中程度の精度で自動的に生成された説明">
            <a:extLst>
              <a:ext uri="{FF2B5EF4-FFF2-40B4-BE49-F238E27FC236}">
                <a16:creationId xmlns:a16="http://schemas.microsoft.com/office/drawing/2014/main" id="{165F8608-95FB-343B-BFE0-7FC638C50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607121"/>
            <a:ext cx="3600400" cy="640071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1392DC2-FDC3-4140-9C79-9B47636A8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3429000"/>
            <a:ext cx="3987146" cy="224294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4BC7337-8128-4FB2-A8A2-BFB039B84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7448">
            <a:off x="7598442" y="3438815"/>
            <a:ext cx="1068069" cy="10680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FEEC74D-2E57-41E3-A2C4-9CD2C1009A18}"/>
              </a:ext>
            </a:extLst>
          </p:cNvPr>
          <p:cNvSpPr txBox="1"/>
          <p:nvPr/>
        </p:nvSpPr>
        <p:spPr>
          <a:xfrm>
            <a:off x="911424" y="2827347"/>
            <a:ext cx="43924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000" dirty="0"/>
              <a:t>掃除開始を子機に伝える</a:t>
            </a:r>
            <a:endParaRPr kumimoji="1"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2249963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CADFE-0094-F18C-49BC-329B91EB51B1}"/>
              </a:ext>
            </a:extLst>
          </p:cNvPr>
          <p:cNvSpPr txBox="1"/>
          <p:nvPr/>
        </p:nvSpPr>
        <p:spPr>
          <a:xfrm>
            <a:off x="1415480" y="2409490"/>
            <a:ext cx="936104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 dirty="0">
                <a:uFill>
                  <a:solidFill>
                    <a:srgbClr val="FF0000"/>
                  </a:solidFill>
                </a:uFill>
              </a:rPr>
              <a:t>親機の時間設定</a:t>
            </a:r>
            <a:r>
              <a:rPr kumimoji="1" lang="ja-JP" altLang="en-US" sz="4400" dirty="0"/>
              <a:t>により</a:t>
            </a:r>
            <a:endParaRPr kumimoji="1" lang="en-US" altLang="ja-JP" sz="4400" dirty="0"/>
          </a:p>
          <a:p>
            <a:pPr algn="ctr">
              <a:lnSpc>
                <a:spcPct val="150000"/>
              </a:lnSpc>
            </a:pPr>
            <a:r>
              <a:rPr kumimoji="1" lang="ja-JP" altLang="en-US" sz="44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選んだ時間に掃除が出来る</a:t>
            </a:r>
            <a:endParaRPr kumimoji="1" lang="en-US" altLang="ja-JP" sz="4400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56750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CADFE-0094-F18C-49BC-329B91EB51B1}"/>
              </a:ext>
            </a:extLst>
          </p:cNvPr>
          <p:cNvSpPr txBox="1"/>
          <p:nvPr/>
        </p:nvSpPr>
        <p:spPr>
          <a:xfrm>
            <a:off x="1771739" y="2409490"/>
            <a:ext cx="8648521" cy="2039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400" dirty="0"/>
              <a:t>子機の自律走行と水拭きで</a:t>
            </a:r>
            <a:endParaRPr kumimoji="1" lang="en-US" altLang="ja-JP" sz="4400" dirty="0"/>
          </a:p>
          <a:p>
            <a:pPr algn="ctr">
              <a:lnSpc>
                <a:spcPct val="150000"/>
              </a:lnSpc>
            </a:pPr>
            <a:r>
              <a:rPr kumimoji="1" lang="ja-JP" altLang="en-US" sz="44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人がいないときでも掃除ができる</a:t>
            </a:r>
            <a:endParaRPr kumimoji="1" lang="en-US" altLang="ja-JP" sz="4400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000696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241983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PROJECT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CADFE-0094-F18C-49BC-329B91EB51B1}"/>
              </a:ext>
            </a:extLst>
          </p:cNvPr>
          <p:cNvSpPr txBox="1"/>
          <p:nvPr/>
        </p:nvSpPr>
        <p:spPr>
          <a:xfrm>
            <a:off x="1487488" y="2811523"/>
            <a:ext cx="9865096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5400" dirty="0"/>
              <a:t>朝からキレイな教室で過ごせる</a:t>
            </a:r>
            <a:endParaRPr kumimoji="1"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3809122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2C5530-2B6E-406C-87AA-4A0DD78E50AF}"/>
              </a:ext>
            </a:extLst>
          </p:cNvPr>
          <p:cNvSpPr txBox="1"/>
          <p:nvPr/>
        </p:nvSpPr>
        <p:spPr>
          <a:xfrm>
            <a:off x="1919536" y="1484784"/>
            <a:ext cx="929453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ja-JP" sz="8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TOWARD SOCIETY</a:t>
            </a:r>
            <a:r>
              <a:rPr lang="ja-JP" altLang="en-US" sz="8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en-US" altLang="ja-JP" sz="8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ja-JP" sz="8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–</a:t>
            </a:r>
            <a:r>
              <a:rPr lang="ja-JP" altLang="en-US" sz="8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社会実装に向けて</a:t>
            </a:r>
            <a:r>
              <a:rPr lang="en-US" altLang="ja-JP" sz="8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-</a:t>
            </a:r>
            <a:endParaRPr kumimoji="1" lang="ja-JP" altLang="en-US" sz="8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115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5214889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TOWARD SOCIETY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BCA7A2-E8AF-0223-10BB-018F74B963DB}"/>
              </a:ext>
            </a:extLst>
          </p:cNvPr>
          <p:cNvSpPr txBox="1"/>
          <p:nvPr/>
        </p:nvSpPr>
        <p:spPr>
          <a:xfrm>
            <a:off x="1109555" y="3429000"/>
            <a:ext cx="10033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/>
              <a:t>機体を実際の教室にて稼働させます</a:t>
            </a:r>
          </a:p>
        </p:txBody>
      </p:sp>
    </p:spTree>
    <p:extLst>
      <p:ext uri="{BB962C8B-B14F-4D97-AF65-F5344CB8AC3E}">
        <p14:creationId xmlns:p14="http://schemas.microsoft.com/office/powerpoint/2010/main" val="3427959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5214889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TOWARD SOCIETY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4FB365-53C9-84F1-E0E4-9532D1E7D852}"/>
              </a:ext>
            </a:extLst>
          </p:cNvPr>
          <p:cNvSpPr txBox="1"/>
          <p:nvPr/>
        </p:nvSpPr>
        <p:spPr>
          <a:xfrm>
            <a:off x="907434" y="2132856"/>
            <a:ext cx="6205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・実証実験　</a:t>
            </a:r>
            <a:r>
              <a:rPr kumimoji="1" lang="en-US" altLang="ja-JP" sz="4000" dirty="0"/>
              <a:t>(</a:t>
            </a:r>
            <a:r>
              <a:rPr kumimoji="1" lang="ja-JP" altLang="en-US" sz="40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親機と子機</a:t>
            </a:r>
            <a:r>
              <a:rPr kumimoji="1" lang="en-US" altLang="ja-JP" sz="4000" dirty="0"/>
              <a:t>)</a:t>
            </a:r>
            <a:endParaRPr kumimoji="1" lang="ja-JP" altLang="en-US" sz="4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7E334E-485F-7B38-6A16-944C667670F1}"/>
              </a:ext>
            </a:extLst>
          </p:cNvPr>
          <p:cNvSpPr txBox="1"/>
          <p:nvPr/>
        </p:nvSpPr>
        <p:spPr>
          <a:xfrm>
            <a:off x="1559495" y="3449081"/>
            <a:ext cx="556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場所　講義棟</a:t>
            </a:r>
            <a:r>
              <a:rPr kumimoji="1" lang="en-US" altLang="ja-JP" sz="3600" dirty="0"/>
              <a:t>1</a:t>
            </a:r>
            <a:r>
              <a:rPr kumimoji="1" lang="ja-JP" altLang="en-US" sz="3600" dirty="0"/>
              <a:t>階　</a:t>
            </a:r>
            <a:r>
              <a:rPr kumimoji="1" lang="en-US" altLang="ja-JP" sz="3600" dirty="0"/>
              <a:t>E4</a:t>
            </a:r>
            <a:r>
              <a:rPr kumimoji="1" lang="ja-JP" altLang="en-US" sz="3600" dirty="0"/>
              <a:t>教室</a:t>
            </a:r>
            <a:endParaRPr kumimoji="1" lang="en-US" altLang="ja-JP" sz="36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E09185-35EA-FA63-9284-AA292C523F85}"/>
              </a:ext>
            </a:extLst>
          </p:cNvPr>
          <p:cNvSpPr txBox="1"/>
          <p:nvPr/>
        </p:nvSpPr>
        <p:spPr>
          <a:xfrm>
            <a:off x="1562277" y="4554554"/>
            <a:ext cx="5673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日付　</a:t>
            </a:r>
            <a:r>
              <a:rPr kumimoji="1" lang="en-US" altLang="ja-JP" sz="3600" dirty="0"/>
              <a:t>1</a:t>
            </a:r>
            <a:r>
              <a:rPr kumimoji="1" lang="ja-JP" altLang="en-US" sz="3600" dirty="0"/>
              <a:t>月　</a:t>
            </a:r>
            <a:r>
              <a:rPr kumimoji="1" lang="en-US" altLang="ja-JP" sz="3600" dirty="0"/>
              <a:t>17</a:t>
            </a:r>
            <a:r>
              <a:rPr kumimoji="1" lang="ja-JP" altLang="en-US" sz="3600" dirty="0"/>
              <a:t>、</a:t>
            </a:r>
            <a:r>
              <a:rPr kumimoji="1" lang="en-US" altLang="ja-JP" sz="3600" dirty="0"/>
              <a:t>19</a:t>
            </a:r>
            <a:r>
              <a:rPr kumimoji="1" lang="ja-JP" altLang="en-US" sz="3600" dirty="0"/>
              <a:t>、</a:t>
            </a:r>
            <a:r>
              <a:rPr kumimoji="1" lang="en-US" altLang="ja-JP" sz="3600" dirty="0"/>
              <a:t>22</a:t>
            </a:r>
            <a:r>
              <a:rPr kumimoji="1" lang="ja-JP" altLang="en-US" sz="3600" dirty="0"/>
              <a:t>日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0A3C4E-C580-F0B3-3DD6-8B8D99FCE2BF}"/>
              </a:ext>
            </a:extLst>
          </p:cNvPr>
          <p:cNvSpPr txBox="1"/>
          <p:nvPr/>
        </p:nvSpPr>
        <p:spPr>
          <a:xfrm>
            <a:off x="1559495" y="5660027"/>
            <a:ext cx="785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時間　</a:t>
            </a:r>
            <a:r>
              <a:rPr kumimoji="1" lang="en-US" altLang="ja-JP" sz="3600" dirty="0"/>
              <a:t>8:00</a:t>
            </a:r>
            <a:r>
              <a:rPr kumimoji="1" lang="ja-JP" altLang="en-US" sz="3600" dirty="0"/>
              <a:t>～</a:t>
            </a:r>
            <a:r>
              <a:rPr kumimoji="1" lang="en-US" altLang="ja-JP" sz="3600" dirty="0"/>
              <a:t>8:40</a:t>
            </a:r>
            <a:r>
              <a:rPr kumimoji="1" lang="ja-JP" altLang="en-US" sz="3600" dirty="0"/>
              <a:t>　　</a:t>
            </a:r>
            <a:r>
              <a:rPr kumimoji="1" lang="en-US" altLang="ja-JP" sz="3600" dirty="0"/>
              <a:t>16:30</a:t>
            </a:r>
            <a:r>
              <a:rPr kumimoji="1" lang="ja-JP" altLang="en-US" sz="3600" dirty="0"/>
              <a:t>～</a:t>
            </a:r>
            <a:r>
              <a:rPr kumimoji="1" lang="en-US" altLang="ja-JP" sz="3600" dirty="0"/>
              <a:t>17</a:t>
            </a:r>
            <a:r>
              <a:rPr kumimoji="1" lang="ja-JP" altLang="en-US" sz="3600" dirty="0"/>
              <a:t>：</a:t>
            </a:r>
            <a:r>
              <a:rPr kumimoji="1" lang="en-US" altLang="ja-JP" sz="3600" dirty="0"/>
              <a:t>00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8899924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5214889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TOWARD SOCIETY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4FB365-53C9-84F1-E0E4-9532D1E7D852}"/>
              </a:ext>
            </a:extLst>
          </p:cNvPr>
          <p:cNvSpPr txBox="1"/>
          <p:nvPr/>
        </p:nvSpPr>
        <p:spPr>
          <a:xfrm>
            <a:off x="907434" y="2132856"/>
            <a:ext cx="569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・実証実験　</a:t>
            </a:r>
            <a:r>
              <a:rPr kumimoji="1" lang="en-US" altLang="ja-JP" sz="4000" dirty="0"/>
              <a:t>(</a:t>
            </a:r>
            <a:r>
              <a:rPr kumimoji="1" lang="ja-JP" altLang="en-US" sz="40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親機のみ</a:t>
            </a:r>
            <a:r>
              <a:rPr kumimoji="1" lang="en-US" altLang="ja-JP" sz="4000" dirty="0"/>
              <a:t>)</a:t>
            </a:r>
            <a:endParaRPr kumimoji="1" lang="ja-JP" altLang="en-US" sz="4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7E334E-485F-7B38-6A16-944C667670F1}"/>
              </a:ext>
            </a:extLst>
          </p:cNvPr>
          <p:cNvSpPr txBox="1"/>
          <p:nvPr/>
        </p:nvSpPr>
        <p:spPr>
          <a:xfrm>
            <a:off x="1559495" y="3449081"/>
            <a:ext cx="796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場所　電子制御工学科棟</a:t>
            </a:r>
            <a:r>
              <a:rPr kumimoji="1" lang="en-US" altLang="ja-JP" sz="3600" dirty="0"/>
              <a:t>2</a:t>
            </a:r>
            <a:r>
              <a:rPr kumimoji="1" lang="ja-JP" altLang="en-US" sz="3600" dirty="0"/>
              <a:t>階　</a:t>
            </a:r>
            <a:r>
              <a:rPr kumimoji="1" lang="en-US" altLang="ja-JP" sz="3600" dirty="0"/>
              <a:t>D2</a:t>
            </a:r>
            <a:r>
              <a:rPr kumimoji="1" lang="ja-JP" altLang="en-US" sz="3600" dirty="0"/>
              <a:t>教室</a:t>
            </a:r>
            <a:endParaRPr kumimoji="1" lang="en-US" altLang="ja-JP" sz="36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E09185-35EA-FA63-9284-AA292C523F85}"/>
              </a:ext>
            </a:extLst>
          </p:cNvPr>
          <p:cNvSpPr txBox="1"/>
          <p:nvPr/>
        </p:nvSpPr>
        <p:spPr>
          <a:xfrm>
            <a:off x="1562277" y="4554554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日付　</a:t>
            </a:r>
            <a:r>
              <a:rPr kumimoji="1" lang="en-US" altLang="ja-JP" sz="3600" dirty="0"/>
              <a:t>1</a:t>
            </a:r>
            <a:r>
              <a:rPr kumimoji="1" lang="ja-JP" altLang="en-US" sz="3600" dirty="0"/>
              <a:t>月　</a:t>
            </a:r>
            <a:r>
              <a:rPr kumimoji="1" lang="en-US" altLang="ja-JP" sz="3600" dirty="0"/>
              <a:t>16</a:t>
            </a:r>
            <a:r>
              <a:rPr kumimoji="1" lang="ja-JP" altLang="en-US" sz="3600" dirty="0"/>
              <a:t>、</a:t>
            </a:r>
            <a:r>
              <a:rPr kumimoji="1" lang="en-US" altLang="ja-JP" sz="3600" dirty="0"/>
              <a:t>18</a:t>
            </a:r>
            <a:r>
              <a:rPr kumimoji="1" lang="ja-JP" altLang="en-US" sz="3600" dirty="0"/>
              <a:t>日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0A3C4E-C580-F0B3-3DD6-8B8D99FCE2BF}"/>
              </a:ext>
            </a:extLst>
          </p:cNvPr>
          <p:cNvSpPr txBox="1"/>
          <p:nvPr/>
        </p:nvSpPr>
        <p:spPr>
          <a:xfrm>
            <a:off x="1559495" y="5660027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時間　</a:t>
            </a:r>
            <a:r>
              <a:rPr kumimoji="1" lang="en-US" altLang="ja-JP" sz="3600" dirty="0"/>
              <a:t>12:15</a:t>
            </a:r>
            <a:r>
              <a:rPr kumimoji="1" lang="ja-JP" altLang="en-US" sz="3600" dirty="0"/>
              <a:t>～</a:t>
            </a:r>
            <a:r>
              <a:rPr kumimoji="1" lang="en-US" altLang="ja-JP" sz="3600" dirty="0"/>
              <a:t>12:50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50205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5214889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TOWARD SOCIETY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E09185-35EA-FA63-9284-AA292C523F85}"/>
              </a:ext>
            </a:extLst>
          </p:cNvPr>
          <p:cNvSpPr txBox="1"/>
          <p:nvPr/>
        </p:nvSpPr>
        <p:spPr>
          <a:xfrm>
            <a:off x="1563889" y="438058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19049D-1185-8A7F-272E-FA9DFA83BB71}"/>
              </a:ext>
            </a:extLst>
          </p:cNvPr>
          <p:cNvSpPr txBox="1"/>
          <p:nvPr/>
        </p:nvSpPr>
        <p:spPr>
          <a:xfrm>
            <a:off x="2799120" y="3429000"/>
            <a:ext cx="6654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/>
              <a:t>詳細は</a:t>
            </a:r>
            <a:r>
              <a:rPr kumimoji="1" lang="en-US" altLang="ja-JP" sz="4400" dirty="0"/>
              <a:t>MIRS2301</a:t>
            </a:r>
            <a:r>
              <a:rPr kumimoji="1" lang="ja-JP" altLang="en-US" sz="4400" dirty="0"/>
              <a:t>ブースへ</a:t>
            </a:r>
          </a:p>
        </p:txBody>
      </p:sp>
    </p:spTree>
    <p:extLst>
      <p:ext uri="{BB962C8B-B14F-4D97-AF65-F5344CB8AC3E}">
        <p14:creationId xmlns:p14="http://schemas.microsoft.com/office/powerpoint/2010/main" val="3090243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1991251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ja-JP" altLang="en-US" sz="4400" b="1" dirty="0">
                <a:solidFill>
                  <a:prstClr val="black"/>
                </a:solidFill>
              </a:rPr>
              <a:t>終わり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D9B51E-0C6F-47A6-9193-1C640B542E85}"/>
              </a:ext>
            </a:extLst>
          </p:cNvPr>
          <p:cNvSpPr txBox="1"/>
          <p:nvPr/>
        </p:nvSpPr>
        <p:spPr>
          <a:xfrm>
            <a:off x="2002570" y="3013501"/>
            <a:ext cx="8186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 b="1" dirty="0"/>
              <a:t>ぜひブースにお越しください</a:t>
            </a:r>
          </a:p>
        </p:txBody>
      </p:sp>
    </p:spTree>
    <p:extLst>
      <p:ext uri="{BB962C8B-B14F-4D97-AF65-F5344CB8AC3E}">
        <p14:creationId xmlns:p14="http://schemas.microsoft.com/office/powerpoint/2010/main" val="153567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1055440" y="620688"/>
            <a:ext cx="3945888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INTRODUCTION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64E237-AC59-6829-B0A7-334153904D22}"/>
              </a:ext>
            </a:extLst>
          </p:cNvPr>
          <p:cNvSpPr txBox="1"/>
          <p:nvPr/>
        </p:nvSpPr>
        <p:spPr>
          <a:xfrm>
            <a:off x="1199456" y="3284984"/>
            <a:ext cx="10572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u="heavy" dirty="0">
                <a:uFill>
                  <a:solidFill>
                    <a:srgbClr val="FF0000"/>
                  </a:solidFill>
                </a:uFill>
              </a:rPr>
              <a:t>きれいな教室で快適な学校生活を</a:t>
            </a:r>
          </a:p>
        </p:txBody>
      </p:sp>
    </p:spTree>
    <p:extLst>
      <p:ext uri="{BB962C8B-B14F-4D97-AF65-F5344CB8AC3E}">
        <p14:creationId xmlns:p14="http://schemas.microsoft.com/office/powerpoint/2010/main" val="312740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D8256C-0A7A-4DB8-9517-040BA99AF568}"/>
              </a:ext>
            </a:extLst>
          </p:cNvPr>
          <p:cNvSpPr/>
          <p:nvPr/>
        </p:nvSpPr>
        <p:spPr>
          <a:xfrm>
            <a:off x="1259632" y="2644170"/>
            <a:ext cx="9672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ja-JP" sz="8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BACKGROUND</a:t>
            </a:r>
            <a:r>
              <a:rPr kumimoji="1" lang="ja-JP" altLang="en-US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</a:t>
            </a:r>
            <a:r>
              <a:rPr kumimoji="1" lang="en-US" altLang="ja-JP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-</a:t>
            </a:r>
            <a:r>
              <a:rPr kumimoji="1" lang="ja-JP" altLang="en-US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背景</a:t>
            </a:r>
            <a:r>
              <a:rPr kumimoji="1" lang="en-US" altLang="ja-JP" sz="96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333049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CADFE-0094-F18C-49BC-329B91EB51B1}"/>
              </a:ext>
            </a:extLst>
          </p:cNvPr>
          <p:cNvSpPr txBox="1"/>
          <p:nvPr/>
        </p:nvSpPr>
        <p:spPr>
          <a:xfrm>
            <a:off x="883973" y="4437112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/>
              <a:t>・教室の掃除状況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353971-3927-F2D3-6B45-A6303F2C2327}"/>
              </a:ext>
            </a:extLst>
          </p:cNvPr>
          <p:cNvSpPr txBox="1"/>
          <p:nvPr/>
        </p:nvSpPr>
        <p:spPr>
          <a:xfrm>
            <a:off x="883973" y="2348880"/>
            <a:ext cx="66967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・</a:t>
            </a:r>
            <a:r>
              <a:rPr kumimoji="1" lang="ja-JP" altLang="en-US" sz="4400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学生のアレルギー状況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751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353971-3927-F2D3-6B45-A6303F2C2327}"/>
              </a:ext>
            </a:extLst>
          </p:cNvPr>
          <p:cNvSpPr txBox="1"/>
          <p:nvPr/>
        </p:nvSpPr>
        <p:spPr>
          <a:xfrm>
            <a:off x="911424" y="1603396"/>
            <a:ext cx="5184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・</a:t>
            </a:r>
            <a:r>
              <a:rPr kumimoji="1" lang="ja-JP" altLang="en-US" sz="3200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学生のアレルギー状況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FDE507-431F-4236-9A80-28931C57DC73}"/>
              </a:ext>
            </a:extLst>
          </p:cNvPr>
          <p:cNvSpPr txBox="1"/>
          <p:nvPr/>
        </p:nvSpPr>
        <p:spPr>
          <a:xfrm>
            <a:off x="6316078" y="6488668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出典　</a:t>
            </a:r>
            <a:r>
              <a:rPr kumimoji="1" lang="en-US" altLang="ja-JP" dirty="0"/>
              <a:t>2023</a:t>
            </a:r>
            <a:r>
              <a:rPr kumimoji="1" lang="ja-JP" altLang="en-US" dirty="0"/>
              <a:t>年鼻アレルギー診療ガイドラインより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51FF515-EF13-FF09-5380-62AFB9C89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04" y="2243302"/>
            <a:ext cx="9825347" cy="419023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ADBF936-8382-189C-3A0B-27832D085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04" y="2134948"/>
            <a:ext cx="9825347" cy="42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1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F243A6-A454-4C95-BEC8-01622489BF75}"/>
              </a:ext>
            </a:extLst>
          </p:cNvPr>
          <p:cNvSpPr/>
          <p:nvPr/>
        </p:nvSpPr>
        <p:spPr>
          <a:xfrm>
            <a:off x="911424" y="620688"/>
            <a:ext cx="4278735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4400" b="1" dirty="0">
                <a:solidFill>
                  <a:prstClr val="black"/>
                </a:solidFill>
              </a:rPr>
              <a:t>BACKGROUND</a:t>
            </a:r>
            <a:endParaRPr kumimoji="1"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353971-3927-F2D3-6B45-A6303F2C2327}"/>
              </a:ext>
            </a:extLst>
          </p:cNvPr>
          <p:cNvSpPr txBox="1"/>
          <p:nvPr/>
        </p:nvSpPr>
        <p:spPr>
          <a:xfrm>
            <a:off x="911424" y="1603396"/>
            <a:ext cx="5184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・</a:t>
            </a:r>
            <a:r>
              <a:rPr kumimoji="1" lang="ja-JP" altLang="en-US" sz="3200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学生のアレルギー状況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FDE507-431F-4236-9A80-28931C57DC73}"/>
              </a:ext>
            </a:extLst>
          </p:cNvPr>
          <p:cNvSpPr txBox="1"/>
          <p:nvPr/>
        </p:nvSpPr>
        <p:spPr>
          <a:xfrm>
            <a:off x="6316078" y="6488668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出典　</a:t>
            </a:r>
            <a:r>
              <a:rPr kumimoji="1" lang="en-US" altLang="ja-JP" dirty="0"/>
              <a:t>2023</a:t>
            </a:r>
            <a:r>
              <a:rPr kumimoji="1" lang="ja-JP" altLang="en-US" dirty="0"/>
              <a:t>年鼻アレルギー診療ガイドラインより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0093FC-97E1-5C17-A968-F1F75E6E5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72" y="2135484"/>
            <a:ext cx="9683588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89685"/>
      </p:ext>
    </p:extLst>
  </p:cSld>
  <p:clrMapOvr>
    <a:masterClrMapping/>
  </p:clrMapOvr>
</p:sld>
</file>

<file path=ppt/theme/theme1.xml><?xml version="1.0" encoding="utf-8"?>
<a:theme xmlns:a="http://schemas.openxmlformats.org/drawingml/2006/main" name="トリミング">
  <a:themeElements>
    <a:clrScheme name="トリミング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トリミン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リミン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0BB3470D90AEE46A9EDF3F267B78DEE" ma:contentTypeVersion="10" ma:contentTypeDescription="新しいドキュメントを作成します。" ma:contentTypeScope="" ma:versionID="07daaaf7316533de07df724a83112788">
  <xsd:schema xmlns:xsd="http://www.w3.org/2001/XMLSchema" xmlns:xs="http://www.w3.org/2001/XMLSchema" xmlns:p="http://schemas.microsoft.com/office/2006/metadata/properties" xmlns:ns2="1cb90504-a988-4c83-98d3-27555b1c935f" targetNamespace="http://schemas.microsoft.com/office/2006/metadata/properties" ma:root="true" ma:fieldsID="48f09a36515f70ccf1732aaa2fdc33d8" ns2:_="">
    <xsd:import namespace="1cb90504-a988-4c83-98d3-27555b1c93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90504-a988-4c83-98d3-27555b1c93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画像タグ" ma:readOnly="false" ma:fieldId="{5cf76f15-5ced-4ddc-b409-7134ff3c332f}" ma:taxonomyMulti="true" ma:sspId="c1ec0f05-8db9-4cb4-a53b-b8806002f2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63A6E3-9ADA-4856-A361-F8FE13026F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b90504-a988-4c83-98d3-27555b1c93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2C3CF7-E848-41D0-84B6-28E28EDF3B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トリミング</Template>
  <TotalTime>2175</TotalTime>
  <Words>577</Words>
  <Application>Microsoft Office PowerPoint</Application>
  <PresentationFormat>ワイド画面</PresentationFormat>
  <Paragraphs>159</Paragraphs>
  <Slides>49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7" baseType="lpstr">
      <vt:lpstr>HGP創英角ｺﾞｼｯｸUB</vt:lpstr>
      <vt:lpstr>HGS創英角ｺﾞｼｯｸUB</vt:lpstr>
      <vt:lpstr>HGS創英角ﾎﾟｯﾌﾟ体</vt:lpstr>
      <vt:lpstr>HG創英角ｺﾞｼｯｸUB</vt:lpstr>
      <vt:lpstr>HG創英角ﾎﾟｯﾌﾟ体</vt:lpstr>
      <vt:lpstr>Century Gothic</vt:lpstr>
      <vt:lpstr>Franklin Gothic Book</vt:lpstr>
      <vt:lpstr>トリミング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d20121</dc:creator>
  <cp:lastModifiedBy>翔平 曽我</cp:lastModifiedBy>
  <cp:revision>68</cp:revision>
  <dcterms:created xsi:type="dcterms:W3CDTF">2023-10-02T07:16:51Z</dcterms:created>
  <dcterms:modified xsi:type="dcterms:W3CDTF">2024-01-12T18:59:33Z</dcterms:modified>
</cp:coreProperties>
</file>