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24"/>
  </p:notesMasterIdLst>
  <p:sldIdLst>
    <p:sldId id="615" r:id="rId5"/>
    <p:sldId id="632" r:id="rId6"/>
    <p:sldId id="256" r:id="rId7"/>
    <p:sldId id="259" r:id="rId8"/>
    <p:sldId id="258" r:id="rId9"/>
    <p:sldId id="267" r:id="rId10"/>
    <p:sldId id="261" r:id="rId11"/>
    <p:sldId id="642" r:id="rId12"/>
    <p:sldId id="643" r:id="rId13"/>
    <p:sldId id="633" r:id="rId14"/>
    <p:sldId id="634" r:id="rId15"/>
    <p:sldId id="644" r:id="rId16"/>
    <p:sldId id="653" r:id="rId17"/>
    <p:sldId id="654" r:id="rId18"/>
    <p:sldId id="655" r:id="rId19"/>
    <p:sldId id="656" r:id="rId20"/>
    <p:sldId id="657" r:id="rId21"/>
    <p:sldId id="658" r:id="rId22"/>
    <p:sldId id="64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7BEB8-C5C3-4F22-93DE-8861FBCF7755}" v="236" dt="2019-10-04T02:43:40.071"/>
    <p1510:client id="{9C8C4319-EA2D-409D-BDCF-CEFA9458A2BD}" v="105" dt="2019-10-04T03:14:00.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54"/>
      </p:cViewPr>
      <p:guideLst/>
    </p:cSldViewPr>
  </p:slideViewPr>
  <p:notesTextViewPr>
    <p:cViewPr>
      <p:scale>
        <a:sx n="1" d="1"/>
        <a:sy n="1" d="1"/>
      </p:scale>
      <p:origin x="0" y="0"/>
    </p:cViewPr>
  </p:notesTextViewPr>
  <p:notesViewPr>
    <p:cSldViewPr snapToGrid="0">
      <p:cViewPr varScale="1">
        <p:scale>
          <a:sx n="109" d="100"/>
          <a:sy n="109" d="100"/>
        </p:scale>
        <p:origin x="486"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848EF-824A-463D-95D1-26DE2D6AD0D9}" type="datetimeFigureOut">
              <a:rPr kumimoji="1" lang="ja-JP" altLang="en-US" smtClean="0"/>
              <a:t>2019/10/4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B9C14-7728-4D5B-B13F-10DF9061506B}" type="slidenum">
              <a:rPr kumimoji="1" lang="ja-JP" altLang="en-US" smtClean="0"/>
              <a:t>‹#›</a:t>
            </a:fld>
            <a:endParaRPr kumimoji="1" lang="ja-JP" altLang="en-US"/>
          </a:p>
        </p:txBody>
      </p:sp>
    </p:spTree>
    <p:extLst>
      <p:ext uri="{BB962C8B-B14F-4D97-AF65-F5344CB8AC3E}">
        <p14:creationId xmlns:p14="http://schemas.microsoft.com/office/powerpoint/2010/main" val="10171039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744538"/>
            <a:ext cx="4965700" cy="3724275"/>
          </a:xfrm>
        </p:spPr>
      </p:sp>
      <p:sp>
        <p:nvSpPr>
          <p:cNvPr id="3" name="ノート プレースホルダー 2"/>
          <p:cNvSpPr>
            <a:spLocks noGrp="1"/>
          </p:cNvSpPr>
          <p:nvPr>
            <p:ph type="body" idx="1"/>
          </p:nvPr>
        </p:nvSpPr>
        <p:spPr/>
        <p:txBody>
          <a:bodyPr/>
          <a:lstStyle/>
          <a:p>
            <a:r>
              <a:rPr lang="ja-JP" altLang="en-US" dirty="0"/>
              <a:t>今から</a:t>
            </a:r>
            <a:r>
              <a:rPr lang="en-US" altLang="ja-JP" dirty="0"/>
              <a:t>MIRS1902</a:t>
            </a:r>
            <a:r>
              <a:rPr lang="ja-JP" altLang="en-US" dirty="0"/>
              <a:t>のシステム提案報告を始めます。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dirty="0"/>
          </a:p>
        </p:txBody>
      </p:sp>
    </p:spTree>
    <p:extLst>
      <p:ext uri="{BB962C8B-B14F-4D97-AF65-F5344CB8AC3E}">
        <p14:creationId xmlns:p14="http://schemas.microsoft.com/office/powerpoint/2010/main" val="40321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次に製品機能に入ります。まずは本体機能です。主に４つの機能が搭載されています。一つ目は走行機能。履体を用いて時速４</a:t>
            </a:r>
            <a:r>
              <a:rPr lang="en-US" altLang="ja-JP" dirty="0"/>
              <a:t>km</a:t>
            </a:r>
            <a:r>
              <a:rPr lang="ja-JP" altLang="en-US" dirty="0"/>
              <a:t>で走行します。二つ目は階段昇降機能。履体と機体持ち上げ機構で時速２</a:t>
            </a:r>
            <a:r>
              <a:rPr lang="en-US" altLang="ja-JP" dirty="0"/>
              <a:t>km</a:t>
            </a:r>
            <a:r>
              <a:rPr lang="ja-JP" altLang="en-US" dirty="0"/>
              <a:t>で走行します。三つ目は自動給電機能。自動でホームベースに戻り給電をします。四つ目は衝突防止機能です。前方に人や障害物を感知したらその場で一時停止します。階段走行中は</a:t>
            </a:r>
            <a:r>
              <a:rPr lang="en-US" altLang="ja-JP" dirty="0"/>
              <a:t>LED</a:t>
            </a:r>
            <a:r>
              <a:rPr lang="ja-JP" altLang="en-US" dirty="0"/>
              <a:t>を点灯させ，走行中であることを周りに知らせます。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10</a:t>
            </a:fld>
            <a:endParaRPr kumimoji="1" lang="ja-JP" altLang="en-US"/>
          </a:p>
        </p:txBody>
      </p:sp>
    </p:spTree>
    <p:extLst>
      <p:ext uri="{BB962C8B-B14F-4D97-AF65-F5344CB8AC3E}">
        <p14:creationId xmlns:p14="http://schemas.microsoft.com/office/powerpoint/2010/main" val="401865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次に標準機からの変更点です。標準機とは主に</a:t>
            </a:r>
            <a:r>
              <a:rPr kumimoji="1" lang="en-US" altLang="ja-JP" dirty="0"/>
              <a:t>4</a:t>
            </a:r>
            <a:r>
              <a:rPr kumimoji="1" lang="ja-JP" altLang="en-US" dirty="0"/>
              <a:t>箇所の変更点があります。一つずつ見ていきます。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つ目の変更点はタイヤを履体に変更しています。これは階段昇降機能に必要であるため変更しました。</a:t>
            </a:r>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つ目は積載トレイです。これは運搬中に荷物を載せるために必要なため取り付けました。</a:t>
            </a:r>
            <a:r>
              <a:rPr kumimoji="1" lang="en-US" altLang="ja-JP" dirty="0"/>
              <a:t>300*220*50(mm)</a:t>
            </a:r>
            <a:endParaRPr kumimoji="1" lang="ja-JP" altLang="en-US" dirty="0"/>
          </a:p>
        </p:txBody>
      </p:sp>
      <p:sp>
        <p:nvSpPr>
          <p:cNvPr id="4" name="スライド番号プレースホルダー 3"/>
          <p:cNvSpPr>
            <a:spLocks noGrp="1"/>
          </p:cNvSpPr>
          <p:nvPr>
            <p:ph type="sldNum" sz="quarter" idx="10"/>
          </p:nvPr>
        </p:nvSpPr>
        <p:spPr/>
        <p:txBody>
          <a:bodyPr/>
          <a:lstStyle/>
          <a:p>
            <a:fld id="{B70B9C14-7728-4D5B-B13F-10DF9061506B}"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つ目は前後２つのカメラです。これによって前後の障害物を検知します。本機体は履体ため，前後での検知を主としています。</a:t>
            </a:r>
          </a:p>
        </p:txBody>
      </p:sp>
      <p:sp>
        <p:nvSpPr>
          <p:cNvPr id="4" name="スライド番号プレースホルダー 3"/>
          <p:cNvSpPr>
            <a:spLocks noGrp="1"/>
          </p:cNvSpPr>
          <p:nvPr>
            <p:ph type="sldNum" sz="quarter" idx="10"/>
          </p:nvPr>
        </p:nvSpPr>
        <p:spPr/>
        <p:txBody>
          <a:bodyPr/>
          <a:lstStyle/>
          <a:p>
            <a:fld id="{B70B9C14-7728-4D5B-B13F-10DF9061506B}"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つ目は制御系ボックスと非常停止ボタンです。運搬の際に邪魔になるため，制御系を一つのボックス</a:t>
            </a:r>
            <a:r>
              <a:rPr lang="ja-JP" altLang="en-US" dirty="0"/>
              <a:t>にまとめるため追加しました。またここに緊急停止ようのボタンを追加します。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70B9C14-7728-4D5B-B13F-10DF9061506B}"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次に標準機からの変更点です。標準機とは主に</a:t>
            </a:r>
            <a:r>
              <a:rPr kumimoji="1" lang="en-US" altLang="ja-JP" dirty="0"/>
              <a:t>4</a:t>
            </a:r>
            <a:r>
              <a:rPr kumimoji="1" lang="ja-JP" altLang="en-US" dirty="0"/>
              <a:t>箇所の変更点があります。一つずつ見ていきます。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17</a:t>
            </a:fld>
            <a:endParaRPr kumimoji="1" lang="ja-JP" altLang="en-US"/>
          </a:p>
        </p:txBody>
      </p:sp>
    </p:spTree>
    <p:extLst>
      <p:ext uri="{BB962C8B-B14F-4D97-AF65-F5344CB8AC3E}">
        <p14:creationId xmlns:p14="http://schemas.microsoft.com/office/powerpoint/2010/main" val="374416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19</a:t>
            </a:fld>
            <a:endParaRPr kumimoji="1" lang="ja-JP" altLang="en-US"/>
          </a:p>
        </p:txBody>
      </p:sp>
    </p:spTree>
    <p:extLst>
      <p:ext uri="{BB962C8B-B14F-4D97-AF65-F5344CB8AC3E}">
        <p14:creationId xmlns:p14="http://schemas.microsoft.com/office/powerpoint/2010/main" val="135090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本日の報告内容は以上になります。それではさっそく説明のほうに参りましょう。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2</a:t>
            </a:fld>
            <a:endParaRPr kumimoji="1" lang="ja-JP" altLang="en-US"/>
          </a:p>
        </p:txBody>
      </p:sp>
    </p:spTree>
    <p:extLst>
      <p:ext uri="{BB962C8B-B14F-4D97-AF65-F5344CB8AC3E}">
        <p14:creationId xmlns:p14="http://schemas.microsoft.com/office/powerpoint/2010/main" val="314166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改めて私たち</a:t>
            </a:r>
            <a:r>
              <a:rPr lang="en-US" altLang="ja-JP" dirty="0"/>
              <a:t>MIRS1902</a:t>
            </a:r>
            <a:r>
              <a:rPr lang="ja-JP" altLang="en-US" dirty="0"/>
              <a:t>のテーマ名は</a:t>
            </a:r>
            <a:r>
              <a:rPr lang="en-US" altLang="ja-JP" dirty="0" err="1"/>
              <a:t>MIRcarrieS</a:t>
            </a:r>
            <a:r>
              <a:rPr lang="en-US" altLang="ja-JP" dirty="0"/>
              <a:t> Project</a:t>
            </a:r>
            <a:r>
              <a:rPr lang="ja-JP" altLang="en-US" dirty="0"/>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3</a:t>
            </a:fld>
            <a:endParaRPr kumimoji="1" lang="ja-JP" altLang="en-US"/>
          </a:p>
        </p:txBody>
      </p:sp>
    </p:spTree>
    <p:extLst>
      <p:ext uri="{BB962C8B-B14F-4D97-AF65-F5344CB8AC3E}">
        <p14:creationId xmlns:p14="http://schemas.microsoft.com/office/powerpoint/2010/main" val="169114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プロジェクト名の由来としましては商業や運搬を司るローマ神話の神様メルクリウスと英語で「運ぶ」を意味する</a:t>
            </a:r>
            <a:r>
              <a:rPr lang="en-US" altLang="ja-JP" dirty="0"/>
              <a:t>Carry</a:t>
            </a:r>
            <a:r>
              <a:rPr lang="ja-JP" altLang="en-US" dirty="0"/>
              <a:t>を組み合わせた造語となっています。ミルキャリウス。通称ミルキャリと覚えていってください。</a:t>
            </a:r>
            <a:endParaRPr lang="en-US" altLang="ja-JP" dirty="0"/>
          </a:p>
          <a:p>
            <a:endParaRPr lang="en-US" altLang="ja-JP" dirty="0"/>
          </a:p>
          <a:p>
            <a:r>
              <a:rPr lang="ja-JP" altLang="en-US" dirty="0"/>
              <a:t>次にロゴ由来の説明に参ります。ミルキャリウスのロゴは双翼の羽がついた杖に，２匹の蛇が絡みついて，その杖が台車のもち手になっているロゴになっています。これはケリュケイオンと呼ばれる杖が元となっています。ケリュケイオン，カドゥケウスともいわれるこの杖はメルクリウスと同一視されるギリシア神話の神ヘルメスが持つ杖です。この杖もメルクリウスと同じく運搬を司ります。インパクトが強いと思い採用しました。これを台車に挿すことで運搬するロボットだということをわかりやすく伝えています。</a:t>
            </a:r>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4</a:t>
            </a:fld>
            <a:endParaRPr kumimoji="1" lang="ja-JP" altLang="en-US"/>
          </a:p>
        </p:txBody>
      </p:sp>
    </p:spTree>
    <p:extLst>
      <p:ext uri="{BB962C8B-B14F-4D97-AF65-F5344CB8AC3E}">
        <p14:creationId xmlns:p14="http://schemas.microsoft.com/office/powerpoint/2010/main" val="259921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製品コンセプトの説明に入ります。ミルキャリウスプロジェクトの製品コンセプトは教員のための運搬ロボットです。教員はプリントだったり教材だったりと様々なものを運ぶ必要があります。また教員によっては研究室が遠い場合もあります。それと今までの</a:t>
            </a:r>
            <a:r>
              <a:rPr lang="en-US" altLang="ja-JP" dirty="0"/>
              <a:t>MIRS</a:t>
            </a:r>
            <a:r>
              <a:rPr lang="ja-JP" altLang="en-US" dirty="0"/>
              <a:t>で階段を昇れたロボットはいませんでした。ということで階段昇降可能な運搬ロボットを作成を目指していきます。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5</a:t>
            </a:fld>
            <a:endParaRPr kumimoji="1" lang="ja-JP" altLang="en-US"/>
          </a:p>
        </p:txBody>
      </p:sp>
    </p:spTree>
    <p:extLst>
      <p:ext uri="{BB962C8B-B14F-4D97-AF65-F5344CB8AC3E}">
        <p14:creationId xmlns:p14="http://schemas.microsoft.com/office/powerpoint/2010/main" val="20709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想定されるユーザーですが，コンセプトの通り教員。特に本校の教員で，教室と研究室が離れている教員をメインユーザーとしています。本製品を導入することで，授業前や昼休みに行う授業準備の負担を軽減することが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6</a:t>
            </a:fld>
            <a:endParaRPr kumimoji="1" lang="ja-JP" altLang="en-US"/>
          </a:p>
        </p:txBody>
      </p:sp>
    </p:spTree>
    <p:extLst>
      <p:ext uri="{BB962C8B-B14F-4D97-AF65-F5344CB8AC3E}">
        <p14:creationId xmlns:p14="http://schemas.microsoft.com/office/powerpoint/2010/main" val="173573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こちらが製品完成予想図になっています。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7</a:t>
            </a:fld>
            <a:endParaRPr kumimoji="1" lang="ja-JP" altLang="en-US"/>
          </a:p>
        </p:txBody>
      </p:sp>
    </p:spTree>
    <p:extLst>
      <p:ext uri="{BB962C8B-B14F-4D97-AF65-F5344CB8AC3E}">
        <p14:creationId xmlns:p14="http://schemas.microsoft.com/office/powerpoint/2010/main" val="26465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8</a:t>
            </a:fld>
            <a:endParaRPr kumimoji="1" lang="ja-JP" altLang="en-US"/>
          </a:p>
        </p:txBody>
      </p:sp>
    </p:spTree>
    <p:extLst>
      <p:ext uri="{BB962C8B-B14F-4D97-AF65-F5344CB8AC3E}">
        <p14:creationId xmlns:p14="http://schemas.microsoft.com/office/powerpoint/2010/main" val="220208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70B9C14-7728-4D5B-B13F-10DF9061506B}" type="slidenum">
              <a:rPr kumimoji="1" lang="ja-JP" altLang="en-US" smtClean="0"/>
              <a:t>9</a:t>
            </a:fld>
            <a:endParaRPr kumimoji="1" lang="ja-JP" altLang="en-US"/>
          </a:p>
        </p:txBody>
      </p:sp>
    </p:spTree>
    <p:extLst>
      <p:ext uri="{BB962C8B-B14F-4D97-AF65-F5344CB8AC3E}">
        <p14:creationId xmlns:p14="http://schemas.microsoft.com/office/powerpoint/2010/main" val="29055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目次">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746738" cy="6858000"/>
          </a:xfrm>
          <a:prstGeom prst="rect">
            <a:avLst/>
          </a:prstGeom>
          <a:solidFill>
            <a:schemeClr val="tx2"/>
          </a:solidFill>
          <a:ln>
            <a:noFill/>
          </a:ln>
          <a:effectLst/>
        </p:spPr>
        <p:txBody>
          <a:bodyPr lIns="0" tIns="0" rIns="0" bIns="0" anchor="ctr">
            <a:noAutofit/>
          </a:bodyPr>
          <a:lstStyle/>
          <a:p>
            <a:endParaRPr lang="ja-JP" altLang="en-US" sz="1662" dirty="0"/>
          </a:p>
        </p:txBody>
      </p:sp>
      <p:sp>
        <p:nvSpPr>
          <p:cNvPr id="2" name="タイトル 1"/>
          <p:cNvSpPr>
            <a:spLocks noGrp="1"/>
          </p:cNvSpPr>
          <p:nvPr>
            <p:ph type="title"/>
          </p:nvPr>
        </p:nvSpPr>
        <p:spPr bwMode="gray">
          <a:xfrm>
            <a:off x="2179938" y="1051200"/>
            <a:ext cx="6213785" cy="396044"/>
          </a:xfrm>
        </p:spPr>
        <p:txBody>
          <a:bodyPr/>
          <a:lstStyle>
            <a:lvl1pPr>
              <a:defRPr>
                <a:solidFill>
                  <a:schemeClr val="tx2"/>
                </a:solidFill>
              </a:defRPr>
            </a:lvl1pPr>
          </a:lstStyle>
          <a:p>
            <a:r>
              <a:rPr kumimoji="1" lang="ja-JP" altLang="en-US" dirty="0"/>
              <a:t>マスター タイトルの書式設定</a:t>
            </a:r>
          </a:p>
        </p:txBody>
      </p:sp>
      <p:sp>
        <p:nvSpPr>
          <p:cNvPr id="7" name="正方形/長方形 6">
            <a:extLst>
              <a:ext uri="{FF2B5EF4-FFF2-40B4-BE49-F238E27FC236}">
                <a16:creationId xmlns:a16="http://schemas.microsoft.com/office/drawing/2014/main" id="{B48B5496-81C0-49D1-942C-B003CA5F0971}"/>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Footer Placeholder 4">
            <a:extLst>
              <a:ext uri="{FF2B5EF4-FFF2-40B4-BE49-F238E27FC236}">
                <a16:creationId xmlns:a16="http://schemas.microsoft.com/office/drawing/2014/main" id="{FCA67D99-536B-4E13-9CBA-6EFF55D15ED1}"/>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9" name="スライド番号プレースホルダー 5">
            <a:extLst>
              <a:ext uri="{FF2B5EF4-FFF2-40B4-BE49-F238E27FC236}">
                <a16:creationId xmlns:a16="http://schemas.microsoft.com/office/drawing/2014/main" id="{E0C3ED45-CCBA-4B7A-AE57-E1500B21D59E}"/>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7520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746738" cy="6858000"/>
          </a:xfrm>
          <a:prstGeom prst="rect">
            <a:avLst/>
          </a:prstGeom>
          <a:solidFill>
            <a:schemeClr val="tx2"/>
          </a:solidFill>
          <a:ln>
            <a:noFill/>
          </a:ln>
          <a:effectLst/>
        </p:spPr>
        <p:txBody>
          <a:bodyPr lIns="0" tIns="0" rIns="0" bIns="0" anchor="ctr">
            <a:noAutofit/>
          </a:bodyPr>
          <a:lstStyle/>
          <a:p>
            <a:endParaRPr lang="ja-JP" altLang="en-US" sz="1662" dirty="0"/>
          </a:p>
        </p:txBody>
      </p:sp>
      <p:sp>
        <p:nvSpPr>
          <p:cNvPr id="2" name="タイトル 1"/>
          <p:cNvSpPr>
            <a:spLocks noGrp="1"/>
          </p:cNvSpPr>
          <p:nvPr>
            <p:ph type="title"/>
          </p:nvPr>
        </p:nvSpPr>
        <p:spPr bwMode="gray">
          <a:xfrm>
            <a:off x="2179938" y="1051200"/>
            <a:ext cx="6213785" cy="396044"/>
          </a:xfrm>
        </p:spPr>
        <p:txBody>
          <a:bodyPr/>
          <a:lstStyle>
            <a:lvl1pPr>
              <a:defRPr>
                <a:solidFill>
                  <a:schemeClr val="tx2"/>
                </a:solidFill>
              </a:defRPr>
            </a:lvl1pPr>
          </a:lstStyle>
          <a:p>
            <a:r>
              <a:rPr kumimoji="1" lang="ja-JP" altLang="en-US" dirty="0"/>
              <a:t>マスター タイトルの書式設定</a:t>
            </a:r>
          </a:p>
        </p:txBody>
      </p:sp>
      <p:sp>
        <p:nvSpPr>
          <p:cNvPr id="7" name="正方形/長方形 6">
            <a:extLst>
              <a:ext uri="{FF2B5EF4-FFF2-40B4-BE49-F238E27FC236}">
                <a16:creationId xmlns:a16="http://schemas.microsoft.com/office/drawing/2014/main" id="{D2DD43FA-0DEC-4B67-9029-D2C4C677CF18}"/>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17E2C2D2-A347-42C2-8D90-62D2951BC2BD}"/>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Footer Placeholder 4">
            <a:extLst>
              <a:ext uri="{FF2B5EF4-FFF2-40B4-BE49-F238E27FC236}">
                <a16:creationId xmlns:a16="http://schemas.microsoft.com/office/drawing/2014/main" id="{134F7A2E-90D3-443E-B1DE-F9F90E293817}"/>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10" name="スライド番号プレースホルダー 5">
            <a:extLst>
              <a:ext uri="{FF2B5EF4-FFF2-40B4-BE49-F238E27FC236}">
                <a16:creationId xmlns:a16="http://schemas.microsoft.com/office/drawing/2014/main" id="{DDCA2262-4958-4AF8-8904-D6FD2CA6DF38}"/>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07712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a:lvl1pPr>
          </a:lstStyle>
          <a:p>
            <a:r>
              <a:rPr kumimoji="1" lang="ja-JP" altLang="en-US" dirty="0"/>
              <a:t>マスター タイトルの書式設定</a:t>
            </a:r>
          </a:p>
        </p:txBody>
      </p:sp>
      <p:sp>
        <p:nvSpPr>
          <p:cNvPr id="7" name="Rectangle 10"/>
          <p:cNvSpPr>
            <a:spLocks noChangeArrowheads="1"/>
          </p:cNvSpPr>
          <p:nvPr userDrawn="1"/>
        </p:nvSpPr>
        <p:spPr bwMode="auto">
          <a:xfrm>
            <a:off x="0" y="639763"/>
            <a:ext cx="9144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662" dirty="0"/>
          </a:p>
        </p:txBody>
      </p:sp>
      <p:sp>
        <p:nvSpPr>
          <p:cNvPr id="6" name="正方形/長方形 5">
            <a:extLst>
              <a:ext uri="{FF2B5EF4-FFF2-40B4-BE49-F238E27FC236}">
                <a16:creationId xmlns:a16="http://schemas.microsoft.com/office/drawing/2014/main" id="{E7F9F9D3-9CD4-48D8-BFB2-5147E4273750}"/>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BC540758-C8B4-49B8-8282-E58DDB980879}"/>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Footer Placeholder 4">
            <a:extLst>
              <a:ext uri="{FF2B5EF4-FFF2-40B4-BE49-F238E27FC236}">
                <a16:creationId xmlns:a16="http://schemas.microsoft.com/office/drawing/2014/main" id="{9FC3D083-4026-4EFC-9EBB-5536FE47CCE3}"/>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12" name="スライド番号プレースホルダー 5">
            <a:extLst>
              <a:ext uri="{FF2B5EF4-FFF2-40B4-BE49-F238E27FC236}">
                <a16:creationId xmlns:a16="http://schemas.microsoft.com/office/drawing/2014/main" id="{0751B7C4-7CFE-4CD1-96DF-342207F1822A}"/>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8446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補足#1">
    <p:spTree>
      <p:nvGrpSpPr>
        <p:cNvPr id="1" name=""/>
        <p:cNvGrpSpPr/>
        <p:nvPr/>
      </p:nvGrpSpPr>
      <p:grpSpPr>
        <a:xfrm>
          <a:off x="0" y="0"/>
          <a:ext cx="0" cy="0"/>
          <a:chOff x="0" y="0"/>
          <a:chExt cx="0" cy="0"/>
        </a:xfrm>
      </p:grpSpPr>
      <p:sp>
        <p:nvSpPr>
          <p:cNvPr id="8" name="角丸四角形 7"/>
          <p:cNvSpPr/>
          <p:nvPr userDrawn="1"/>
        </p:nvSpPr>
        <p:spPr bwMode="auto">
          <a:xfrm>
            <a:off x="0" y="1"/>
            <a:ext cx="9144000" cy="656692"/>
          </a:xfrm>
          <a:prstGeom prst="roundRect">
            <a:avLst>
              <a:gd name="adj" fmla="val 0"/>
            </a:avLst>
          </a:prstGeom>
          <a:solidFill>
            <a:schemeClr val="accent2">
              <a:alpha val="80000"/>
            </a:schemeClr>
          </a:solidFill>
          <a:ln>
            <a:noFill/>
          </a:ln>
          <a:effectLst/>
        </p:spPr>
        <p:txBody>
          <a:bodyPr lIns="0" tIns="0" rIns="0" bIns="0" rtlCol="0" anchor="ctr">
            <a:noAutofit/>
          </a:bodyPr>
          <a:lstStyle/>
          <a:p>
            <a:pPr algn="just">
              <a:lnSpc>
                <a:spcPct val="140000"/>
              </a:lnSpc>
              <a:spcBef>
                <a:spcPct val="0"/>
              </a:spcBef>
              <a:spcAft>
                <a:spcPts val="554"/>
              </a:spcAft>
            </a:pPr>
            <a:endParaRPr kumimoji="1" lang="ja-JP" altLang="en-US" sz="1477" dirty="0">
              <a:solidFill>
                <a:schemeClr val="bg1"/>
              </a:solidFill>
              <a:latin typeface="メイリオ" pitchFamily="50" charset="-128"/>
              <a:ea typeface="メイリオ" pitchFamily="50" charset="-128"/>
              <a:cs typeface="メイリオ" pitchFamily="50" charset="-128"/>
            </a:endParaRPr>
          </a:p>
        </p:txBody>
      </p:sp>
      <p:sp>
        <p:nvSpPr>
          <p:cNvPr id="12" name="タイトル 11"/>
          <p:cNvSpPr>
            <a:spLocks noGrp="1"/>
          </p:cNvSpPr>
          <p:nvPr>
            <p:ph type="title"/>
          </p:nvPr>
        </p:nvSpPr>
        <p:spPr bwMode="white"/>
        <p:txBody>
          <a:bodyPr/>
          <a:lstStyle>
            <a:lvl1pPr>
              <a:lnSpc>
                <a:spcPct val="110000"/>
              </a:lnSpc>
              <a:defRPr sz="2215">
                <a:solidFill>
                  <a:schemeClr val="bg1"/>
                </a:solidFill>
              </a:defRPr>
            </a:lvl1pPr>
          </a:lstStyle>
          <a:p>
            <a:r>
              <a:rPr kumimoji="1" lang="ja-JP" altLang="en-US" dirty="0"/>
              <a:t>マスター タイトルの書式設定</a:t>
            </a:r>
          </a:p>
        </p:txBody>
      </p:sp>
      <p:sp>
        <p:nvSpPr>
          <p:cNvPr id="7" name="正方形/長方形 6">
            <a:extLst>
              <a:ext uri="{FF2B5EF4-FFF2-40B4-BE49-F238E27FC236}">
                <a16:creationId xmlns:a16="http://schemas.microsoft.com/office/drawing/2014/main" id="{A1752BB2-C16A-4B2C-A9FC-DE914CEE54C0}"/>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C41E188-B640-4C34-B5E5-03227A5183BF}"/>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Footer Placeholder 4">
            <a:extLst>
              <a:ext uri="{FF2B5EF4-FFF2-40B4-BE49-F238E27FC236}">
                <a16:creationId xmlns:a16="http://schemas.microsoft.com/office/drawing/2014/main" id="{E0F8002D-6A0D-4B1C-A939-E7700685DF9C}"/>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11" name="スライド番号プレースホルダー 5">
            <a:extLst>
              <a:ext uri="{FF2B5EF4-FFF2-40B4-BE49-F238E27FC236}">
                <a16:creationId xmlns:a16="http://schemas.microsoft.com/office/drawing/2014/main" id="{D6C7C699-8670-4D36-AB62-CDAD614D1E75}"/>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93901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284754" y="404664"/>
            <a:ext cx="8541257" cy="396044"/>
          </a:xfrm>
        </p:spPr>
        <p:txBody>
          <a:bodyPr/>
          <a:lstStyle>
            <a:lvl1pPr algn="ctr">
              <a:defRPr b="0">
                <a:solidFill>
                  <a:schemeClr val="tx2"/>
                </a:solidFill>
              </a:defRPr>
            </a:lvl1pPr>
          </a:lstStyle>
          <a:p>
            <a:r>
              <a:rPr kumimoji="1" lang="ja-JP" altLang="en-US" dirty="0"/>
              <a:t>マスター タイトルの書式設定</a:t>
            </a:r>
          </a:p>
        </p:txBody>
      </p:sp>
      <p:sp>
        <p:nvSpPr>
          <p:cNvPr id="11" name="角丸四角形 6"/>
          <p:cNvSpPr/>
          <p:nvPr userDrawn="1"/>
        </p:nvSpPr>
        <p:spPr bwMode="auto">
          <a:xfrm>
            <a:off x="0" y="0"/>
            <a:ext cx="9149553"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554"/>
              </a:spcAft>
            </a:pPr>
            <a:endParaRPr lang="ja-JP" altLang="en-US" sz="1477" dirty="0">
              <a:solidFill>
                <a:srgbClr val="4D4D4D"/>
              </a:solidFill>
              <a:latin typeface="メイリオ" pitchFamily="50" charset="-128"/>
              <a:ea typeface="メイリオ" pitchFamily="50" charset="-128"/>
              <a:cs typeface="メイリオ" pitchFamily="50" charset="-128"/>
            </a:endParaRPr>
          </a:p>
        </p:txBody>
      </p:sp>
      <p:sp>
        <p:nvSpPr>
          <p:cNvPr id="7" name="正方形/長方形 6">
            <a:extLst>
              <a:ext uri="{FF2B5EF4-FFF2-40B4-BE49-F238E27FC236}">
                <a16:creationId xmlns:a16="http://schemas.microsoft.com/office/drawing/2014/main" id="{67DC8F89-4B12-4508-827C-9DEB3813D37A}"/>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Footer Placeholder 4">
            <a:extLst>
              <a:ext uri="{FF2B5EF4-FFF2-40B4-BE49-F238E27FC236}">
                <a16:creationId xmlns:a16="http://schemas.microsoft.com/office/drawing/2014/main" id="{292005FF-461D-449B-BB8C-96F1F0F26812}"/>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9" name="スライド番号プレースホルダー 5">
            <a:extLst>
              <a:ext uri="{FF2B5EF4-FFF2-40B4-BE49-F238E27FC236}">
                <a16:creationId xmlns:a16="http://schemas.microsoft.com/office/drawing/2014/main" id="{E6B2E735-5B1C-4F1F-838C-29A1769074A8}"/>
              </a:ext>
            </a:extLst>
          </p:cNvPr>
          <p:cNvSpPr txBox="1">
            <a:spLocks/>
          </p:cNvSpPr>
          <p:nvPr userDrawn="1"/>
        </p:nvSpPr>
        <p:spPr>
          <a:xfrm>
            <a:off x="8301946" y="6270401"/>
            <a:ext cx="590533" cy="587599"/>
          </a:xfrm>
          <a:prstGeom prst="rect">
            <a:avLst/>
          </a:prstGeom>
        </p:spPr>
        <p:txBody>
          <a:bodyPr vert="horz" lIns="0" tIns="0" rIns="0" bIns="0" rtlCol="0" anchor="ctr"/>
          <a:lstStyle>
            <a:defPPr>
              <a:defRPr lang="en-US"/>
            </a:defPPr>
            <a:lvl1pPr marL="0" algn="ctr" defTabSz="457200" rtl="0" eaLnBrk="1" latinLnBrk="0" hangingPunct="1">
              <a:defRPr sz="2400" b="1" kern="1200">
                <a:solidFill>
                  <a:schemeClr val="tx1"/>
                </a:solidFill>
                <a:latin typeface="+mn-ea"/>
                <a:ea typeface="+mn-ea"/>
                <a:cs typeface="メイリオ" pitchFamily="50"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94588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kumimoji="1" lang="ja-JP" altLang="en-US" dirty="0"/>
              <a:t>マスター タイトルの書式設定</a:t>
            </a:r>
          </a:p>
        </p:txBody>
      </p:sp>
      <p:sp>
        <p:nvSpPr>
          <p:cNvPr id="6" name="正方形/長方形 5">
            <a:extLst>
              <a:ext uri="{FF2B5EF4-FFF2-40B4-BE49-F238E27FC236}">
                <a16:creationId xmlns:a16="http://schemas.microsoft.com/office/drawing/2014/main" id="{32A063E0-B8B0-488A-B1C4-13783CE7F2E6}"/>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Footer Placeholder 4">
            <a:extLst>
              <a:ext uri="{FF2B5EF4-FFF2-40B4-BE49-F238E27FC236}">
                <a16:creationId xmlns:a16="http://schemas.microsoft.com/office/drawing/2014/main" id="{7CA8CE62-CB7D-45E9-BA65-F56E6B7A6D2E}"/>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8" name="スライド番号プレースホルダー 5">
            <a:extLst>
              <a:ext uri="{FF2B5EF4-FFF2-40B4-BE49-F238E27FC236}">
                <a16:creationId xmlns:a16="http://schemas.microsoft.com/office/drawing/2014/main" id="{D5CE13EB-FFB2-45EA-BCE4-476E80F8E3E2}"/>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25193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タイトル">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561C7FE-86A1-4C4A-8F4F-E1B13606E9FF}"/>
              </a:ext>
            </a:extLst>
          </p:cNvPr>
          <p:cNvSpPr txBox="1">
            <a:spLocks/>
          </p:cNvSpPr>
          <p:nvPr userDrawn="1"/>
        </p:nvSpPr>
        <p:spPr>
          <a:xfrm>
            <a:off x="251520" y="152636"/>
            <a:ext cx="8640960" cy="396044"/>
          </a:xfrm>
          <a:prstGeom prst="rect">
            <a:avLst/>
          </a:prstGeom>
        </p:spPr>
        <p:txBody>
          <a:bodyPr vert="horz" lIns="0" tIns="0" rIns="0" bIns="0" rtlCol="0" anchor="ctr">
            <a:noAutofit/>
          </a:bodyPr>
          <a:lstStyle>
            <a:lvl1pPr algn="l" defTabSz="844083" rtl="0" eaLnBrk="1" latinLnBrk="0" hangingPunct="1">
              <a:lnSpc>
                <a:spcPct val="110000"/>
              </a:lnSpc>
              <a:spcBef>
                <a:spcPct val="0"/>
              </a:spcBef>
              <a:buNone/>
              <a:defRPr kumimoji="1" sz="2215" kern="1200">
                <a:solidFill>
                  <a:schemeClr val="tx1"/>
                </a:solidFill>
                <a:latin typeface="+mj-ea"/>
                <a:ea typeface="+mj-ea"/>
                <a:cs typeface="メイリオ" pitchFamily="50" charset="-128"/>
              </a:defRPr>
            </a:lvl1pPr>
          </a:lstStyle>
          <a:p>
            <a:endParaRPr lang="ja-JP" altLang="en-US" dirty="0"/>
          </a:p>
        </p:txBody>
      </p:sp>
      <p:sp>
        <p:nvSpPr>
          <p:cNvPr id="6" name="Rectangle 10">
            <a:extLst>
              <a:ext uri="{FF2B5EF4-FFF2-40B4-BE49-F238E27FC236}">
                <a16:creationId xmlns:a16="http://schemas.microsoft.com/office/drawing/2014/main" id="{6E88A6A1-4C4A-432A-867C-DC1651F71A48}"/>
              </a:ext>
            </a:extLst>
          </p:cNvPr>
          <p:cNvSpPr>
            <a:spLocks noChangeArrowheads="1"/>
          </p:cNvSpPr>
          <p:nvPr userDrawn="1"/>
        </p:nvSpPr>
        <p:spPr bwMode="auto">
          <a:xfrm>
            <a:off x="0" y="639763"/>
            <a:ext cx="9144000" cy="36512"/>
          </a:xfrm>
          <a:prstGeom prst="rect">
            <a:avLst/>
          </a:prstGeom>
          <a:solidFill>
            <a:schemeClr val="tx2"/>
          </a:solidFill>
          <a:ln>
            <a:noFill/>
          </a:ln>
          <a:effectLst/>
        </p:spPr>
        <p:txBody>
          <a:bodyPr wrap="none" lIns="0" tIns="0" rIns="0" bIns="0" anchor="ctr">
            <a:noAutofit/>
          </a:bodyPr>
          <a:lstStyle/>
          <a:p>
            <a:endParaRPr lang="ja-JP" altLang="en-US" sz="1662" dirty="0"/>
          </a:p>
        </p:txBody>
      </p:sp>
      <p:sp>
        <p:nvSpPr>
          <p:cNvPr id="14" name="正方形/長方形 13">
            <a:extLst>
              <a:ext uri="{FF2B5EF4-FFF2-40B4-BE49-F238E27FC236}">
                <a16:creationId xmlns:a16="http://schemas.microsoft.com/office/drawing/2014/main" id="{4814F078-BB08-4AB3-813C-EFBC2D895FD2}"/>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Footer Placeholder 4">
            <a:extLst>
              <a:ext uri="{FF2B5EF4-FFF2-40B4-BE49-F238E27FC236}">
                <a16:creationId xmlns:a16="http://schemas.microsoft.com/office/drawing/2014/main" id="{475C3903-FF05-4BD1-A918-7B741D5DE8BC}"/>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a:t>MIRS1902 MIRcarrieS PROJETCT</a:t>
            </a:r>
            <a:endParaRPr lang="en-US" dirty="0"/>
          </a:p>
        </p:txBody>
      </p:sp>
      <p:sp>
        <p:nvSpPr>
          <p:cNvPr id="16" name="スライド番号プレースホルダー 5">
            <a:extLst>
              <a:ext uri="{FF2B5EF4-FFF2-40B4-BE49-F238E27FC236}">
                <a16:creationId xmlns:a16="http://schemas.microsoft.com/office/drawing/2014/main" id="{7B797359-8395-4D03-968D-D059A7FF850E}"/>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45587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37773-DFE9-4577-ADBE-92AAA2C660A4}"/>
              </a:ext>
            </a:extLst>
          </p:cNvPr>
          <p:cNvSpPr>
            <a:spLocks noGrp="1"/>
          </p:cNvSpPr>
          <p:nvPr>
            <p:ph type="title"/>
          </p:nvPr>
        </p:nvSpPr>
        <p:spPr/>
        <p:txBody>
          <a:body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5E72EF83-8EA9-475E-B7C3-AC8D4AAD52EA}"/>
              </a:ext>
            </a:extLst>
          </p:cNvPr>
          <p:cNvSpPr>
            <a:spLocks noGrp="1"/>
          </p:cNvSpPr>
          <p:nvPr>
            <p:ph type="ftr" sz="quarter" idx="10"/>
          </p:nvPr>
        </p:nvSpPr>
        <p:spPr/>
        <p:txBody>
          <a:bodyPr/>
          <a:lstStyle/>
          <a:p>
            <a:r>
              <a:rPr lang="en-US"/>
              <a:t>MIRS1902 MIRcarrieS PROJETCT</a:t>
            </a:r>
            <a:endParaRPr lang="en-US" dirty="0"/>
          </a:p>
        </p:txBody>
      </p:sp>
      <p:sp>
        <p:nvSpPr>
          <p:cNvPr id="4" name="スライド番号プレースホルダー 3">
            <a:extLst>
              <a:ext uri="{FF2B5EF4-FFF2-40B4-BE49-F238E27FC236}">
                <a16:creationId xmlns:a16="http://schemas.microsoft.com/office/drawing/2014/main" id="{2ECC14B1-9737-4446-87B8-F074EB69ABC3}"/>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Rectangle 10">
            <a:extLst>
              <a:ext uri="{FF2B5EF4-FFF2-40B4-BE49-F238E27FC236}">
                <a16:creationId xmlns:a16="http://schemas.microsoft.com/office/drawing/2014/main" id="{23605A17-C5CF-42A4-BDDF-0BBDC5BD6C95}"/>
              </a:ext>
            </a:extLst>
          </p:cNvPr>
          <p:cNvSpPr>
            <a:spLocks noChangeArrowheads="1"/>
          </p:cNvSpPr>
          <p:nvPr userDrawn="1"/>
        </p:nvSpPr>
        <p:spPr bwMode="auto">
          <a:xfrm>
            <a:off x="0" y="639763"/>
            <a:ext cx="9144000" cy="36512"/>
          </a:xfrm>
          <a:prstGeom prst="rect">
            <a:avLst/>
          </a:prstGeom>
          <a:solidFill>
            <a:schemeClr val="tx2"/>
          </a:solidFill>
          <a:ln>
            <a:noFill/>
          </a:ln>
          <a:effectLst/>
        </p:spPr>
        <p:txBody>
          <a:bodyPr wrap="none" lIns="0" tIns="0" rIns="0" bIns="0" anchor="ctr">
            <a:noAutofit/>
          </a:bodyPr>
          <a:lstStyle/>
          <a:p>
            <a:endParaRPr lang="ja-JP" altLang="en-US" sz="1662" dirty="0"/>
          </a:p>
        </p:txBody>
      </p:sp>
    </p:spTree>
    <p:extLst>
      <p:ext uri="{BB962C8B-B14F-4D97-AF65-F5344CB8AC3E}">
        <p14:creationId xmlns:p14="http://schemas.microsoft.com/office/powerpoint/2010/main" val="67544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0277" y="3122185"/>
            <a:ext cx="7643446" cy="613630"/>
          </a:xfrm>
        </p:spPr>
        <p:txBody>
          <a:bodyPr wrap="square">
            <a:spAutoFit/>
          </a:bodyPr>
          <a:lstStyle>
            <a:lvl1pPr algn="ctr">
              <a:lnSpc>
                <a:spcPct val="120000"/>
              </a:lnSpc>
              <a:defRPr sz="3323" b="1"/>
            </a:lvl1pPr>
          </a:lstStyle>
          <a:p>
            <a:endParaRPr kumimoji="1" lang="ja-JP" altLang="en-US" dirty="0"/>
          </a:p>
        </p:txBody>
      </p:sp>
    </p:spTree>
    <p:extLst>
      <p:ext uri="{BB962C8B-B14F-4D97-AF65-F5344CB8AC3E}">
        <p14:creationId xmlns:p14="http://schemas.microsoft.com/office/powerpoint/2010/main" val="115928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9" name="図 8" descr="挿絵 が含まれている画像&#10;&#10;自動的に生成された説明">
            <a:extLst>
              <a:ext uri="{FF2B5EF4-FFF2-40B4-BE49-F238E27FC236}">
                <a16:creationId xmlns:a16="http://schemas.microsoft.com/office/drawing/2014/main" id="{8C781886-BB95-484B-AEE6-D61733EBFFB6}"/>
              </a:ext>
            </a:extLst>
          </p:cNvPr>
          <p:cNvPicPr>
            <a:picLocks noChangeAspect="1"/>
          </p:cNvPicPr>
          <p:nvPr userDrawn="1"/>
        </p:nvPicPr>
        <p:blipFill>
          <a:blip r:embed="rId11">
            <a:alphaModFix amt="5000"/>
            <a:extLst>
              <a:ext uri="{28A0092B-C50C-407E-A947-70E740481C1C}">
                <a14:useLocalDpi xmlns:a14="http://schemas.microsoft.com/office/drawing/2010/main" val="0"/>
              </a:ext>
            </a:extLst>
          </a:blip>
          <a:stretch>
            <a:fillRect/>
          </a:stretch>
        </p:blipFill>
        <p:spPr>
          <a:xfrm flipH="1">
            <a:off x="1772699" y="616379"/>
            <a:ext cx="5825214" cy="5625244"/>
          </a:xfrm>
          <a:prstGeom prst="rect">
            <a:avLst/>
          </a:prstGeom>
        </p:spPr>
      </p:pic>
      <p:sp>
        <p:nvSpPr>
          <p:cNvPr id="2" name="タイトル プレースホルダー 1"/>
          <p:cNvSpPr>
            <a:spLocks noGrp="1"/>
          </p:cNvSpPr>
          <p:nvPr>
            <p:ph type="title"/>
          </p:nvPr>
        </p:nvSpPr>
        <p:spPr>
          <a:xfrm>
            <a:off x="251520" y="152636"/>
            <a:ext cx="864096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10" name="正方形/長方形 9">
            <a:extLst>
              <a:ext uri="{FF2B5EF4-FFF2-40B4-BE49-F238E27FC236}">
                <a16:creationId xmlns:a16="http://schemas.microsoft.com/office/drawing/2014/main" id="{93558A2A-04E4-4BF9-85E3-5B8F53836895}"/>
              </a:ext>
            </a:extLst>
          </p:cNvPr>
          <p:cNvSpPr/>
          <p:nvPr userDrawn="1"/>
        </p:nvSpPr>
        <p:spPr>
          <a:xfrm>
            <a:off x="8301947" y="6249075"/>
            <a:ext cx="607634" cy="6089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Footer Placeholder 4">
            <a:extLst>
              <a:ext uri="{FF2B5EF4-FFF2-40B4-BE49-F238E27FC236}">
                <a16:creationId xmlns:a16="http://schemas.microsoft.com/office/drawing/2014/main" id="{F030692B-2C0D-48CC-8042-FD859E333184}"/>
              </a:ext>
            </a:extLst>
          </p:cNvPr>
          <p:cNvSpPr>
            <a:spLocks noGrp="1"/>
          </p:cNvSpPr>
          <p:nvPr>
            <p:ph type="ftr" sz="quarter" idx="3"/>
          </p:nvPr>
        </p:nvSpPr>
        <p:spPr>
          <a:xfrm>
            <a:off x="2825086" y="6270401"/>
            <a:ext cx="5162266" cy="458001"/>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MIRS1902 </a:t>
            </a:r>
            <a:r>
              <a:rPr lang="en-US" dirty="0" err="1"/>
              <a:t>MIRcarrieS</a:t>
            </a:r>
            <a:r>
              <a:rPr lang="en-US" dirty="0"/>
              <a:t> PROJETCT</a:t>
            </a:r>
          </a:p>
        </p:txBody>
      </p:sp>
      <p:sp>
        <p:nvSpPr>
          <p:cNvPr id="13" name="スライド番号プレースホルダー 5">
            <a:extLst>
              <a:ext uri="{FF2B5EF4-FFF2-40B4-BE49-F238E27FC236}">
                <a16:creationId xmlns:a16="http://schemas.microsoft.com/office/drawing/2014/main" id="{B05A701C-0AB0-4E2E-A535-C0BEEB5A4A18}"/>
              </a:ext>
            </a:extLst>
          </p:cNvPr>
          <p:cNvSpPr>
            <a:spLocks noGrp="1"/>
          </p:cNvSpPr>
          <p:nvPr>
            <p:ph type="sldNum" sz="quarter" idx="4"/>
          </p:nvPr>
        </p:nvSpPr>
        <p:spPr>
          <a:xfrm>
            <a:off x="8301946" y="6270401"/>
            <a:ext cx="590533" cy="587599"/>
          </a:xfrm>
          <a:prstGeom prst="rect">
            <a:avLst/>
          </a:prstGeom>
        </p:spPr>
        <p:txBody>
          <a:bodyPr vert="horz" lIns="0" tIns="0" rIns="0" bIns="0" rtlCol="0" anchor="ctr"/>
          <a:lstStyle>
            <a:lvl1pPr algn="ctr">
              <a:defRPr sz="24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04429478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680" r:id="rId5"/>
    <p:sldLayoutId id="2147483681" r:id="rId6"/>
    <p:sldLayoutId id="2147483672" r:id="rId7"/>
    <p:sldLayoutId id="2147483687" r:id="rId8"/>
    <p:sldLayoutId id="2147483686" r:id="rId9"/>
  </p:sldLayoutIdLst>
  <p:hf hdr="0" dt="0"/>
  <p:txStyles>
    <p:titleStyle>
      <a:lvl1pPr algn="l" defTabSz="844083" rtl="0" eaLnBrk="1" latinLnBrk="0" hangingPunct="1">
        <a:spcBef>
          <a:spcPct val="0"/>
        </a:spcBef>
        <a:buNone/>
        <a:defRPr kumimoji="1" sz="2215" kern="1200">
          <a:solidFill>
            <a:schemeClr val="tx1"/>
          </a:solidFill>
          <a:latin typeface="+mj-ea"/>
          <a:ea typeface="+mj-ea"/>
          <a:cs typeface="メイリオ" pitchFamily="50" charset="-128"/>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denshi.numazu-ct.ac.jp/mirsdoc2/mirs1902/"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0278" y="1934053"/>
            <a:ext cx="7643446" cy="613630"/>
          </a:xfrm>
        </p:spPr>
        <p:txBody>
          <a:bodyPr anchor="t" anchorCtr="0">
            <a:spAutoFit/>
          </a:bodyPr>
          <a:lstStyle/>
          <a:p>
            <a:r>
              <a:rPr lang="ja-JP" altLang="en-US" sz="3692" dirty="0"/>
              <a:t>システム提案報告</a:t>
            </a:r>
            <a:br>
              <a:rPr lang="en-US" altLang="ja-JP" sz="3692" dirty="0"/>
            </a:br>
            <a:r>
              <a:rPr lang="ja-JP" altLang="en-US" sz="2215" b="0" dirty="0"/>
              <a:t>［ </a:t>
            </a:r>
            <a:r>
              <a:rPr lang="en-US" altLang="ja-JP" sz="2215" b="0" dirty="0"/>
              <a:t>2019</a:t>
            </a:r>
            <a:r>
              <a:rPr lang="ja-JP" altLang="en-US" sz="2215" b="0" dirty="0"/>
              <a:t>年</a:t>
            </a:r>
            <a:r>
              <a:rPr lang="en-US" altLang="ja-JP" sz="2215" b="0" dirty="0"/>
              <a:t>10</a:t>
            </a:r>
            <a:r>
              <a:rPr lang="ja-JP" altLang="en-US" sz="2215" b="0" dirty="0"/>
              <a:t>月</a:t>
            </a:r>
            <a:r>
              <a:rPr lang="en-US" altLang="ja-JP" sz="2215" b="0" dirty="0"/>
              <a:t>4</a:t>
            </a:r>
            <a:r>
              <a:rPr lang="ja-JP" altLang="en-US" sz="2215" b="0" dirty="0"/>
              <a:t>日</a:t>
            </a:r>
            <a:r>
              <a:rPr lang="en-US" altLang="ja-JP" sz="2215" b="0" dirty="0"/>
              <a:t>(</a:t>
            </a:r>
            <a:r>
              <a:rPr lang="ja-JP" altLang="en-US" sz="2215" b="0" dirty="0"/>
              <a:t>金</a:t>
            </a:r>
            <a:r>
              <a:rPr lang="en-US" altLang="ja-JP" sz="2215" b="0" dirty="0"/>
              <a:t>)</a:t>
            </a:r>
            <a:r>
              <a:rPr lang="ja-JP" altLang="en-US" sz="2215" b="0" dirty="0"/>
              <a:t>］</a:t>
            </a:r>
          </a:p>
        </p:txBody>
      </p:sp>
      <p:sp>
        <p:nvSpPr>
          <p:cNvPr id="8" name="AutoShape 3"/>
          <p:cNvSpPr>
            <a:spLocks noChangeArrowheads="1"/>
          </p:cNvSpPr>
          <p:nvPr/>
        </p:nvSpPr>
        <p:spPr bwMode="auto">
          <a:xfrm>
            <a:off x="750278" y="1202291"/>
            <a:ext cx="7643445" cy="31822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40000"/>
              </a:lnSpc>
              <a:spcAft>
                <a:spcPts val="1108"/>
              </a:spcAft>
            </a:pPr>
            <a:r>
              <a:rPr lang="ja-JP" altLang="en-US" sz="1477" dirty="0">
                <a:latin typeface="メイリオ" pitchFamily="50" charset="-128"/>
                <a:ea typeface="メイリオ" pitchFamily="50" charset="-128"/>
                <a:cs typeface="メイリオ" pitchFamily="50" charset="-128"/>
              </a:rPr>
              <a:t>　</a:t>
            </a:r>
            <a:endParaRPr lang="en-US" altLang="ja-JP" sz="1477" dirty="0">
              <a:latin typeface="メイリオ" pitchFamily="50" charset="-128"/>
              <a:ea typeface="メイリオ" pitchFamily="50" charset="-128"/>
              <a:cs typeface="メイリオ" pitchFamily="50" charset="-128"/>
            </a:endParaRPr>
          </a:p>
        </p:txBody>
      </p:sp>
      <p:sp>
        <p:nvSpPr>
          <p:cNvPr id="49" name="直角三角形 48"/>
          <p:cNvSpPr/>
          <p:nvPr/>
        </p:nvSpPr>
        <p:spPr bwMode="auto">
          <a:xfrm flipH="1">
            <a:off x="7236296" y="4725144"/>
            <a:ext cx="1907704" cy="2132856"/>
          </a:xfrm>
          <a:prstGeom prst="rtTriangle">
            <a:avLst/>
          </a:prstGeom>
          <a:solidFill>
            <a:schemeClr val="accent2"/>
          </a:solidFill>
          <a:ln>
            <a:noFill/>
          </a:ln>
          <a:effectLst/>
        </p:spPr>
        <p:txBody>
          <a:bodyPr lIns="0" tIns="0" rIns="0" bIns="0" rtlCol="0" anchor="ctr">
            <a:noAutofit/>
          </a:bodyPr>
          <a:lstStyle/>
          <a:p>
            <a:pPr algn="just">
              <a:lnSpc>
                <a:spcPct val="140000"/>
              </a:lnSpc>
              <a:spcBef>
                <a:spcPct val="0"/>
              </a:spcBef>
              <a:spcAft>
                <a:spcPts val="554"/>
              </a:spcAft>
            </a:pPr>
            <a:endParaRPr lang="ja-JP" altLang="en-US" sz="1477" dirty="0">
              <a:solidFill>
                <a:srgbClr val="4D4D4D"/>
              </a:solidFill>
              <a:latin typeface="メイリオ" pitchFamily="50" charset="-128"/>
              <a:ea typeface="メイリオ" pitchFamily="50" charset="-128"/>
              <a:cs typeface="メイリオ" pitchFamily="50" charset="-128"/>
            </a:endParaRPr>
          </a:p>
        </p:txBody>
      </p:sp>
      <p:sp>
        <p:nvSpPr>
          <p:cNvPr id="50" name="直角三角形 49"/>
          <p:cNvSpPr/>
          <p:nvPr/>
        </p:nvSpPr>
        <p:spPr bwMode="auto">
          <a:xfrm flipV="1">
            <a:off x="0" y="-1"/>
            <a:ext cx="2195736" cy="2240869"/>
          </a:xfrm>
          <a:prstGeom prst="rtTriangle">
            <a:avLst/>
          </a:prstGeom>
          <a:solidFill>
            <a:srgbClr val="FFC000"/>
          </a:solidFill>
          <a:ln>
            <a:noFill/>
          </a:ln>
          <a:effectLst/>
        </p:spPr>
        <p:txBody>
          <a:bodyPr lIns="0" tIns="0" rIns="0" bIns="0" rtlCol="0" anchor="ctr">
            <a:noAutofit/>
          </a:bodyPr>
          <a:lstStyle/>
          <a:p>
            <a:pPr algn="just">
              <a:lnSpc>
                <a:spcPct val="140000"/>
              </a:lnSpc>
              <a:spcBef>
                <a:spcPct val="0"/>
              </a:spcBef>
              <a:spcAft>
                <a:spcPts val="554"/>
              </a:spcAft>
            </a:pPr>
            <a:endParaRPr lang="ja-JP" altLang="en-US" sz="1477" dirty="0">
              <a:solidFill>
                <a:srgbClr val="4D4D4D"/>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518617" y="3127154"/>
            <a:ext cx="4106759" cy="603691"/>
          </a:xfrm>
          <a:prstGeom prst="rect">
            <a:avLst/>
          </a:prstGeom>
          <a:noFill/>
        </p:spPr>
        <p:txBody>
          <a:bodyPr wrap="square" rtlCol="0">
            <a:spAutoFit/>
          </a:bodyPr>
          <a:lstStyle/>
          <a:p>
            <a:pPr algn="ctr"/>
            <a:r>
              <a:rPr lang="en-US" altLang="ja-JP" sz="3323" dirty="0">
                <a:solidFill>
                  <a:schemeClr val="tx2"/>
                </a:solidFill>
              </a:rPr>
              <a:t>MIRS1902</a:t>
            </a:r>
            <a:r>
              <a:rPr lang="en-US" altLang="ja-JP" sz="2215" dirty="0">
                <a:solidFill>
                  <a:schemeClr val="tx2"/>
                </a:solidFill>
              </a:rPr>
              <a:t>  </a:t>
            </a:r>
            <a:endParaRPr lang="ja-JP" altLang="en-US" sz="2215" dirty="0">
              <a:solidFill>
                <a:schemeClr val="tx2"/>
              </a:solidFill>
            </a:endParaRPr>
          </a:p>
        </p:txBody>
      </p:sp>
      <p:sp>
        <p:nvSpPr>
          <p:cNvPr id="6" name="テキスト ボックス 5"/>
          <p:cNvSpPr txBox="1"/>
          <p:nvPr/>
        </p:nvSpPr>
        <p:spPr>
          <a:xfrm>
            <a:off x="1250755" y="3826016"/>
            <a:ext cx="6642486" cy="1200521"/>
          </a:xfrm>
          <a:prstGeom prst="rect">
            <a:avLst/>
          </a:prstGeom>
          <a:noFill/>
        </p:spPr>
        <p:txBody>
          <a:bodyPr wrap="square" rtlCol="0">
            <a:spAutoFit/>
          </a:bodyPr>
          <a:lstStyle/>
          <a:p>
            <a:pPr algn="ctr"/>
            <a:r>
              <a:rPr lang="ja-JP" altLang="en-US" sz="2215" dirty="0"/>
              <a:t>メンバー</a:t>
            </a:r>
            <a:endParaRPr lang="en-US" altLang="ja-JP" sz="2215" dirty="0"/>
          </a:p>
          <a:p>
            <a:r>
              <a:rPr lang="en-US" altLang="ja-JP" sz="1662" dirty="0"/>
              <a:t>PM:</a:t>
            </a:r>
            <a:r>
              <a:rPr lang="ja-JP" altLang="en-US" sz="1662" dirty="0"/>
              <a:t> 芹澤 零士</a:t>
            </a:r>
            <a:r>
              <a:rPr lang="en-US" altLang="ja-JP" sz="1662" dirty="0"/>
              <a:t>	TL:</a:t>
            </a:r>
            <a:r>
              <a:rPr lang="ja-JP" altLang="en-US" sz="1662" dirty="0"/>
              <a:t> 露木 大雅</a:t>
            </a:r>
            <a:r>
              <a:rPr lang="en-US" altLang="ja-JP" sz="1662" dirty="0"/>
              <a:t>		DM:</a:t>
            </a:r>
            <a:r>
              <a:rPr lang="ja-JP" altLang="en-US" sz="1662" dirty="0"/>
              <a:t> 藤森 元太</a:t>
            </a:r>
            <a:r>
              <a:rPr lang="en-US" altLang="ja-JP" sz="1662" dirty="0"/>
              <a:t>	</a:t>
            </a:r>
            <a:r>
              <a:rPr lang="ja-JP" altLang="en-US" sz="1662" dirty="0"/>
              <a:t>芦澤 辰憲</a:t>
            </a:r>
            <a:endParaRPr lang="en-US" altLang="ja-JP" sz="1662" dirty="0"/>
          </a:p>
          <a:p>
            <a:r>
              <a:rPr lang="ja-JP" altLang="en-US" sz="1662" dirty="0"/>
              <a:t>飯尾 成輝</a:t>
            </a:r>
            <a:r>
              <a:rPr lang="en-US" altLang="ja-JP" sz="1662" dirty="0"/>
              <a:t>		</a:t>
            </a:r>
            <a:r>
              <a:rPr lang="ja-JP" altLang="en-US" sz="1662" dirty="0"/>
              <a:t>伊藤 壮汰</a:t>
            </a:r>
            <a:r>
              <a:rPr lang="en-US" altLang="ja-JP" sz="1662" dirty="0"/>
              <a:t>		</a:t>
            </a:r>
            <a:r>
              <a:rPr lang="ja-JP" altLang="en-US" sz="1662" dirty="0"/>
              <a:t>勝又 大地</a:t>
            </a:r>
            <a:r>
              <a:rPr lang="en-US" altLang="ja-JP" sz="1662" dirty="0"/>
              <a:t>		</a:t>
            </a:r>
            <a:r>
              <a:rPr lang="ja-JP" altLang="en-US" sz="1662" dirty="0"/>
              <a:t>松崎 稜 眞守 泰典</a:t>
            </a:r>
            <a:endParaRPr lang="en-US" altLang="ja-JP" sz="1662" dirty="0"/>
          </a:p>
        </p:txBody>
      </p:sp>
      <p:sp>
        <p:nvSpPr>
          <p:cNvPr id="7" name="テキスト ボックス 6"/>
          <p:cNvSpPr txBox="1"/>
          <p:nvPr/>
        </p:nvSpPr>
        <p:spPr>
          <a:xfrm>
            <a:off x="1307613" y="5640326"/>
            <a:ext cx="6528775" cy="348109"/>
          </a:xfrm>
          <a:prstGeom prst="rect">
            <a:avLst/>
          </a:prstGeom>
          <a:noFill/>
        </p:spPr>
        <p:txBody>
          <a:bodyPr wrap="square" rtlCol="0">
            <a:spAutoFit/>
          </a:bodyPr>
          <a:lstStyle/>
          <a:p>
            <a:pPr algn="ctr"/>
            <a:r>
              <a:rPr lang="en-US" altLang="ja-JP" sz="1662" dirty="0">
                <a:solidFill>
                  <a:schemeClr val="accent2"/>
                </a:solidFill>
                <a:hlinkClick r:id="rId3"/>
              </a:rPr>
              <a:t>http://www2.denshi.Numazu-ct.ac.jp/mirsdoc2/mirs1902/</a:t>
            </a:r>
            <a:endParaRPr lang="ja-JP" altLang="en-US" sz="1662" dirty="0">
              <a:solidFill>
                <a:schemeClr val="accent2"/>
              </a:solidFill>
            </a:endParaRPr>
          </a:p>
        </p:txBody>
      </p:sp>
    </p:spTree>
    <p:extLst>
      <p:ext uri="{BB962C8B-B14F-4D97-AF65-F5344CB8AC3E}">
        <p14:creationId xmlns:p14="http://schemas.microsoft.com/office/powerpoint/2010/main" val="412322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7D8BB-C2FD-4A6B-8C5B-4DCC0A5371F0}"/>
              </a:ext>
            </a:extLst>
          </p:cNvPr>
          <p:cNvSpPr>
            <a:spLocks noGrp="1"/>
          </p:cNvSpPr>
          <p:nvPr>
            <p:ph type="title"/>
          </p:nvPr>
        </p:nvSpPr>
        <p:spPr/>
        <p:txBody>
          <a:bodyPr/>
          <a:lstStyle/>
          <a:p>
            <a:r>
              <a:rPr kumimoji="1" lang="en-US" altLang="ja-JP" dirty="0"/>
              <a:t>4</a:t>
            </a:r>
            <a:r>
              <a:rPr kumimoji="1" lang="ja-JP" altLang="en-US" dirty="0"/>
              <a:t>．製品機能 </a:t>
            </a:r>
            <a:r>
              <a:rPr kumimoji="1" lang="en-US" altLang="ja-JP" dirty="0"/>
              <a:t>(4</a:t>
            </a:r>
            <a:r>
              <a:rPr kumimoji="1" lang="ja-JP" altLang="en-US" dirty="0"/>
              <a:t>．</a:t>
            </a:r>
            <a:r>
              <a:rPr kumimoji="1" lang="en-US" altLang="ja-JP" dirty="0"/>
              <a:t>1</a:t>
            </a:r>
            <a:r>
              <a:rPr kumimoji="1" lang="ja-JP" altLang="en-US" dirty="0"/>
              <a:t> 本体機能</a:t>
            </a:r>
            <a:r>
              <a:rPr kumimoji="1" lang="en-US" altLang="ja-JP" dirty="0"/>
              <a:t>)</a:t>
            </a:r>
            <a:endParaRPr kumimoji="1" lang="ja-JP" altLang="en-US" dirty="0"/>
          </a:p>
        </p:txBody>
      </p:sp>
      <p:sp>
        <p:nvSpPr>
          <p:cNvPr id="3" name="フッター プレースホルダー 2">
            <a:extLst>
              <a:ext uri="{FF2B5EF4-FFF2-40B4-BE49-F238E27FC236}">
                <a16:creationId xmlns:a16="http://schemas.microsoft.com/office/drawing/2014/main" id="{5927082D-58D4-4632-A3F8-7F97C3009D5A}"/>
              </a:ext>
            </a:extLst>
          </p:cNvPr>
          <p:cNvSpPr>
            <a:spLocks noGrp="1"/>
          </p:cNvSpPr>
          <p:nvPr>
            <p:ph type="ftr" sz="quarter" idx="10"/>
          </p:nvPr>
        </p:nvSpPr>
        <p:spPr/>
        <p:txBody>
          <a:bodyPr/>
          <a:lstStyle/>
          <a:p>
            <a:r>
              <a:rPr lang="en-US"/>
              <a:t>MIRS1902 MIRcarrieS PROJETCT</a:t>
            </a:r>
            <a:endParaRPr lang="en-US" dirty="0"/>
          </a:p>
        </p:txBody>
      </p:sp>
      <p:sp>
        <p:nvSpPr>
          <p:cNvPr id="4" name="スライド番号プレースホルダー 3">
            <a:extLst>
              <a:ext uri="{FF2B5EF4-FFF2-40B4-BE49-F238E27FC236}">
                <a16:creationId xmlns:a16="http://schemas.microsoft.com/office/drawing/2014/main" id="{867C0570-0E3F-4E7E-BF37-E4D0DF4C9652}"/>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C1AA384-6E92-4D49-8F3C-A69405964EAD}"/>
                  </a:ext>
                </a:extLst>
              </p:cNvPr>
              <p:cNvSpPr txBox="1"/>
              <p:nvPr/>
            </p:nvSpPr>
            <p:spPr>
              <a:xfrm>
                <a:off x="251519" y="777185"/>
                <a:ext cx="8640959" cy="5909310"/>
              </a:xfrm>
              <a:prstGeom prst="rect">
                <a:avLst/>
              </a:prstGeom>
              <a:noFill/>
            </p:spPr>
            <p:txBody>
              <a:bodyPr wrap="square" rtlCol="0">
                <a:spAutoFit/>
              </a:bodyPr>
              <a:lstStyle/>
              <a:p>
                <a:r>
                  <a:rPr lang="en-US" altLang="ja-JP" sz="2700" dirty="0"/>
                  <a:t>1</a:t>
                </a:r>
                <a:r>
                  <a:rPr lang="ja-JP" altLang="en-US" sz="2700" dirty="0"/>
                  <a:t>．走行機能</a:t>
                </a:r>
                <a:endParaRPr lang="en-US" altLang="ja-JP" sz="2700" dirty="0"/>
              </a:p>
              <a:p>
                <a:r>
                  <a:rPr lang="ja-JP" altLang="en-US" sz="2700" dirty="0"/>
                  <a:t>履帯を用いて４</a:t>
                </a:r>
                <a14:m>
                  <m:oMath xmlns:m="http://schemas.openxmlformats.org/officeDocument/2006/math">
                    <m:r>
                      <a:rPr lang="en-US" altLang="ja-JP" sz="2700" b="0" i="1" smtClean="0">
                        <a:latin typeface="Cambria Math" panose="02040503050406030204" pitchFamily="18" charset="0"/>
                      </a:rPr>
                      <m:t>𝑘𝑚</m:t>
                    </m:r>
                    <m:r>
                      <a:rPr lang="en-US" altLang="ja-JP" sz="2700" b="0" i="1" smtClean="0">
                        <a:latin typeface="Cambria Math" panose="02040503050406030204" pitchFamily="18" charset="0"/>
                      </a:rPr>
                      <m:t>/</m:t>
                    </m:r>
                    <m:r>
                      <a:rPr lang="en-US" altLang="ja-JP" sz="2700" b="0" i="1" smtClean="0">
                        <a:latin typeface="Cambria Math" panose="02040503050406030204" pitchFamily="18" charset="0"/>
                      </a:rPr>
                      <m:t>h</m:t>
                    </m:r>
                  </m:oMath>
                </a14:m>
                <a:r>
                  <a:rPr lang="ja-JP" altLang="en-US" sz="2700" dirty="0"/>
                  <a:t>で走行する</a:t>
                </a:r>
                <a:endParaRPr lang="en-US" altLang="ja-JP" sz="2700" dirty="0"/>
              </a:p>
              <a:p>
                <a:endParaRPr lang="en-US" altLang="ja-JP" sz="2700" dirty="0"/>
              </a:p>
              <a:p>
                <a:r>
                  <a:rPr lang="en-US" altLang="ja-JP" sz="2700" dirty="0"/>
                  <a:t>2</a:t>
                </a:r>
                <a:r>
                  <a:rPr lang="ja-JP" altLang="en-US" sz="2700" dirty="0"/>
                  <a:t>．階段昇降機能</a:t>
                </a:r>
                <a:endParaRPr lang="en-US" altLang="ja-JP" sz="2700" dirty="0"/>
              </a:p>
              <a:p>
                <a:r>
                  <a:rPr lang="ja-JP" altLang="en-US" sz="2700" dirty="0"/>
                  <a:t>履帯と機体持ち上げ機構で２</a:t>
                </a:r>
                <a14:m>
                  <m:oMath xmlns:m="http://schemas.openxmlformats.org/officeDocument/2006/math">
                    <m:r>
                      <a:rPr lang="en-US" altLang="ja-JP" sz="2700" b="0" i="1" smtClean="0">
                        <a:latin typeface="Cambria Math" panose="02040503050406030204" pitchFamily="18" charset="0"/>
                      </a:rPr>
                      <m:t>𝑘𝑚</m:t>
                    </m:r>
                    <m:r>
                      <a:rPr lang="en-US" altLang="ja-JP" sz="2700" b="0" i="1" smtClean="0">
                        <a:latin typeface="Cambria Math" panose="02040503050406030204" pitchFamily="18" charset="0"/>
                      </a:rPr>
                      <m:t>/</m:t>
                    </m:r>
                    <m:r>
                      <a:rPr lang="en-US" altLang="ja-JP" sz="2700" b="0" i="1" smtClean="0">
                        <a:latin typeface="Cambria Math" panose="02040503050406030204" pitchFamily="18" charset="0"/>
                      </a:rPr>
                      <m:t>h</m:t>
                    </m:r>
                  </m:oMath>
                </a14:m>
                <a:r>
                  <a:rPr lang="ja-JP" altLang="en-US" sz="2700" dirty="0"/>
                  <a:t>で走行する</a:t>
                </a:r>
                <a:endParaRPr lang="en-US" altLang="ja-JP" sz="2700" dirty="0"/>
              </a:p>
              <a:p>
                <a:endParaRPr lang="en-US" altLang="ja-JP" sz="2700" dirty="0"/>
              </a:p>
              <a:p>
                <a:r>
                  <a:rPr lang="en-US" altLang="ja-JP" sz="2700" dirty="0"/>
                  <a:t>3</a:t>
                </a:r>
                <a:r>
                  <a:rPr lang="ja-JP" altLang="en-US" sz="2700" dirty="0"/>
                  <a:t>．自動給電機能</a:t>
                </a:r>
              </a:p>
              <a:p>
                <a:r>
                  <a:rPr lang="ja-JP" altLang="en-US" sz="2700" dirty="0"/>
                  <a:t>自動でホームベースに戻り給電する</a:t>
                </a:r>
              </a:p>
              <a:p>
                <a:endParaRPr lang="ja-JP" altLang="en-US" sz="2700" dirty="0"/>
              </a:p>
              <a:p>
                <a:r>
                  <a:rPr lang="en-US" altLang="ja-JP" sz="2700" dirty="0"/>
                  <a:t>4</a:t>
                </a:r>
                <a:r>
                  <a:rPr lang="ja-JP" altLang="en-US" sz="2700" dirty="0"/>
                  <a:t>．衝突防止機能</a:t>
                </a:r>
              </a:p>
              <a:p>
                <a:r>
                  <a:rPr lang="ja-JP" altLang="en-US" sz="2700" dirty="0"/>
                  <a:t>前方に人や障害物を感知したらその場で一時停止する</a:t>
                </a:r>
              </a:p>
              <a:p>
                <a:r>
                  <a:rPr lang="ja-JP" altLang="en-US" sz="2700" dirty="0"/>
                  <a:t>階段走行中は</a:t>
                </a:r>
                <a:r>
                  <a:rPr lang="en-US" altLang="ja-JP" sz="2700" dirty="0"/>
                  <a:t>LED</a:t>
                </a:r>
                <a:r>
                  <a:rPr lang="ja-JP" altLang="en-US" sz="2700" dirty="0"/>
                  <a:t>を点灯させ走行中を周りに知らせる</a:t>
                </a:r>
              </a:p>
              <a:p>
                <a:endParaRPr lang="en-US" altLang="ja-JP" sz="2700" dirty="0"/>
              </a:p>
              <a:p>
                <a:endParaRPr lang="en-US" altLang="ja-JP" sz="2700" dirty="0"/>
              </a:p>
            </p:txBody>
          </p:sp>
        </mc:Choice>
        <mc:Fallback xmlns="">
          <p:sp>
            <p:nvSpPr>
              <p:cNvPr id="5" name="テキスト ボックス 4">
                <a:extLst>
                  <a:ext uri="{FF2B5EF4-FFF2-40B4-BE49-F238E27FC236}">
                    <a16:creationId xmlns:a16="http://schemas.microsoft.com/office/drawing/2014/main" id="{9C1AA384-6E92-4D49-8F3C-A69405964EAD}"/>
                  </a:ext>
                </a:extLst>
              </p:cNvPr>
              <p:cNvSpPr txBox="1">
                <a:spLocks noRot="1" noChangeAspect="1" noMove="1" noResize="1" noEditPoints="1" noAdjustHandles="1" noChangeArrowheads="1" noChangeShapeType="1" noTextEdit="1"/>
              </p:cNvSpPr>
              <p:nvPr/>
            </p:nvSpPr>
            <p:spPr>
              <a:xfrm>
                <a:off x="251519" y="777185"/>
                <a:ext cx="8640959" cy="5909310"/>
              </a:xfrm>
              <a:prstGeom prst="rect">
                <a:avLst/>
              </a:prstGeom>
              <a:blipFill>
                <a:blip r:embed="rId3"/>
                <a:stretch>
                  <a:fillRect l="-1340" t="-82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4688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形 3" descr="コメント 2019-10-03 201802"/>
          <p:cNvPicPr>
            <a:picLocks noChangeAspect="1"/>
          </p:cNvPicPr>
          <p:nvPr/>
        </p:nvPicPr>
        <p:blipFill>
          <a:blip r:embed="rId3"/>
          <a:stretch>
            <a:fillRect/>
          </a:stretch>
        </p:blipFill>
        <p:spPr>
          <a:xfrm>
            <a:off x="1725295" y="1447800"/>
            <a:ext cx="5693410" cy="3961765"/>
          </a:xfrm>
          <a:prstGeom prst="rect">
            <a:avLst/>
          </a:prstGeom>
        </p:spPr>
      </p:pic>
      <p:sp>
        <p:nvSpPr>
          <p:cNvPr id="14" name="左矢印 13"/>
          <p:cNvSpPr/>
          <p:nvPr/>
        </p:nvSpPr>
        <p:spPr bwMode="auto">
          <a:xfrm rot="7740876">
            <a:off x="2062164" y="3923829"/>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11</a:t>
            </a:fld>
            <a:endParaRPr kumimoji="1" lang="ja-JP" altLang="en-US"/>
          </a:p>
        </p:txBody>
      </p:sp>
      <p:sp>
        <p:nvSpPr>
          <p:cNvPr id="8" name="左矢印 7"/>
          <p:cNvSpPr/>
          <p:nvPr/>
        </p:nvSpPr>
        <p:spPr bwMode="auto">
          <a:xfrm rot="6180000">
            <a:off x="3433445" y="4263550"/>
            <a:ext cx="2080260" cy="772476"/>
          </a:xfrm>
          <a:prstGeom prst="leftArrow">
            <a:avLst>
              <a:gd name="adj1" fmla="val 50000"/>
              <a:gd name="adj2" fmla="val 72761"/>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510032" y="5553673"/>
            <a:ext cx="2745178" cy="584775"/>
          </a:xfrm>
          <a:prstGeom prst="rect">
            <a:avLst/>
          </a:prstGeom>
          <a:solidFill>
            <a:schemeClr val="bg1"/>
          </a:solidFill>
          <a:ln>
            <a:solidFill>
              <a:srgbClr val="0000FF"/>
            </a:solidFill>
          </a:ln>
        </p:spPr>
        <p:txBody>
          <a:bodyPr wrap="square" rtlCol="0">
            <a:spAutoFit/>
          </a:bodyPr>
          <a:lstStyle/>
          <a:p>
            <a:r>
              <a:rPr lang="ja-JP" altLang="en-US" sz="3200" dirty="0"/>
              <a:t>積載トレイ</a:t>
            </a:r>
            <a:endParaRPr kumimoji="1" lang="ja-JP" altLang="en-US" sz="3200" dirty="0"/>
          </a:p>
        </p:txBody>
      </p:sp>
      <p:sp>
        <p:nvSpPr>
          <p:cNvPr id="12" name="左矢印 8"/>
          <p:cNvSpPr/>
          <p:nvPr/>
        </p:nvSpPr>
        <p:spPr bwMode="auto">
          <a:xfrm rot="19428049">
            <a:off x="5564999" y="3036867"/>
            <a:ext cx="815203"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661479" y="2512848"/>
            <a:ext cx="3456877" cy="584775"/>
          </a:xfrm>
          <a:prstGeom prst="rect">
            <a:avLst/>
          </a:prstGeom>
          <a:solidFill>
            <a:schemeClr val="bg1"/>
          </a:solidFill>
          <a:ln>
            <a:solidFill>
              <a:srgbClr val="0000FF"/>
            </a:solidFill>
          </a:ln>
        </p:spPr>
        <p:txBody>
          <a:bodyPr wrap="square" rtlCol="0">
            <a:spAutoFit/>
          </a:bodyPr>
          <a:lstStyle/>
          <a:p>
            <a:pPr algn="ctr"/>
            <a:r>
              <a:rPr kumimoji="1" lang="ja-JP" altLang="en-US" sz="3200" dirty="0"/>
              <a:t>車体持ち上げ機構</a:t>
            </a:r>
            <a:endParaRPr kumimoji="1" lang="en-US" altLang="ja-JP" sz="3200" dirty="0"/>
          </a:p>
        </p:txBody>
      </p:sp>
      <p:sp>
        <p:nvSpPr>
          <p:cNvPr id="13" name="テキスト ボックス 12"/>
          <p:cNvSpPr txBox="1"/>
          <p:nvPr/>
        </p:nvSpPr>
        <p:spPr>
          <a:xfrm>
            <a:off x="34816" y="4332398"/>
            <a:ext cx="2745178" cy="1077218"/>
          </a:xfrm>
          <a:prstGeom prst="rect">
            <a:avLst/>
          </a:prstGeom>
          <a:solidFill>
            <a:schemeClr val="bg1"/>
          </a:solidFill>
          <a:ln>
            <a:solidFill>
              <a:srgbClr val="0000FF"/>
            </a:solidFill>
          </a:ln>
        </p:spPr>
        <p:txBody>
          <a:bodyPr wrap="square" rtlCol="0">
            <a:spAutoFit/>
          </a:bodyPr>
          <a:lstStyle/>
          <a:p>
            <a:r>
              <a:rPr lang="ja-JP" altLang="en-US" sz="3200" dirty="0"/>
              <a:t>超音波センサ</a:t>
            </a:r>
            <a:endParaRPr lang="en-US" altLang="ja-JP" sz="3200" dirty="0"/>
          </a:p>
          <a:p>
            <a:r>
              <a:rPr lang="en-US" altLang="ja-JP" sz="3200" dirty="0"/>
              <a:t>2</a:t>
            </a:r>
            <a:r>
              <a:rPr lang="ja-JP" altLang="en-US" sz="3200" dirty="0"/>
              <a:t>つのカメラ</a:t>
            </a:r>
            <a:endParaRPr lang="en-US" altLang="ja-JP" sz="3200" dirty="0"/>
          </a:p>
        </p:txBody>
      </p:sp>
      <p:sp>
        <p:nvSpPr>
          <p:cNvPr id="15" name="テキスト ボックス 14"/>
          <p:cNvSpPr txBox="1"/>
          <p:nvPr/>
        </p:nvSpPr>
        <p:spPr>
          <a:xfrm>
            <a:off x="6688266" y="5061378"/>
            <a:ext cx="1917078" cy="1077218"/>
          </a:xfrm>
          <a:prstGeom prst="rect">
            <a:avLst/>
          </a:prstGeom>
          <a:solidFill>
            <a:schemeClr val="bg1"/>
          </a:solidFill>
          <a:ln>
            <a:solidFill>
              <a:srgbClr val="0000FF"/>
            </a:solidFill>
          </a:ln>
        </p:spPr>
        <p:txBody>
          <a:bodyPr wrap="square" rtlCol="0">
            <a:spAutoFit/>
          </a:bodyPr>
          <a:lstStyle/>
          <a:p>
            <a:r>
              <a:rPr kumimoji="1" lang="ja-JP" altLang="en-US" sz="3200" dirty="0"/>
              <a:t>履帯</a:t>
            </a:r>
            <a:endParaRPr kumimoji="1" lang="en-US" altLang="ja-JP" sz="3200" dirty="0"/>
          </a:p>
          <a:p>
            <a:r>
              <a:rPr kumimoji="1" lang="ja-JP" altLang="en-US" sz="3200" dirty="0"/>
              <a:t>大型車輪</a:t>
            </a:r>
          </a:p>
        </p:txBody>
      </p:sp>
      <p:sp>
        <p:nvSpPr>
          <p:cNvPr id="16" name="左矢印 15"/>
          <p:cNvSpPr/>
          <p:nvPr/>
        </p:nvSpPr>
        <p:spPr bwMode="auto">
          <a:xfrm rot="1582411">
            <a:off x="5537244" y="4680539"/>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左矢印 17"/>
          <p:cNvSpPr/>
          <p:nvPr/>
        </p:nvSpPr>
        <p:spPr bwMode="auto">
          <a:xfrm rot="13668620">
            <a:off x="2539342" y="2285083"/>
            <a:ext cx="1122478"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4794" y="1076781"/>
            <a:ext cx="3140331" cy="1077218"/>
          </a:xfrm>
          <a:prstGeom prst="rect">
            <a:avLst/>
          </a:prstGeom>
          <a:solidFill>
            <a:schemeClr val="bg1"/>
          </a:solidFill>
          <a:ln>
            <a:solidFill>
              <a:srgbClr val="0000FF"/>
            </a:solidFill>
          </a:ln>
        </p:spPr>
        <p:txBody>
          <a:bodyPr wrap="square" rtlCol="0">
            <a:spAutoFit/>
          </a:bodyPr>
          <a:lstStyle/>
          <a:p>
            <a:r>
              <a:rPr lang="ja-JP" altLang="en-US" sz="3200" dirty="0"/>
              <a:t>制御系ボックス</a:t>
            </a:r>
            <a:endParaRPr lang="en-US" altLang="ja-JP" sz="3200" dirty="0"/>
          </a:p>
          <a:p>
            <a:r>
              <a:rPr lang="ja-JP" altLang="en-US" sz="3200" dirty="0"/>
              <a:t>非常停止ボタン</a:t>
            </a:r>
            <a:endParaRPr lang="en-US" altLang="ja-JP" sz="3200" dirty="0"/>
          </a:p>
        </p:txBody>
      </p:sp>
      <p:sp>
        <p:nvSpPr>
          <p:cNvPr id="2" name="左矢印 1"/>
          <p:cNvSpPr/>
          <p:nvPr/>
        </p:nvSpPr>
        <p:spPr bwMode="auto">
          <a:xfrm rot="18990353">
            <a:off x="3589543" y="1691955"/>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8"/>
          <p:cNvSpPr txBox="1"/>
          <p:nvPr/>
        </p:nvSpPr>
        <p:spPr>
          <a:xfrm>
            <a:off x="4201160" y="728980"/>
            <a:ext cx="3909695" cy="1139190"/>
          </a:xfrm>
          <a:prstGeom prst="rect">
            <a:avLst/>
          </a:prstGeom>
          <a:solidFill>
            <a:schemeClr val="bg1"/>
          </a:solidFill>
          <a:ln>
            <a:solidFill>
              <a:srgbClr val="0000FF"/>
            </a:solidFill>
          </a:ln>
        </p:spPr>
        <p:txBody>
          <a:bodyPr wrap="square" rtlCol="0">
            <a:spAutoFit/>
          </a:bodyPr>
          <a:lstStyle/>
          <a:p>
            <a:r>
              <a:rPr kumimoji="1" lang="ja-JP" altLang="en-US" sz="3200" dirty="0"/>
              <a:t>ギヤボックス</a:t>
            </a:r>
          </a:p>
          <a:p>
            <a:r>
              <a:rPr kumimoji="1" lang="ja-JP" altLang="en-US" sz="3200" dirty="0">
                <a:sym typeface="+mn-ea"/>
              </a:rPr>
              <a:t>高出力モータ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形 3" descr="コメント 2019-10-03 201802"/>
          <p:cNvPicPr>
            <a:picLocks noChangeAspect="1"/>
          </p:cNvPicPr>
          <p:nvPr/>
        </p:nvPicPr>
        <p:blipFill>
          <a:blip r:embed="rId3"/>
          <a:stretch>
            <a:fillRect/>
          </a:stretch>
        </p:blipFill>
        <p:spPr>
          <a:xfrm>
            <a:off x="1725295" y="1447800"/>
            <a:ext cx="5693410" cy="3961765"/>
          </a:xfrm>
          <a:prstGeom prst="rect">
            <a:avLst/>
          </a:prstGeom>
        </p:spPr>
      </p:pic>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12</a:t>
            </a:fld>
            <a:endParaRPr kumimoji="1" lang="ja-JP" altLang="en-US"/>
          </a:p>
        </p:txBody>
      </p:sp>
      <p:sp>
        <p:nvSpPr>
          <p:cNvPr id="15" name="テキスト ボックス 14"/>
          <p:cNvSpPr txBox="1"/>
          <p:nvPr/>
        </p:nvSpPr>
        <p:spPr>
          <a:xfrm>
            <a:off x="6898451" y="5061378"/>
            <a:ext cx="1917078" cy="1077218"/>
          </a:xfrm>
          <a:prstGeom prst="rect">
            <a:avLst/>
          </a:prstGeom>
          <a:solidFill>
            <a:schemeClr val="bg1"/>
          </a:solidFill>
          <a:ln>
            <a:solidFill>
              <a:srgbClr val="0000FF"/>
            </a:solidFill>
          </a:ln>
        </p:spPr>
        <p:txBody>
          <a:bodyPr wrap="square" rtlCol="0">
            <a:spAutoFit/>
          </a:bodyPr>
          <a:lstStyle/>
          <a:p>
            <a:r>
              <a:rPr kumimoji="1" lang="ja-JP" altLang="en-US" sz="3200" dirty="0"/>
              <a:t>履帯</a:t>
            </a:r>
            <a:endParaRPr kumimoji="1" lang="en-US" altLang="ja-JP" sz="3200" dirty="0"/>
          </a:p>
          <a:p>
            <a:r>
              <a:rPr kumimoji="1" lang="ja-JP" altLang="en-US" sz="3200" dirty="0"/>
              <a:t>大型車輪</a:t>
            </a:r>
          </a:p>
        </p:txBody>
      </p:sp>
      <p:sp>
        <p:nvSpPr>
          <p:cNvPr id="16" name="左矢印 15"/>
          <p:cNvSpPr/>
          <p:nvPr/>
        </p:nvSpPr>
        <p:spPr bwMode="auto">
          <a:xfrm rot="1582411">
            <a:off x="5537244" y="4680539"/>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矢印 1"/>
          <p:cNvSpPr/>
          <p:nvPr/>
        </p:nvSpPr>
        <p:spPr bwMode="auto">
          <a:xfrm rot="18990353">
            <a:off x="3589543" y="1691955"/>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8"/>
          <p:cNvSpPr txBox="1"/>
          <p:nvPr/>
        </p:nvSpPr>
        <p:spPr>
          <a:xfrm>
            <a:off x="4201160" y="728980"/>
            <a:ext cx="4199255" cy="1139190"/>
          </a:xfrm>
          <a:prstGeom prst="rect">
            <a:avLst/>
          </a:prstGeom>
          <a:solidFill>
            <a:schemeClr val="bg1"/>
          </a:solidFill>
          <a:ln>
            <a:solidFill>
              <a:srgbClr val="0000FF"/>
            </a:solidFill>
          </a:ln>
        </p:spPr>
        <p:txBody>
          <a:bodyPr wrap="square" rtlCol="0">
            <a:spAutoFit/>
          </a:bodyPr>
          <a:lstStyle/>
          <a:p>
            <a:r>
              <a:rPr kumimoji="1" lang="ja-JP" altLang="en-US" sz="3200" dirty="0"/>
              <a:t>ギヤボックス</a:t>
            </a:r>
            <a:r>
              <a:rPr kumimoji="1" lang="en-US" altLang="ja-JP" sz="2000" dirty="0"/>
              <a:t>(1:256)</a:t>
            </a:r>
          </a:p>
          <a:p>
            <a:r>
              <a:rPr kumimoji="1" lang="ja-JP" altLang="en-US" sz="3200" dirty="0">
                <a:sym typeface="+mn-ea"/>
              </a:rPr>
              <a:t>高出力モータ</a:t>
            </a:r>
            <a:r>
              <a:rPr kumimoji="1" lang="en-US" altLang="ja-JP" sz="2000" dirty="0">
                <a:sym typeface="+mn-ea"/>
              </a:rPr>
              <a:t>(RS-540SH)</a:t>
            </a:r>
          </a:p>
        </p:txBody>
      </p:sp>
      <p:sp>
        <p:nvSpPr>
          <p:cNvPr id="12" name="左矢印 8"/>
          <p:cNvSpPr/>
          <p:nvPr/>
        </p:nvSpPr>
        <p:spPr bwMode="auto">
          <a:xfrm rot="19428049">
            <a:off x="5655573" y="2800247"/>
            <a:ext cx="815203"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647509" y="2216303"/>
            <a:ext cx="3456877" cy="584775"/>
          </a:xfrm>
          <a:prstGeom prst="rect">
            <a:avLst/>
          </a:prstGeom>
          <a:solidFill>
            <a:schemeClr val="bg1"/>
          </a:solidFill>
          <a:ln>
            <a:solidFill>
              <a:srgbClr val="0000FF"/>
            </a:solidFill>
          </a:ln>
        </p:spPr>
        <p:txBody>
          <a:bodyPr wrap="square" rtlCol="0">
            <a:spAutoFit/>
          </a:bodyPr>
          <a:lstStyle/>
          <a:p>
            <a:pPr algn="ctr"/>
            <a:r>
              <a:rPr kumimoji="1" lang="ja-JP" altLang="en-US" sz="3200" dirty="0"/>
              <a:t>車体持ち上げ機構</a:t>
            </a:r>
            <a:endParaRPr kumimoji="1" lang="en-US" altLang="ja-JP" sz="3200" dirty="0"/>
          </a:p>
        </p:txBody>
      </p:sp>
      <p:sp>
        <p:nvSpPr>
          <p:cNvPr id="8" name="テキストボックス 7"/>
          <p:cNvSpPr txBox="1"/>
          <p:nvPr/>
        </p:nvSpPr>
        <p:spPr>
          <a:xfrm>
            <a:off x="510540" y="1132205"/>
            <a:ext cx="2854325" cy="581660"/>
          </a:xfrm>
          <a:prstGeom prst="rect">
            <a:avLst/>
          </a:prstGeom>
          <a:solidFill>
            <a:schemeClr val="bg1"/>
          </a:solidFill>
          <a:ln w="12700" cmpd="sng">
            <a:solidFill>
              <a:schemeClr val="accent3">
                <a:lumMod val="75000"/>
              </a:schemeClr>
            </a:solidFill>
            <a:prstDash val="solid"/>
          </a:ln>
        </p:spPr>
        <p:txBody>
          <a:bodyPr wrap="square" rtlCol="0">
            <a:spAutoFit/>
          </a:bodyPr>
          <a:lstStyle/>
          <a:p>
            <a:r>
              <a:rPr lang="ja-JP" altLang="en-US" sz="2800"/>
              <a:t>階段を登るため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13</a:t>
            </a:fld>
            <a:endParaRPr kumimoji="1" lang="ja-JP" altLang="en-US"/>
          </a:p>
        </p:txBody>
      </p:sp>
      <p:pic>
        <p:nvPicPr>
          <p:cNvPr id="9" name="図形 8"/>
          <p:cNvPicPr>
            <a:picLocks noChangeAspect="1"/>
          </p:cNvPicPr>
          <p:nvPr/>
        </p:nvPicPr>
        <p:blipFill>
          <a:blip r:embed="rId3">
            <a:extLst>
              <a:ext uri="{28A0092B-C50C-407E-A947-70E740481C1C}">
                <a14:useLocalDpi xmlns:a14="http://schemas.microsoft.com/office/drawing/2010/main" val="0"/>
              </a:ext>
            </a:extLst>
          </a:blip>
          <a:srcRect/>
          <a:stretch/>
        </p:blipFill>
        <p:spPr>
          <a:xfrm>
            <a:off x="131155" y="998731"/>
            <a:ext cx="8761324" cy="49282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14</a:t>
            </a:fld>
            <a:endParaRPr kumimoji="1" lang="ja-JP" altLang="en-US"/>
          </a:p>
        </p:txBody>
      </p:sp>
      <p:pic>
        <p:nvPicPr>
          <p:cNvPr id="2" name="図形 1" descr="コメント 2019-10-03 201802"/>
          <p:cNvPicPr>
            <a:picLocks noChangeAspect="1"/>
          </p:cNvPicPr>
          <p:nvPr/>
        </p:nvPicPr>
        <p:blipFill>
          <a:blip r:embed="rId3"/>
          <a:stretch>
            <a:fillRect/>
          </a:stretch>
        </p:blipFill>
        <p:spPr>
          <a:xfrm>
            <a:off x="1725295" y="1447800"/>
            <a:ext cx="5693410" cy="3961765"/>
          </a:xfrm>
          <a:prstGeom prst="rect">
            <a:avLst/>
          </a:prstGeom>
        </p:spPr>
      </p:pic>
      <p:sp>
        <p:nvSpPr>
          <p:cNvPr id="3" name="左矢印 2"/>
          <p:cNvSpPr/>
          <p:nvPr/>
        </p:nvSpPr>
        <p:spPr bwMode="auto">
          <a:xfrm rot="6180000">
            <a:off x="3433445" y="4263550"/>
            <a:ext cx="2080260" cy="772476"/>
          </a:xfrm>
          <a:prstGeom prst="leftArrow">
            <a:avLst>
              <a:gd name="adj1" fmla="val 50000"/>
              <a:gd name="adj2" fmla="val 72761"/>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8"/>
          <p:cNvSpPr txBox="1"/>
          <p:nvPr/>
        </p:nvSpPr>
        <p:spPr>
          <a:xfrm>
            <a:off x="2510032" y="5553673"/>
            <a:ext cx="2745178" cy="584775"/>
          </a:xfrm>
          <a:prstGeom prst="rect">
            <a:avLst/>
          </a:prstGeom>
          <a:solidFill>
            <a:schemeClr val="bg1"/>
          </a:solidFill>
          <a:ln>
            <a:solidFill>
              <a:srgbClr val="0000FF"/>
            </a:solidFill>
          </a:ln>
        </p:spPr>
        <p:txBody>
          <a:bodyPr wrap="square" rtlCol="0">
            <a:spAutoFit/>
          </a:bodyPr>
          <a:lstStyle/>
          <a:p>
            <a:r>
              <a:rPr lang="ja-JP" altLang="en-US" sz="3200" dirty="0"/>
              <a:t>積載トレイ</a:t>
            </a:r>
            <a:endParaRPr kumimoji="1" lang="ja-JP" altLang="en-US" sz="3200" dirty="0"/>
          </a:p>
        </p:txBody>
      </p:sp>
      <p:sp>
        <p:nvSpPr>
          <p:cNvPr id="11" name="テキストボックス 10"/>
          <p:cNvSpPr txBox="1"/>
          <p:nvPr/>
        </p:nvSpPr>
        <p:spPr>
          <a:xfrm>
            <a:off x="467995" y="1132205"/>
            <a:ext cx="2854325" cy="581660"/>
          </a:xfrm>
          <a:prstGeom prst="rect">
            <a:avLst/>
          </a:prstGeom>
          <a:solidFill>
            <a:schemeClr val="bg1"/>
          </a:solidFill>
          <a:ln w="12700" cmpd="sng">
            <a:solidFill>
              <a:schemeClr val="accent3">
                <a:lumMod val="75000"/>
              </a:schemeClr>
            </a:solidFill>
            <a:prstDash val="solid"/>
          </a:ln>
        </p:spPr>
        <p:txBody>
          <a:bodyPr wrap="square" rtlCol="0">
            <a:spAutoFit/>
          </a:bodyPr>
          <a:lstStyle/>
          <a:p>
            <a:r>
              <a:rPr lang="ja-JP" altLang="en-US" sz="2800"/>
              <a:t>荷物を積むため</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形 3" descr="コメント 2019-10-03 201802"/>
          <p:cNvPicPr>
            <a:picLocks noChangeAspect="1"/>
          </p:cNvPicPr>
          <p:nvPr/>
        </p:nvPicPr>
        <p:blipFill>
          <a:blip r:embed="rId3"/>
          <a:stretch>
            <a:fillRect/>
          </a:stretch>
        </p:blipFill>
        <p:spPr>
          <a:xfrm>
            <a:off x="1725295" y="1447800"/>
            <a:ext cx="5693410" cy="3961765"/>
          </a:xfrm>
          <a:prstGeom prst="rect">
            <a:avLst/>
          </a:prstGeom>
        </p:spPr>
      </p:pic>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15</a:t>
            </a:fld>
            <a:endParaRPr kumimoji="1" lang="ja-JP" altLang="en-US"/>
          </a:p>
        </p:txBody>
      </p:sp>
      <p:sp>
        <p:nvSpPr>
          <p:cNvPr id="18" name="左矢印 17"/>
          <p:cNvSpPr/>
          <p:nvPr/>
        </p:nvSpPr>
        <p:spPr bwMode="auto">
          <a:xfrm rot="19976830">
            <a:off x="3207186" y="2252660"/>
            <a:ext cx="909558"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左矢印 17"/>
          <p:cNvSpPr/>
          <p:nvPr/>
        </p:nvSpPr>
        <p:spPr bwMode="auto">
          <a:xfrm rot="15481065">
            <a:off x="4593173" y="3034821"/>
            <a:ext cx="2118707"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942001" y="1782388"/>
            <a:ext cx="3597012" cy="584775"/>
          </a:xfrm>
          <a:prstGeom prst="rect">
            <a:avLst/>
          </a:prstGeom>
          <a:solidFill>
            <a:schemeClr val="bg1"/>
          </a:solidFill>
          <a:ln>
            <a:solidFill>
              <a:srgbClr val="0000FF"/>
            </a:solidFill>
          </a:ln>
        </p:spPr>
        <p:txBody>
          <a:bodyPr wrap="square" rtlCol="0">
            <a:spAutoFit/>
          </a:bodyPr>
          <a:lstStyle/>
          <a:p>
            <a:r>
              <a:rPr lang="ja-JP" altLang="en-US" sz="3200" dirty="0"/>
              <a:t>前後</a:t>
            </a:r>
            <a:r>
              <a:rPr lang="en-US" altLang="ja-JP" sz="3200" dirty="0"/>
              <a:t>2</a:t>
            </a:r>
            <a:r>
              <a:rPr lang="ja-JP" altLang="en-US" sz="3200" dirty="0"/>
              <a:t>つのカメラ</a:t>
            </a:r>
            <a:endParaRPr lang="en-US" altLang="ja-JP" sz="3200" dirty="0"/>
          </a:p>
        </p:txBody>
      </p:sp>
      <p:sp>
        <p:nvSpPr>
          <p:cNvPr id="14" name="左矢印 13"/>
          <p:cNvSpPr/>
          <p:nvPr/>
        </p:nvSpPr>
        <p:spPr bwMode="auto">
          <a:xfrm rot="7740876">
            <a:off x="2709864" y="4216564"/>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113046" y="5061378"/>
            <a:ext cx="2745178" cy="651510"/>
          </a:xfrm>
          <a:prstGeom prst="rect">
            <a:avLst/>
          </a:prstGeom>
          <a:solidFill>
            <a:schemeClr val="bg1"/>
          </a:solidFill>
          <a:ln>
            <a:solidFill>
              <a:srgbClr val="0000FF"/>
            </a:solidFill>
          </a:ln>
        </p:spPr>
        <p:txBody>
          <a:bodyPr wrap="square" rtlCol="0">
            <a:spAutoFit/>
          </a:bodyPr>
          <a:lstStyle/>
          <a:p>
            <a:r>
              <a:rPr lang="ja-JP" altLang="en-US" sz="3200" dirty="0"/>
              <a:t>超音波センサ</a:t>
            </a:r>
            <a:endParaRPr lang="en-US" altLang="ja-JP" sz="3200" dirty="0"/>
          </a:p>
        </p:txBody>
      </p:sp>
      <p:sp>
        <p:nvSpPr>
          <p:cNvPr id="2" name="テキストボックス 1"/>
          <p:cNvSpPr txBox="1"/>
          <p:nvPr/>
        </p:nvSpPr>
        <p:spPr>
          <a:xfrm>
            <a:off x="471170" y="1200785"/>
            <a:ext cx="3387090" cy="581660"/>
          </a:xfrm>
          <a:prstGeom prst="rect">
            <a:avLst/>
          </a:prstGeom>
          <a:solidFill>
            <a:schemeClr val="bg1"/>
          </a:solidFill>
          <a:ln w="12700" cmpd="sng">
            <a:solidFill>
              <a:schemeClr val="accent3">
                <a:lumMod val="75000"/>
              </a:schemeClr>
            </a:solidFill>
            <a:prstDash val="solid"/>
          </a:ln>
        </p:spPr>
        <p:txBody>
          <a:bodyPr wrap="square" rtlCol="0">
            <a:spAutoFit/>
          </a:bodyPr>
          <a:lstStyle/>
          <a:p>
            <a:r>
              <a:rPr lang="ja-JP" altLang="en-US" sz="2800"/>
              <a:t>状況を把握するため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形 3" descr="コメント 2019-10-03 201802"/>
          <p:cNvPicPr>
            <a:picLocks noChangeAspect="1"/>
          </p:cNvPicPr>
          <p:nvPr/>
        </p:nvPicPr>
        <p:blipFill>
          <a:blip r:embed="rId3"/>
          <a:stretch>
            <a:fillRect/>
          </a:stretch>
        </p:blipFill>
        <p:spPr>
          <a:xfrm>
            <a:off x="1725295" y="1447800"/>
            <a:ext cx="5693410" cy="3961765"/>
          </a:xfrm>
          <a:prstGeom prst="rect">
            <a:avLst/>
          </a:prstGeom>
        </p:spPr>
      </p:pic>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16</a:t>
            </a:fld>
            <a:endParaRPr kumimoji="1" lang="ja-JP" altLang="en-US"/>
          </a:p>
        </p:txBody>
      </p:sp>
      <p:sp>
        <p:nvSpPr>
          <p:cNvPr id="18" name="左矢印 17"/>
          <p:cNvSpPr/>
          <p:nvPr/>
        </p:nvSpPr>
        <p:spPr bwMode="auto">
          <a:xfrm rot="19068618">
            <a:off x="4011272" y="1954248"/>
            <a:ext cx="1122478"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939534" y="911681"/>
            <a:ext cx="3140331" cy="1077218"/>
          </a:xfrm>
          <a:prstGeom prst="rect">
            <a:avLst/>
          </a:prstGeom>
          <a:solidFill>
            <a:schemeClr val="bg1"/>
          </a:solidFill>
          <a:ln>
            <a:solidFill>
              <a:srgbClr val="0000FF"/>
            </a:solidFill>
          </a:ln>
        </p:spPr>
        <p:txBody>
          <a:bodyPr wrap="square" rtlCol="0">
            <a:spAutoFit/>
          </a:bodyPr>
          <a:lstStyle/>
          <a:p>
            <a:r>
              <a:rPr lang="ja-JP" altLang="en-US" sz="3200" dirty="0"/>
              <a:t>制御系ボックス</a:t>
            </a:r>
            <a:endParaRPr lang="en-US" altLang="ja-JP" sz="3200" dirty="0"/>
          </a:p>
          <a:p>
            <a:r>
              <a:rPr lang="ja-JP" altLang="en-US" sz="3200" dirty="0"/>
              <a:t>非常停止ボタン</a:t>
            </a:r>
            <a:endParaRPr lang="en-US" altLang="ja-JP" sz="3200" dirty="0"/>
          </a:p>
        </p:txBody>
      </p:sp>
      <p:sp>
        <p:nvSpPr>
          <p:cNvPr id="3" name="テキストボックス 2"/>
          <p:cNvSpPr txBox="1"/>
          <p:nvPr/>
        </p:nvSpPr>
        <p:spPr>
          <a:xfrm>
            <a:off x="363220" y="1159510"/>
            <a:ext cx="4128135" cy="581660"/>
          </a:xfrm>
          <a:prstGeom prst="rect">
            <a:avLst/>
          </a:prstGeom>
          <a:solidFill>
            <a:schemeClr val="bg1"/>
          </a:solidFill>
          <a:ln w="12700" cmpd="sng">
            <a:solidFill>
              <a:schemeClr val="accent3">
                <a:lumMod val="75000"/>
              </a:schemeClr>
            </a:solidFill>
            <a:prstDash val="solid"/>
          </a:ln>
        </p:spPr>
        <p:txBody>
          <a:bodyPr wrap="square" rtlCol="0">
            <a:spAutoFit/>
          </a:bodyPr>
          <a:lstStyle/>
          <a:p>
            <a:r>
              <a:rPr lang="ja-JP" altLang="en-US" sz="2800"/>
              <a:t>安定した走行をするため</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形 3" descr="コメント 2019-10-03 201802"/>
          <p:cNvPicPr>
            <a:picLocks noChangeAspect="1"/>
          </p:cNvPicPr>
          <p:nvPr/>
        </p:nvPicPr>
        <p:blipFill>
          <a:blip r:embed="rId3"/>
          <a:stretch>
            <a:fillRect/>
          </a:stretch>
        </p:blipFill>
        <p:spPr>
          <a:xfrm>
            <a:off x="1725295" y="1447800"/>
            <a:ext cx="5693410" cy="3961765"/>
          </a:xfrm>
          <a:prstGeom prst="rect">
            <a:avLst/>
          </a:prstGeom>
        </p:spPr>
      </p:pic>
      <p:sp>
        <p:nvSpPr>
          <p:cNvPr id="14" name="左矢印 13"/>
          <p:cNvSpPr/>
          <p:nvPr/>
        </p:nvSpPr>
        <p:spPr bwMode="auto">
          <a:xfrm rot="7740876">
            <a:off x="2062164" y="3923829"/>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6"/>
          <p:cNvSpPr>
            <a:spLocks noGrp="1"/>
          </p:cNvSpPr>
          <p:nvPr>
            <p:ph type="title"/>
          </p:nvPr>
        </p:nvSpPr>
        <p:spPr/>
        <p:txBody>
          <a:bodyPr/>
          <a:lstStyle/>
          <a:p>
            <a:r>
              <a:rPr kumimoji="1" lang="en-US" altLang="ja-JP" dirty="0"/>
              <a:t>4</a:t>
            </a:r>
            <a:r>
              <a:rPr kumimoji="1" lang="ja-JP" altLang="en-US" dirty="0"/>
              <a:t>．</a:t>
            </a:r>
            <a:r>
              <a:rPr kumimoji="1" lang="en-US" altLang="ja-JP" dirty="0"/>
              <a:t>2</a:t>
            </a:r>
            <a:r>
              <a:rPr kumimoji="1" lang="ja-JP" altLang="en-US" dirty="0"/>
              <a:t> 標準機からの変更点</a:t>
            </a:r>
          </a:p>
        </p:txBody>
      </p:sp>
      <p:sp>
        <p:nvSpPr>
          <p:cNvPr id="5" name="フッター プレースホルダー 4"/>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p:cNvSpPr>
            <a:spLocks noGrp="1"/>
          </p:cNvSpPr>
          <p:nvPr>
            <p:ph type="sldNum" sz="quarter" idx="4"/>
          </p:nvPr>
        </p:nvSpPr>
        <p:spPr/>
        <p:txBody>
          <a:bodyPr/>
          <a:lstStyle/>
          <a:p>
            <a:fld id="{E711D897-5A2A-4894-8AD4-383725A27D14}" type="slidenum">
              <a:rPr kumimoji="1" lang="ja-JP" altLang="en-US" smtClean="0"/>
              <a:t>17</a:t>
            </a:fld>
            <a:endParaRPr kumimoji="1" lang="ja-JP" altLang="en-US"/>
          </a:p>
        </p:txBody>
      </p:sp>
      <p:sp>
        <p:nvSpPr>
          <p:cNvPr id="8" name="左矢印 7"/>
          <p:cNvSpPr/>
          <p:nvPr/>
        </p:nvSpPr>
        <p:spPr bwMode="auto">
          <a:xfrm rot="6180000">
            <a:off x="3433445" y="4263550"/>
            <a:ext cx="2080260" cy="772476"/>
          </a:xfrm>
          <a:prstGeom prst="leftArrow">
            <a:avLst>
              <a:gd name="adj1" fmla="val 50000"/>
              <a:gd name="adj2" fmla="val 72761"/>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510032" y="5553673"/>
            <a:ext cx="2745178" cy="584775"/>
          </a:xfrm>
          <a:prstGeom prst="rect">
            <a:avLst/>
          </a:prstGeom>
          <a:solidFill>
            <a:schemeClr val="bg1"/>
          </a:solidFill>
          <a:ln>
            <a:solidFill>
              <a:srgbClr val="0000FF"/>
            </a:solidFill>
          </a:ln>
        </p:spPr>
        <p:txBody>
          <a:bodyPr wrap="square" rtlCol="0">
            <a:spAutoFit/>
          </a:bodyPr>
          <a:lstStyle/>
          <a:p>
            <a:r>
              <a:rPr lang="ja-JP" altLang="en-US" sz="3200" dirty="0"/>
              <a:t>積載トレイ</a:t>
            </a:r>
            <a:endParaRPr kumimoji="1" lang="ja-JP" altLang="en-US" sz="3200" dirty="0"/>
          </a:p>
        </p:txBody>
      </p:sp>
      <p:sp>
        <p:nvSpPr>
          <p:cNvPr id="12" name="左矢印 8"/>
          <p:cNvSpPr/>
          <p:nvPr/>
        </p:nvSpPr>
        <p:spPr bwMode="auto">
          <a:xfrm rot="19428049">
            <a:off x="5564999" y="3036867"/>
            <a:ext cx="815203"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661479" y="2512848"/>
            <a:ext cx="3456877" cy="584775"/>
          </a:xfrm>
          <a:prstGeom prst="rect">
            <a:avLst/>
          </a:prstGeom>
          <a:solidFill>
            <a:schemeClr val="bg1"/>
          </a:solidFill>
          <a:ln>
            <a:solidFill>
              <a:srgbClr val="0000FF"/>
            </a:solidFill>
          </a:ln>
        </p:spPr>
        <p:txBody>
          <a:bodyPr wrap="square" rtlCol="0">
            <a:spAutoFit/>
          </a:bodyPr>
          <a:lstStyle/>
          <a:p>
            <a:pPr algn="ctr"/>
            <a:r>
              <a:rPr kumimoji="1" lang="ja-JP" altLang="en-US" sz="3200" dirty="0"/>
              <a:t>車体持ち上げ機構</a:t>
            </a:r>
            <a:endParaRPr kumimoji="1" lang="en-US" altLang="ja-JP" sz="3200" dirty="0"/>
          </a:p>
        </p:txBody>
      </p:sp>
      <p:sp>
        <p:nvSpPr>
          <p:cNvPr id="13" name="テキスト ボックス 12"/>
          <p:cNvSpPr txBox="1"/>
          <p:nvPr/>
        </p:nvSpPr>
        <p:spPr>
          <a:xfrm>
            <a:off x="34816" y="4332398"/>
            <a:ext cx="2745178" cy="1077218"/>
          </a:xfrm>
          <a:prstGeom prst="rect">
            <a:avLst/>
          </a:prstGeom>
          <a:solidFill>
            <a:schemeClr val="bg1"/>
          </a:solidFill>
          <a:ln>
            <a:solidFill>
              <a:srgbClr val="0000FF"/>
            </a:solidFill>
          </a:ln>
        </p:spPr>
        <p:txBody>
          <a:bodyPr wrap="square" rtlCol="0">
            <a:spAutoFit/>
          </a:bodyPr>
          <a:lstStyle/>
          <a:p>
            <a:r>
              <a:rPr lang="ja-JP" altLang="en-US" sz="3200" dirty="0"/>
              <a:t>超音波センサ</a:t>
            </a:r>
            <a:endParaRPr lang="en-US" altLang="ja-JP" sz="3200" dirty="0"/>
          </a:p>
          <a:p>
            <a:r>
              <a:rPr lang="en-US" altLang="ja-JP" sz="3200" dirty="0"/>
              <a:t>2</a:t>
            </a:r>
            <a:r>
              <a:rPr lang="ja-JP" altLang="en-US" sz="3200" dirty="0"/>
              <a:t>つのカメラ</a:t>
            </a:r>
            <a:endParaRPr lang="en-US" altLang="ja-JP" sz="3200" dirty="0"/>
          </a:p>
        </p:txBody>
      </p:sp>
      <p:sp>
        <p:nvSpPr>
          <p:cNvPr id="15" name="テキスト ボックス 14"/>
          <p:cNvSpPr txBox="1"/>
          <p:nvPr/>
        </p:nvSpPr>
        <p:spPr>
          <a:xfrm>
            <a:off x="6688266" y="5061378"/>
            <a:ext cx="1917078" cy="1077218"/>
          </a:xfrm>
          <a:prstGeom prst="rect">
            <a:avLst/>
          </a:prstGeom>
          <a:solidFill>
            <a:schemeClr val="bg1"/>
          </a:solidFill>
          <a:ln>
            <a:solidFill>
              <a:srgbClr val="0000FF"/>
            </a:solidFill>
          </a:ln>
        </p:spPr>
        <p:txBody>
          <a:bodyPr wrap="square" rtlCol="0">
            <a:spAutoFit/>
          </a:bodyPr>
          <a:lstStyle/>
          <a:p>
            <a:r>
              <a:rPr kumimoji="1" lang="ja-JP" altLang="en-US" sz="3200" dirty="0"/>
              <a:t>履帯</a:t>
            </a:r>
            <a:endParaRPr kumimoji="1" lang="en-US" altLang="ja-JP" sz="3200" dirty="0"/>
          </a:p>
          <a:p>
            <a:r>
              <a:rPr kumimoji="1" lang="ja-JP" altLang="en-US" sz="3200" dirty="0"/>
              <a:t>大型車輪</a:t>
            </a:r>
          </a:p>
        </p:txBody>
      </p:sp>
      <p:sp>
        <p:nvSpPr>
          <p:cNvPr id="16" name="左矢印 15"/>
          <p:cNvSpPr/>
          <p:nvPr/>
        </p:nvSpPr>
        <p:spPr bwMode="auto">
          <a:xfrm rot="1582411">
            <a:off x="5537244" y="4680539"/>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左矢印 17"/>
          <p:cNvSpPr/>
          <p:nvPr/>
        </p:nvSpPr>
        <p:spPr bwMode="auto">
          <a:xfrm rot="13668620">
            <a:off x="2539342" y="2285083"/>
            <a:ext cx="1122478"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4794" y="1076781"/>
            <a:ext cx="3140331" cy="1077218"/>
          </a:xfrm>
          <a:prstGeom prst="rect">
            <a:avLst/>
          </a:prstGeom>
          <a:solidFill>
            <a:schemeClr val="bg1"/>
          </a:solidFill>
          <a:ln>
            <a:solidFill>
              <a:srgbClr val="0000FF"/>
            </a:solidFill>
          </a:ln>
        </p:spPr>
        <p:txBody>
          <a:bodyPr wrap="square" rtlCol="0">
            <a:spAutoFit/>
          </a:bodyPr>
          <a:lstStyle/>
          <a:p>
            <a:r>
              <a:rPr lang="ja-JP" altLang="en-US" sz="3200" dirty="0"/>
              <a:t>制御系ボックス</a:t>
            </a:r>
            <a:endParaRPr lang="en-US" altLang="ja-JP" sz="3200" dirty="0"/>
          </a:p>
          <a:p>
            <a:r>
              <a:rPr lang="ja-JP" altLang="en-US" sz="3200" dirty="0"/>
              <a:t>非常停止ボタン</a:t>
            </a:r>
            <a:endParaRPr lang="en-US" altLang="ja-JP" sz="3200" dirty="0"/>
          </a:p>
        </p:txBody>
      </p:sp>
      <p:sp>
        <p:nvSpPr>
          <p:cNvPr id="2" name="左矢印 1"/>
          <p:cNvSpPr/>
          <p:nvPr/>
        </p:nvSpPr>
        <p:spPr bwMode="auto">
          <a:xfrm rot="18990353">
            <a:off x="3589543" y="1691955"/>
            <a:ext cx="1237862" cy="576064"/>
          </a:xfrm>
          <a:prstGeom prst="leftArrow">
            <a:avLst/>
          </a:prstGeom>
          <a:solidFill>
            <a:srgbClr val="00B0F0"/>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spAutoFit/>
          </a:bodyPr>
          <a:lstStyle/>
          <a:p>
            <a:pPr algn="just">
              <a:lnSpc>
                <a:spcPct val="140000"/>
              </a:lnSpc>
              <a:spcBef>
                <a:spcPct val="0"/>
              </a:spcBef>
              <a:spcAft>
                <a:spcPts val="600"/>
              </a:spcAft>
            </a:pPr>
            <a:endParaRPr kumimoji="1" lang="ja-JP" altLang="en-US" sz="1600" dirty="0">
              <a:solidFill>
                <a:srgbClr val="4D4D4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8"/>
          <p:cNvSpPr txBox="1"/>
          <p:nvPr/>
        </p:nvSpPr>
        <p:spPr>
          <a:xfrm>
            <a:off x="4201160" y="728980"/>
            <a:ext cx="3909695" cy="1139190"/>
          </a:xfrm>
          <a:prstGeom prst="rect">
            <a:avLst/>
          </a:prstGeom>
          <a:solidFill>
            <a:schemeClr val="bg1"/>
          </a:solidFill>
          <a:ln>
            <a:solidFill>
              <a:srgbClr val="0000FF"/>
            </a:solidFill>
          </a:ln>
        </p:spPr>
        <p:txBody>
          <a:bodyPr wrap="square" rtlCol="0">
            <a:spAutoFit/>
          </a:bodyPr>
          <a:lstStyle/>
          <a:p>
            <a:r>
              <a:rPr kumimoji="1" lang="ja-JP" altLang="en-US" sz="3200" dirty="0"/>
              <a:t>ギヤボックス</a:t>
            </a:r>
          </a:p>
          <a:p>
            <a:r>
              <a:rPr kumimoji="1" lang="ja-JP" altLang="en-US" sz="3200" dirty="0">
                <a:sym typeface="+mn-ea"/>
              </a:rPr>
              <a:t>高出力モータ</a:t>
            </a:r>
          </a:p>
        </p:txBody>
      </p:sp>
    </p:spTree>
    <p:extLst>
      <p:ext uri="{BB962C8B-B14F-4D97-AF65-F5344CB8AC3E}">
        <p14:creationId xmlns:p14="http://schemas.microsoft.com/office/powerpoint/2010/main" val="270957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7D529-8504-4D10-9C79-4DB14E6C22DA}"/>
              </a:ext>
            </a:extLst>
          </p:cNvPr>
          <p:cNvSpPr>
            <a:spLocks noGrp="1"/>
          </p:cNvSpPr>
          <p:nvPr>
            <p:ph type="title"/>
          </p:nvPr>
        </p:nvSpPr>
        <p:spPr/>
        <p:txBody>
          <a:bodyPr/>
          <a:lstStyle/>
          <a:p>
            <a:r>
              <a:rPr kumimoji="1" lang="en-US" altLang="ja-JP" dirty="0"/>
              <a:t>4</a:t>
            </a:r>
            <a:r>
              <a:rPr kumimoji="1" lang="ja-JP" altLang="en-US" dirty="0"/>
              <a:t>．</a:t>
            </a:r>
            <a:r>
              <a:rPr kumimoji="1" lang="en-US" altLang="ja-JP" dirty="0"/>
              <a:t>3</a:t>
            </a:r>
            <a:r>
              <a:rPr kumimoji="1" lang="ja-JP" altLang="en-US" dirty="0"/>
              <a:t> 操作用アプリケーション</a:t>
            </a:r>
          </a:p>
        </p:txBody>
      </p:sp>
      <p:sp>
        <p:nvSpPr>
          <p:cNvPr id="3" name="フッター プレースホルダー 2">
            <a:extLst>
              <a:ext uri="{FF2B5EF4-FFF2-40B4-BE49-F238E27FC236}">
                <a16:creationId xmlns:a16="http://schemas.microsoft.com/office/drawing/2014/main" id="{EF372529-85A8-494C-ADA6-EA771189AC46}"/>
              </a:ext>
            </a:extLst>
          </p:cNvPr>
          <p:cNvSpPr>
            <a:spLocks noGrp="1"/>
          </p:cNvSpPr>
          <p:nvPr>
            <p:ph type="ftr" sz="quarter" idx="3"/>
          </p:nvPr>
        </p:nvSpPr>
        <p:spPr/>
        <p:txBody>
          <a:bodyPr/>
          <a:lstStyle/>
          <a:p>
            <a:r>
              <a:rPr lang="en-US" dirty="0"/>
              <a:t>MIRS1902 </a:t>
            </a:r>
            <a:r>
              <a:rPr lang="en-US" dirty="0" err="1"/>
              <a:t>MIRcarrieS</a:t>
            </a:r>
            <a:r>
              <a:rPr lang="en-US" dirty="0"/>
              <a:t> PROJETCT</a:t>
            </a:r>
          </a:p>
        </p:txBody>
      </p:sp>
      <p:sp>
        <p:nvSpPr>
          <p:cNvPr id="4" name="スライド番号プレースホルダー 3">
            <a:extLst>
              <a:ext uri="{FF2B5EF4-FFF2-40B4-BE49-F238E27FC236}">
                <a16:creationId xmlns:a16="http://schemas.microsoft.com/office/drawing/2014/main" id="{1CB3BBD4-1C39-4175-9BA5-FEB14035A9B7}"/>
              </a:ext>
            </a:extLst>
          </p:cNvPr>
          <p:cNvSpPr>
            <a:spLocks noGrp="1"/>
          </p:cNvSpPr>
          <p:nvPr>
            <p:ph type="sldNum" sz="quarter" idx="4"/>
          </p:nvPr>
        </p:nvSpPr>
        <p:spPr/>
        <p:txBody>
          <a:bodyPr/>
          <a:lstStyle/>
          <a:p>
            <a:fld id="{FB3508C7-2FE0-4945-9CBD-863E05F850D2}" type="slidenum">
              <a:rPr lang="ja-JP" altLang="en-US" smtClean="0"/>
              <a:pPr/>
              <a:t>18</a:t>
            </a:fld>
            <a:endParaRPr lang="ja-JP" altLang="en-US" dirty="0"/>
          </a:p>
        </p:txBody>
      </p:sp>
      <p:pic>
        <p:nvPicPr>
          <p:cNvPr id="6" name="図 5" descr="抽象, 時計, 挿絵 が含まれている画像&#10;&#10;自動的に生成された説明">
            <a:extLst>
              <a:ext uri="{FF2B5EF4-FFF2-40B4-BE49-F238E27FC236}">
                <a16:creationId xmlns:a16="http://schemas.microsoft.com/office/drawing/2014/main" id="{5C8C2AA9-6C8F-453D-81B1-5244F25E0E63}"/>
              </a:ext>
            </a:extLst>
          </p:cNvPr>
          <p:cNvPicPr>
            <a:picLocks noChangeAspect="1"/>
          </p:cNvPicPr>
          <p:nvPr/>
        </p:nvPicPr>
        <p:blipFill rotWithShape="1">
          <a:blip r:embed="rId2">
            <a:extLst>
              <a:ext uri="{28A0092B-C50C-407E-A947-70E740481C1C}">
                <a14:useLocalDpi xmlns:a14="http://schemas.microsoft.com/office/drawing/2010/main" val="0"/>
              </a:ext>
            </a:extLst>
          </a:blip>
          <a:srcRect b="7402"/>
          <a:stretch/>
        </p:blipFill>
        <p:spPr>
          <a:xfrm>
            <a:off x="413003" y="816905"/>
            <a:ext cx="3439669" cy="5659869"/>
          </a:xfrm>
          <a:prstGeom prst="rect">
            <a:avLst/>
          </a:prstGeom>
        </p:spPr>
      </p:pic>
      <p:sp>
        <p:nvSpPr>
          <p:cNvPr id="8" name="テキスト ボックス 7">
            <a:extLst>
              <a:ext uri="{FF2B5EF4-FFF2-40B4-BE49-F238E27FC236}">
                <a16:creationId xmlns:a16="http://schemas.microsoft.com/office/drawing/2014/main" id="{8D0D168E-5EA2-4AF3-9BE3-DEC590E15E1F}"/>
              </a:ext>
            </a:extLst>
          </p:cNvPr>
          <p:cNvSpPr txBox="1"/>
          <p:nvPr/>
        </p:nvSpPr>
        <p:spPr>
          <a:xfrm>
            <a:off x="4203255" y="1292352"/>
            <a:ext cx="4527742" cy="3724096"/>
          </a:xfrm>
          <a:prstGeom prst="rect">
            <a:avLst/>
          </a:prstGeom>
          <a:noFill/>
        </p:spPr>
        <p:txBody>
          <a:bodyPr wrap="square" rtlCol="0">
            <a:spAutoFit/>
          </a:bodyPr>
          <a:lstStyle/>
          <a:p>
            <a:r>
              <a:rPr lang="ja-JP" altLang="en-US" sz="2700" dirty="0"/>
              <a:t>スマホ，</a:t>
            </a:r>
            <a:r>
              <a:rPr lang="en-US" altLang="ja-JP" sz="2700" dirty="0"/>
              <a:t>Web</a:t>
            </a:r>
            <a:r>
              <a:rPr lang="ja-JP" altLang="en-US" sz="2700" dirty="0"/>
              <a:t>からの操作</a:t>
            </a:r>
            <a:endParaRPr lang="en-US" altLang="ja-JP" sz="2700" dirty="0"/>
          </a:p>
          <a:p>
            <a:r>
              <a:rPr lang="en-US" altLang="ja-JP" sz="2000" dirty="0"/>
              <a:t>(</a:t>
            </a:r>
            <a:r>
              <a:rPr lang="ja-JP" altLang="en-US" sz="2000" dirty="0"/>
              <a:t>図はスマホ版</a:t>
            </a:r>
            <a:r>
              <a:rPr lang="en-US" altLang="ja-JP" sz="2000" dirty="0"/>
              <a:t>)</a:t>
            </a:r>
          </a:p>
          <a:p>
            <a:endParaRPr lang="en-US" altLang="ja-JP" sz="2700" dirty="0"/>
          </a:p>
          <a:p>
            <a:r>
              <a:rPr lang="ja-JP" altLang="en-US" sz="2700" dirty="0"/>
              <a:t>走行ルートのマップ表示</a:t>
            </a:r>
            <a:endParaRPr lang="en-US" altLang="ja-JP" sz="2700" dirty="0"/>
          </a:p>
          <a:p>
            <a:r>
              <a:rPr lang="ja-JP" altLang="en-US" sz="2700" dirty="0"/>
              <a:t>カメラに基づく現在地表示</a:t>
            </a:r>
            <a:endParaRPr lang="en-US" altLang="ja-JP" sz="2700" dirty="0"/>
          </a:p>
          <a:p>
            <a:endParaRPr lang="en-US" altLang="ja-JP" sz="2700" dirty="0"/>
          </a:p>
          <a:p>
            <a:r>
              <a:rPr lang="ja-JP" altLang="en-US" sz="2700" dirty="0"/>
              <a:t>予想到着時刻の表示</a:t>
            </a:r>
            <a:endParaRPr lang="en-US" altLang="ja-JP" sz="2700" dirty="0"/>
          </a:p>
          <a:p>
            <a:endParaRPr lang="en-US" altLang="ja-JP" sz="2700" dirty="0"/>
          </a:p>
          <a:p>
            <a:r>
              <a:rPr lang="ja-JP" altLang="en-US" sz="2700" dirty="0"/>
              <a:t>ホームベースの表示</a:t>
            </a:r>
            <a:endParaRPr lang="en-US" altLang="ja-JP" sz="2700" dirty="0"/>
          </a:p>
        </p:txBody>
      </p:sp>
      <p:sp>
        <p:nvSpPr>
          <p:cNvPr id="9" name="正方形/長方形 8">
            <a:extLst>
              <a:ext uri="{FF2B5EF4-FFF2-40B4-BE49-F238E27FC236}">
                <a16:creationId xmlns:a16="http://schemas.microsoft.com/office/drawing/2014/main" id="{B55A8586-7AB8-4705-B2A3-03CD12B7FC4C}"/>
              </a:ext>
            </a:extLst>
          </p:cNvPr>
          <p:cNvSpPr/>
          <p:nvPr/>
        </p:nvSpPr>
        <p:spPr bwMode="auto">
          <a:xfrm>
            <a:off x="1730501" y="1097280"/>
            <a:ext cx="804672" cy="195072"/>
          </a:xfrm>
          <a:prstGeom prst="rect">
            <a:avLst/>
          </a:prstGeom>
          <a:solidFill>
            <a:schemeClr val="bg1"/>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4777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2FB38-B702-4471-B392-04192D541352}"/>
              </a:ext>
            </a:extLst>
          </p:cNvPr>
          <p:cNvSpPr>
            <a:spLocks noGrp="1"/>
          </p:cNvSpPr>
          <p:nvPr>
            <p:ph type="title"/>
          </p:nvPr>
        </p:nvSpPr>
        <p:spPr/>
        <p:txBody>
          <a:bodyPr/>
          <a:lstStyle/>
          <a:p>
            <a:r>
              <a:rPr kumimoji="1" lang="en-US" altLang="ja-JP" dirty="0"/>
              <a:t>4</a:t>
            </a:r>
            <a:r>
              <a:rPr kumimoji="1" lang="ja-JP" altLang="en-US" dirty="0"/>
              <a:t>．</a:t>
            </a:r>
            <a:r>
              <a:rPr kumimoji="1" lang="en-US" altLang="ja-JP" dirty="0"/>
              <a:t>3</a:t>
            </a:r>
            <a:r>
              <a:rPr kumimoji="1" lang="ja-JP" altLang="en-US" dirty="0"/>
              <a:t> 製品仕様</a:t>
            </a:r>
          </a:p>
        </p:txBody>
      </p:sp>
      <p:sp>
        <p:nvSpPr>
          <p:cNvPr id="3" name="フッター プレースホルダー 2">
            <a:extLst>
              <a:ext uri="{FF2B5EF4-FFF2-40B4-BE49-F238E27FC236}">
                <a16:creationId xmlns:a16="http://schemas.microsoft.com/office/drawing/2014/main" id="{1999C785-6927-4639-AD43-8165BAF5889E}"/>
              </a:ext>
            </a:extLst>
          </p:cNvPr>
          <p:cNvSpPr>
            <a:spLocks noGrp="1"/>
          </p:cNvSpPr>
          <p:nvPr>
            <p:ph type="ftr" sz="quarter" idx="3"/>
          </p:nvPr>
        </p:nvSpPr>
        <p:spPr/>
        <p:txBody>
          <a:bodyPr/>
          <a:lstStyle/>
          <a:p>
            <a:r>
              <a:rPr lang="en-US"/>
              <a:t>MIRS1902 MIRcarrieS PROJETCT</a:t>
            </a:r>
            <a:endParaRPr lang="en-US" dirty="0"/>
          </a:p>
        </p:txBody>
      </p:sp>
      <p:sp>
        <p:nvSpPr>
          <p:cNvPr id="4" name="スライド番号プレースホルダー 3">
            <a:extLst>
              <a:ext uri="{FF2B5EF4-FFF2-40B4-BE49-F238E27FC236}">
                <a16:creationId xmlns:a16="http://schemas.microsoft.com/office/drawing/2014/main" id="{A42BF777-AE61-42AB-922D-DF7E2436F129}"/>
              </a:ext>
            </a:extLst>
          </p:cNvPr>
          <p:cNvSpPr>
            <a:spLocks noGrp="1"/>
          </p:cNvSpPr>
          <p:nvPr>
            <p:ph type="sldNum" sz="quarter" idx="4"/>
          </p:nvPr>
        </p:nvSpPr>
        <p:spPr/>
        <p:txBody>
          <a:bodyPr/>
          <a:lstStyle/>
          <a:p>
            <a:fld id="{FB3508C7-2FE0-4945-9CBD-863E05F850D2}" type="slidenum">
              <a:rPr lang="ja-JP" altLang="en-US" smtClean="0"/>
              <a:pPr/>
              <a:t>19</a:t>
            </a:fld>
            <a:endParaRPr lang="ja-JP" altLang="en-US" dirty="0"/>
          </a:p>
        </p:txBody>
      </p:sp>
      <mc:AlternateContent xmlns:mc="http://schemas.openxmlformats.org/markup-compatibility/2006">
        <mc:Choice xmlns:a14="http://schemas.microsoft.com/office/drawing/2010/main" Requires="a14">
          <p:graphicFrame>
            <p:nvGraphicFramePr>
              <p:cNvPr id="5" name="表 4">
                <a:extLst>
                  <a:ext uri="{FF2B5EF4-FFF2-40B4-BE49-F238E27FC236}">
                    <a16:creationId xmlns:a16="http://schemas.microsoft.com/office/drawing/2014/main" id="{AFBF5D7A-5442-4DCC-AD40-FEE9FDCB9073}"/>
                  </a:ext>
                </a:extLst>
              </p:cNvPr>
              <p:cNvGraphicFramePr>
                <a:graphicFrameLocks noGrp="1"/>
              </p:cNvGraphicFramePr>
              <p:nvPr>
                <p:extLst>
                  <p:ext uri="{D42A27DB-BD31-4B8C-83A1-F6EECF244321}">
                    <p14:modId xmlns:p14="http://schemas.microsoft.com/office/powerpoint/2010/main" val="2444168763"/>
                  </p:ext>
                </p:extLst>
              </p:nvPr>
            </p:nvGraphicFramePr>
            <p:xfrm>
              <a:off x="1292126" y="1444229"/>
              <a:ext cx="6559748" cy="3829048"/>
            </p:xfrm>
            <a:graphic>
              <a:graphicData uri="http://schemas.openxmlformats.org/drawingml/2006/table">
                <a:tbl>
                  <a:tblPr/>
                  <a:tblGrid>
                    <a:gridCol w="3032647">
                      <a:extLst>
                        <a:ext uri="{9D8B030D-6E8A-4147-A177-3AD203B41FA5}">
                          <a16:colId xmlns:a16="http://schemas.microsoft.com/office/drawing/2014/main" val="4258304749"/>
                        </a:ext>
                      </a:extLst>
                    </a:gridCol>
                    <a:gridCol w="3527101">
                      <a:extLst>
                        <a:ext uri="{9D8B030D-6E8A-4147-A177-3AD203B41FA5}">
                          <a16:colId xmlns:a16="http://schemas.microsoft.com/office/drawing/2014/main" val="3903912642"/>
                        </a:ext>
                      </a:extLst>
                    </a:gridCol>
                  </a:tblGrid>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機体全長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000000"/>
                              </a:solidFill>
                              <a:effectLst/>
                              <a:latin typeface="+mn-lt"/>
                              <a:ea typeface="游ゴシック" panose="020B0400000000000000" pitchFamily="50" charset="-128"/>
                            </a:rPr>
                            <a:t>1027[mm]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273028"/>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機体幅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000000"/>
                              </a:solidFill>
                              <a:effectLst/>
                              <a:latin typeface="+mn-lt"/>
                              <a:ea typeface="游ゴシック" panose="020B0400000000000000" pitchFamily="50" charset="-128"/>
                            </a:rPr>
                            <a:t>468[mm]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143566"/>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走行速度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chemeClr val="accent5">
                                  <a:lumMod val="10000"/>
                                </a:schemeClr>
                              </a:solidFill>
                              <a:effectLst/>
                              <a:latin typeface="+mn-lt"/>
                              <a:ea typeface="游ゴシック" panose="020B0400000000000000" pitchFamily="50" charset="-128"/>
                            </a:rPr>
                            <a:t>1.5</a:t>
                          </a:r>
                          <a:r>
                            <a:rPr lang="en-US" sz="2000" b="0" i="0" u="none" strike="noStrike" dirty="0">
                              <a:solidFill>
                                <a:srgbClr val="000000"/>
                              </a:solidFill>
                              <a:effectLst/>
                              <a:latin typeface="+mn-lt"/>
                              <a:ea typeface="游ゴシック" panose="020B0400000000000000" pitchFamily="50" charset="-128"/>
                            </a:rPr>
                            <a:t>[m/s]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10500"/>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最高走行速度</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平地</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endParaRPr lang="zh-TW"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FF0000"/>
                              </a:solidFill>
                              <a:effectLst/>
                              <a:latin typeface="+mn-lt"/>
                              <a:ea typeface="游ゴシック"/>
                            </a:rPr>
                            <a:t>5</a:t>
                          </a:r>
                          <a:r>
                            <a:rPr lang="en-US" sz="2000" b="0" i="0" u="none" strike="noStrike" dirty="0">
                              <a:solidFill>
                                <a:srgbClr val="000000"/>
                              </a:solidFill>
                              <a:effectLst/>
                              <a:latin typeface="+mn-lt"/>
                              <a:ea typeface="游ゴシック"/>
                            </a:rPr>
                            <a:t>[km/h]</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28563"/>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最高走行速度</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階段上り</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FF0000"/>
                              </a:solidFill>
                              <a:effectLst/>
                              <a:latin typeface="+mn-lt"/>
                              <a:ea typeface="游ゴシック"/>
                            </a:rPr>
                            <a:t>2</a:t>
                          </a:r>
                          <a:r>
                            <a:rPr lang="en-US" sz="2000" b="0" i="0" u="none" strike="noStrike" dirty="0">
                              <a:solidFill>
                                <a:srgbClr val="000000"/>
                              </a:solidFill>
                              <a:effectLst/>
                              <a:latin typeface="+mn-lt"/>
                              <a:ea typeface="游ゴシック"/>
                            </a:rPr>
                            <a:t>[km/h]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51539"/>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車体総重量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000000"/>
                              </a:solidFill>
                              <a:effectLst/>
                              <a:latin typeface="+mn-lt"/>
                              <a:ea typeface="游ゴシック" panose="020B0400000000000000" pitchFamily="50" charset="-128"/>
                            </a:rPr>
                            <a:t>11[kg]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73195"/>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最大積載重量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2000" b="0" i="0" u="none" strike="noStrike" dirty="0">
                              <a:solidFill>
                                <a:srgbClr val="FF0000"/>
                              </a:solidFill>
                              <a:effectLst/>
                              <a:latin typeface="+mn-lt"/>
                              <a:ea typeface="游ゴシック" panose="020B0400000000000000" pitchFamily="50" charset="-128"/>
                            </a:rPr>
                            <a:t>10</a:t>
                          </a:r>
                          <a:r>
                            <a:rPr lang="en-US" altLang="ja-JP" sz="2000" b="0" i="0" u="none" strike="noStrike" dirty="0">
                              <a:solidFill>
                                <a:schemeClr val="accent5">
                                  <a:lumMod val="10000"/>
                                </a:schemeClr>
                              </a:solidFill>
                              <a:effectLst/>
                              <a:latin typeface="+mn-lt"/>
                              <a:ea typeface="游ゴシック" panose="020B0400000000000000" pitchFamily="50" charset="-128"/>
                            </a:rPr>
                            <a:t>[kg]</a:t>
                          </a:r>
                          <a:endParaRPr lang="ja-JP" altLang="en-US" sz="2000" b="0" i="0" u="none" strike="noStrike" dirty="0">
                            <a:solidFill>
                              <a:schemeClr val="accent5">
                                <a:lumMod val="10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340555"/>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最大積載体積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2000" b="0" i="0" u="none" strike="noStrike" dirty="0">
                              <a:solidFill>
                                <a:srgbClr val="FF0000"/>
                              </a:solidFill>
                              <a:effectLst/>
                              <a:latin typeface="メイリオ"/>
                              <a:ea typeface="メイリオ"/>
                            </a:rPr>
                            <a:t>3300</a:t>
                          </a:r>
                          <a:r>
                            <a:rPr lang="en-US" altLang="ja-JP" sz="2000" b="0" i="0" u="none" strike="noStrike" dirty="0">
                              <a:solidFill>
                                <a:srgbClr val="000000"/>
                              </a:solidFill>
                              <a:effectLst/>
                              <a:latin typeface="メイリオ"/>
                              <a:ea typeface="メイリオ"/>
                            </a:rPr>
                            <a:t>[</a:t>
                          </a:r>
                          <a14:m>
                            <m:oMath xmlns:m="http://schemas.openxmlformats.org/officeDocument/2006/math">
                              <m:sSup>
                                <m:sSupPr>
                                  <m:ctrlPr>
                                    <a:rPr lang="en-US" altLang="ja-JP" sz="2000" b="0" i="1" u="none" strike="noStrike" smtClean="0">
                                      <a:solidFill>
                                        <a:srgbClr val="000000"/>
                                      </a:solidFill>
                                      <a:effectLst/>
                                      <a:latin typeface="Cambria Math" panose="02040503050406030204" pitchFamily="18" charset="0"/>
                                      <a:ea typeface="メイリオ"/>
                                    </a:rPr>
                                  </m:ctrlPr>
                                </m:sSupPr>
                                <m:e>
                                  <m:r>
                                    <a:rPr lang="en-US" altLang="ja-JP" sz="2000" b="0" i="1" u="none" strike="noStrike" smtClean="0">
                                      <a:solidFill>
                                        <a:srgbClr val="000000"/>
                                      </a:solidFill>
                                      <a:effectLst/>
                                      <a:latin typeface="Cambria Math" panose="02040503050406030204" pitchFamily="18" charset="0"/>
                                      <a:ea typeface="メイリオ"/>
                                    </a:rPr>
                                    <m:t>𝑐𝑚</m:t>
                                  </m:r>
                                </m:e>
                                <m:sup>
                                  <m:r>
                                    <a:rPr lang="en-US" altLang="ja-JP" sz="2000" b="0" i="1" u="none" strike="noStrike" smtClean="0">
                                      <a:solidFill>
                                        <a:srgbClr val="000000"/>
                                      </a:solidFill>
                                      <a:effectLst/>
                                      <a:latin typeface="Cambria Math" panose="02040503050406030204" pitchFamily="18" charset="0"/>
                                      <a:ea typeface="メイリオ"/>
                                    </a:rPr>
                                    <m:t>3</m:t>
                                  </m:r>
                                </m:sup>
                              </m:sSup>
                            </m:oMath>
                          </a14:m>
                          <a:r>
                            <a:rPr lang="en-US" altLang="ja-JP" sz="2000" b="0" i="0" u="none" strike="noStrike" dirty="0">
                              <a:solidFill>
                                <a:srgbClr val="000000"/>
                              </a:solidFill>
                              <a:effectLst/>
                              <a:latin typeface="メイリオ"/>
                              <a:ea typeface="メイリオ"/>
                            </a:rPr>
                            <a:t>]</a:t>
                          </a:r>
                          <a:endParaRPr lang="ja-JP" altLang="en-US" sz="2000" b="0" i="0" u="none" strike="noStrike" dirty="0">
                            <a:solidFill>
                              <a:srgbClr val="FF0000"/>
                            </a:solidFill>
                            <a:effectLst/>
                            <a:latin typeface="+mn-lt"/>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455238"/>
                      </a:ext>
                    </a:extLst>
                  </a:tr>
                </a:tbl>
              </a:graphicData>
            </a:graphic>
          </p:graphicFrame>
        </mc:Choice>
        <mc:Fallback>
          <p:graphicFrame>
            <p:nvGraphicFramePr>
              <p:cNvPr id="5" name="表 4">
                <a:extLst>
                  <a:ext uri="{FF2B5EF4-FFF2-40B4-BE49-F238E27FC236}">
                    <a16:creationId xmlns:a16="http://schemas.microsoft.com/office/drawing/2014/main" id="{AFBF5D7A-5442-4DCC-AD40-FEE9FDCB9073}"/>
                  </a:ext>
                </a:extLst>
              </p:cNvPr>
              <p:cNvGraphicFramePr>
                <a:graphicFrameLocks noGrp="1"/>
              </p:cNvGraphicFramePr>
              <p:nvPr>
                <p:extLst>
                  <p:ext uri="{D42A27DB-BD31-4B8C-83A1-F6EECF244321}">
                    <p14:modId xmlns:p14="http://schemas.microsoft.com/office/powerpoint/2010/main" val="2444168763"/>
                  </p:ext>
                </p:extLst>
              </p:nvPr>
            </p:nvGraphicFramePr>
            <p:xfrm>
              <a:off x="1292126" y="1444229"/>
              <a:ext cx="6559748" cy="3829048"/>
            </p:xfrm>
            <a:graphic>
              <a:graphicData uri="http://schemas.openxmlformats.org/drawingml/2006/table">
                <a:tbl>
                  <a:tblPr/>
                  <a:tblGrid>
                    <a:gridCol w="3032647">
                      <a:extLst>
                        <a:ext uri="{9D8B030D-6E8A-4147-A177-3AD203B41FA5}">
                          <a16:colId xmlns:a16="http://schemas.microsoft.com/office/drawing/2014/main" val="4258304749"/>
                        </a:ext>
                      </a:extLst>
                    </a:gridCol>
                    <a:gridCol w="3527101">
                      <a:extLst>
                        <a:ext uri="{9D8B030D-6E8A-4147-A177-3AD203B41FA5}">
                          <a16:colId xmlns:a16="http://schemas.microsoft.com/office/drawing/2014/main" val="3903912642"/>
                        </a:ext>
                      </a:extLst>
                    </a:gridCol>
                  </a:tblGrid>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機体全長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000000"/>
                              </a:solidFill>
                              <a:effectLst/>
                              <a:latin typeface="+mn-lt"/>
                              <a:ea typeface="游ゴシック" panose="020B0400000000000000" pitchFamily="50" charset="-128"/>
                            </a:rPr>
                            <a:t>1027[mm]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273028"/>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機体幅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000000"/>
                              </a:solidFill>
                              <a:effectLst/>
                              <a:latin typeface="+mn-lt"/>
                              <a:ea typeface="游ゴシック" panose="020B0400000000000000" pitchFamily="50" charset="-128"/>
                            </a:rPr>
                            <a:t>468[mm]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143566"/>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走行速度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chemeClr val="accent5">
                                  <a:lumMod val="10000"/>
                                </a:schemeClr>
                              </a:solidFill>
                              <a:effectLst/>
                              <a:latin typeface="+mn-lt"/>
                              <a:ea typeface="游ゴシック" panose="020B0400000000000000" pitchFamily="50" charset="-128"/>
                            </a:rPr>
                            <a:t>1.5</a:t>
                          </a:r>
                          <a:r>
                            <a:rPr lang="en-US" sz="2000" b="0" i="0" u="none" strike="noStrike" dirty="0">
                              <a:solidFill>
                                <a:srgbClr val="000000"/>
                              </a:solidFill>
                              <a:effectLst/>
                              <a:latin typeface="+mn-lt"/>
                              <a:ea typeface="游ゴシック" panose="020B0400000000000000" pitchFamily="50" charset="-128"/>
                            </a:rPr>
                            <a:t>[m/s]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10500"/>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最高走行速度</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平地</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endParaRPr lang="zh-TW"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FF0000"/>
                              </a:solidFill>
                              <a:effectLst/>
                              <a:latin typeface="+mn-lt"/>
                              <a:ea typeface="游ゴシック"/>
                            </a:rPr>
                            <a:t>5</a:t>
                          </a:r>
                          <a:r>
                            <a:rPr lang="en-US" sz="2000" b="0" i="0" u="none" strike="noStrike" dirty="0">
                              <a:solidFill>
                                <a:srgbClr val="000000"/>
                              </a:solidFill>
                              <a:effectLst/>
                              <a:latin typeface="+mn-lt"/>
                              <a:ea typeface="游ゴシック"/>
                            </a:rPr>
                            <a:t>[km/h]</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28563"/>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最高走行速度</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階段上り</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a:t>
                          </a:r>
                          <a:endParaRPr lang="ja-JP"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FF0000"/>
                              </a:solidFill>
                              <a:effectLst/>
                              <a:latin typeface="+mn-lt"/>
                              <a:ea typeface="游ゴシック"/>
                            </a:rPr>
                            <a:t>2</a:t>
                          </a:r>
                          <a:r>
                            <a:rPr lang="en-US" sz="2000" b="0" i="0" u="none" strike="noStrike" dirty="0">
                              <a:solidFill>
                                <a:srgbClr val="000000"/>
                              </a:solidFill>
                              <a:effectLst/>
                              <a:latin typeface="+mn-lt"/>
                              <a:ea typeface="游ゴシック"/>
                            </a:rPr>
                            <a:t>[km/h]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51539"/>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車体総重量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2000" b="0" i="0" u="none" strike="noStrike" dirty="0">
                              <a:solidFill>
                                <a:srgbClr val="000000"/>
                              </a:solidFill>
                              <a:effectLst/>
                              <a:latin typeface="+mn-lt"/>
                              <a:ea typeface="游ゴシック" panose="020B0400000000000000" pitchFamily="50" charset="-128"/>
                            </a:rPr>
                            <a:t>11[kg]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673195"/>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最大積載重量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2000" b="0" i="0" u="none" strike="noStrike" dirty="0">
                              <a:solidFill>
                                <a:srgbClr val="FF0000"/>
                              </a:solidFill>
                              <a:effectLst/>
                              <a:latin typeface="+mn-lt"/>
                              <a:ea typeface="游ゴシック" panose="020B0400000000000000" pitchFamily="50" charset="-128"/>
                            </a:rPr>
                            <a:t>10</a:t>
                          </a:r>
                          <a:r>
                            <a:rPr lang="en-US" altLang="ja-JP" sz="2000" b="0" i="0" u="none" strike="noStrike" dirty="0">
                              <a:solidFill>
                                <a:schemeClr val="accent5">
                                  <a:lumMod val="10000"/>
                                </a:schemeClr>
                              </a:solidFill>
                              <a:effectLst/>
                              <a:latin typeface="+mn-lt"/>
                              <a:ea typeface="游ゴシック" panose="020B0400000000000000" pitchFamily="50" charset="-128"/>
                            </a:rPr>
                            <a:t>[kg]</a:t>
                          </a:r>
                          <a:endParaRPr lang="ja-JP" altLang="en-US" sz="2000" b="0" i="0" u="none" strike="noStrike" dirty="0">
                            <a:solidFill>
                              <a:schemeClr val="accent5">
                                <a:lumMod val="10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340555"/>
                      </a:ext>
                    </a:extLst>
                  </a:tr>
                  <a:tr h="478631">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最大積載体積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endParaRPr lang="ja-JP"/>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85862" t="-697468" r="-172" b="-13924"/>
                          </a:stretch>
                        </a:blipFill>
                      </a:tcPr>
                    </a:tc>
                    <a:extLst>
                      <a:ext uri="{0D108BD9-81ED-4DB2-BD59-A6C34878D82A}">
                        <a16:rowId xmlns:a16="http://schemas.microsoft.com/office/drawing/2014/main" val="3528455238"/>
                      </a:ext>
                    </a:extLst>
                  </a:tr>
                </a:tbl>
              </a:graphicData>
            </a:graphic>
          </p:graphicFrame>
        </mc:Fallback>
      </mc:AlternateContent>
    </p:spTree>
    <p:extLst>
      <p:ext uri="{BB962C8B-B14F-4D97-AF65-F5344CB8AC3E}">
        <p14:creationId xmlns:p14="http://schemas.microsoft.com/office/powerpoint/2010/main" val="294146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bwMode="auto"/>
        <p:txBody>
          <a:bodyPr wrap="square">
            <a:spAutoFit/>
          </a:bodyPr>
          <a:lstStyle/>
          <a:p>
            <a:pPr>
              <a:lnSpc>
                <a:spcPct val="120000"/>
              </a:lnSpc>
            </a:pPr>
            <a:r>
              <a:rPr lang="en-US" altLang="ja-JP" sz="1846" dirty="0"/>
              <a:t>MIRS1902</a:t>
            </a:r>
            <a:br>
              <a:rPr lang="ja-JP" altLang="en-US" dirty="0"/>
            </a:br>
            <a:r>
              <a:rPr lang="ja-JP" altLang="en-US" sz="2954" b="1" dirty="0"/>
              <a:t>本日の報告内容</a:t>
            </a:r>
          </a:p>
        </p:txBody>
      </p:sp>
      <p:sp>
        <p:nvSpPr>
          <p:cNvPr id="10" name="スライド番号プレースホルダー 9">
            <a:extLst>
              <a:ext uri="{FF2B5EF4-FFF2-40B4-BE49-F238E27FC236}">
                <a16:creationId xmlns:a16="http://schemas.microsoft.com/office/drawing/2014/main" id="{BE23333D-01D7-4238-92D8-819BC3C75280}"/>
              </a:ext>
            </a:extLst>
          </p:cNvPr>
          <p:cNvSpPr>
            <a:spLocks noGrp="1"/>
          </p:cNvSpPr>
          <p:nvPr>
            <p:ph type="sldNum" sz="quarter" idx="4"/>
          </p:nvPr>
        </p:nvSpPr>
        <p:spPr/>
        <p:txBody>
          <a:bodyPr/>
          <a:lstStyle/>
          <a:p>
            <a:fld id="{FB3508C7-2FE0-4945-9CBD-863E05F850D2}" type="slidenum">
              <a:rPr lang="ja-JP" altLang="en-US" smtClean="0"/>
              <a:pPr/>
              <a:t>2</a:t>
            </a:fld>
            <a:endParaRPr lang="ja-JP" altLang="en-US" dirty="0"/>
          </a:p>
        </p:txBody>
      </p:sp>
      <p:sp>
        <p:nvSpPr>
          <p:cNvPr id="7" name="AutoShape 3"/>
          <p:cNvSpPr>
            <a:spLocks noChangeArrowheads="1"/>
          </p:cNvSpPr>
          <p:nvPr/>
        </p:nvSpPr>
        <p:spPr bwMode="auto">
          <a:xfrm>
            <a:off x="748083" y="6239207"/>
            <a:ext cx="7645639" cy="1589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ct val="140000"/>
              </a:lnSpc>
              <a:spcBef>
                <a:spcPct val="0"/>
              </a:spcBef>
            </a:pPr>
            <a:r>
              <a:rPr lang="ja-JP" altLang="en-US" sz="738" dirty="0">
                <a:latin typeface="メイリオ" pitchFamily="50" charset="-128"/>
                <a:ea typeface="メイリオ" pitchFamily="50" charset="-128"/>
                <a:cs typeface="メイリオ" pitchFamily="50" charset="-128"/>
              </a:rPr>
              <a:t>　</a:t>
            </a:r>
            <a:endParaRPr lang="en-US" altLang="ja-JP" sz="738" dirty="0">
              <a:latin typeface="メイリオ" pitchFamily="50" charset="-128"/>
              <a:ea typeface="メイリオ" pitchFamily="50" charset="-128"/>
              <a:cs typeface="メイリオ" pitchFamily="50" charset="-128"/>
            </a:endParaRPr>
          </a:p>
        </p:txBody>
      </p:sp>
      <p:sp>
        <p:nvSpPr>
          <p:cNvPr id="6" name="AutoShape 3"/>
          <p:cNvSpPr>
            <a:spLocks noChangeArrowheads="1"/>
          </p:cNvSpPr>
          <p:nvPr/>
        </p:nvSpPr>
        <p:spPr bwMode="auto">
          <a:xfrm>
            <a:off x="2145884" y="2526226"/>
            <a:ext cx="8064388" cy="433177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0">
            <a:noAutofit/>
          </a:bodyPr>
          <a:lstStyle/>
          <a:p>
            <a:pPr marL="413249" indent="-413249">
              <a:lnSpc>
                <a:spcPct val="120000"/>
              </a:lnSpc>
              <a:spcAft>
                <a:spcPts val="1108"/>
              </a:spcAft>
              <a:buFont typeface="+mj-lt"/>
              <a:buAutoNum type="arabicPeriod"/>
            </a:pPr>
            <a:r>
              <a:rPr lang="ja-JP" altLang="en-US" sz="2400" dirty="0">
                <a:latin typeface="+mn-ea"/>
                <a:cs typeface="メイリオ" pitchFamily="50" charset="-128"/>
              </a:rPr>
              <a:t>プロジェクト概要</a:t>
            </a:r>
            <a:endParaRPr lang="en-US" altLang="ja-JP" sz="2400" dirty="0">
              <a:latin typeface="+mn-ea"/>
              <a:cs typeface="メイリオ" pitchFamily="50" charset="-128"/>
            </a:endParaRPr>
          </a:p>
          <a:p>
            <a:pPr marL="413249" indent="-413249">
              <a:lnSpc>
                <a:spcPct val="120000"/>
              </a:lnSpc>
              <a:spcAft>
                <a:spcPts val="1108"/>
              </a:spcAft>
              <a:buFont typeface="+mj-lt"/>
              <a:buAutoNum type="arabicPeriod"/>
            </a:pPr>
            <a:r>
              <a:rPr lang="ja-JP" altLang="en-US" sz="2400" dirty="0">
                <a:latin typeface="+mn-ea"/>
                <a:cs typeface="メイリオ" pitchFamily="50" charset="-128"/>
              </a:rPr>
              <a:t>製品概形</a:t>
            </a:r>
          </a:p>
          <a:p>
            <a:pPr marL="413249" indent="-413249">
              <a:lnSpc>
                <a:spcPct val="120000"/>
              </a:lnSpc>
              <a:spcAft>
                <a:spcPts val="1108"/>
              </a:spcAft>
              <a:buFont typeface="+mj-lt"/>
              <a:buAutoNum type="arabicPeriod"/>
            </a:pPr>
            <a:r>
              <a:rPr lang="ja-JP" altLang="en-US" sz="2400" dirty="0">
                <a:latin typeface="+mn-ea"/>
                <a:cs typeface="メイリオ" pitchFamily="50" charset="-128"/>
              </a:rPr>
              <a:t>製品概要</a:t>
            </a:r>
          </a:p>
          <a:p>
            <a:pPr marL="413249" indent="-413249">
              <a:lnSpc>
                <a:spcPct val="120000"/>
              </a:lnSpc>
              <a:spcAft>
                <a:spcPts val="1108"/>
              </a:spcAft>
              <a:buFont typeface="+mj-lt"/>
              <a:buAutoNum type="arabicPeriod"/>
            </a:pPr>
            <a:r>
              <a:rPr lang="ja-JP" altLang="en-US" sz="2400" dirty="0">
                <a:latin typeface="+mn-ea"/>
                <a:cs typeface="メイリオ" pitchFamily="50" charset="-128"/>
              </a:rPr>
              <a:t>製品機能</a:t>
            </a:r>
            <a:endParaRPr lang="en-US" altLang="ja-JP" sz="2400" dirty="0">
              <a:latin typeface="+mn-ea"/>
              <a:cs typeface="メイリオ" pitchFamily="50" charset="-128"/>
            </a:endParaRPr>
          </a:p>
          <a:p>
            <a:pPr>
              <a:lnSpc>
                <a:spcPct val="120000"/>
              </a:lnSpc>
              <a:spcAft>
                <a:spcPts val="1108"/>
              </a:spcAft>
            </a:pPr>
            <a:endParaRPr lang="en-US" altLang="ja-JP" sz="2400" dirty="0">
              <a:latin typeface="+mn-ea"/>
              <a:cs typeface="メイリオ" pitchFamily="50" charset="-128"/>
            </a:endParaRPr>
          </a:p>
        </p:txBody>
      </p:sp>
    </p:spTree>
    <p:extLst>
      <p:ext uri="{BB962C8B-B14F-4D97-AF65-F5344CB8AC3E}">
        <p14:creationId xmlns:p14="http://schemas.microsoft.com/office/powerpoint/2010/main" val="202677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A0A7E2-1684-4C2C-A7F8-EE0644E9A2F5}"/>
              </a:ext>
            </a:extLst>
          </p:cNvPr>
          <p:cNvSpPr txBox="1"/>
          <p:nvPr/>
        </p:nvSpPr>
        <p:spPr>
          <a:xfrm>
            <a:off x="417399" y="1339850"/>
            <a:ext cx="8408194" cy="558627"/>
          </a:xfrm>
          <a:prstGeom prst="rect">
            <a:avLst/>
          </a:prstGeom>
        </p:spPr>
        <p:txBody>
          <a:bodyPr vert="horz" lIns="68580" tIns="34290" rIns="68580" bIns="34290" rtlCol="0" anchor="ctr">
            <a:normAutofit/>
          </a:bodyPr>
          <a:lstStyle/>
          <a:p>
            <a:pPr algn="ctr">
              <a:lnSpc>
                <a:spcPct val="90000"/>
              </a:lnSpc>
              <a:spcBef>
                <a:spcPct val="0"/>
              </a:spcBef>
              <a:spcAft>
                <a:spcPts val="450"/>
              </a:spcAft>
            </a:pPr>
            <a:r>
              <a:rPr lang="ja-JP" altLang="en-US" sz="2400" dirty="0">
                <a:solidFill>
                  <a:schemeClr val="bg1"/>
                </a:solidFill>
                <a:latin typeface="+mj-lt"/>
                <a:ea typeface="+mj-ea"/>
                <a:cs typeface="+mj-cs"/>
              </a:rPr>
              <a:t>プロジェクトイメージ</a:t>
            </a:r>
            <a:endParaRPr lang="en-US" altLang="ja-JP" sz="2400" dirty="0">
              <a:solidFill>
                <a:schemeClr val="bg1"/>
              </a:solidFill>
              <a:latin typeface="+mj-lt"/>
              <a:ea typeface="+mj-ea"/>
              <a:cs typeface="+mj-cs"/>
            </a:endParaRPr>
          </a:p>
        </p:txBody>
      </p:sp>
      <p:pic>
        <p:nvPicPr>
          <p:cNvPr id="1026" name="Picture 2" descr="http://www2.denshi.numazu-ct.ac.jp/mirsdoc2/mirs1902/dsgn/num0001a/photo/%E3%83%97%E3%83%AD%E3%82%B8%E3%82%A7%E3%82%AF%E3%83%88.png">
            <a:extLst>
              <a:ext uri="{FF2B5EF4-FFF2-40B4-BE49-F238E27FC236}">
                <a16:creationId xmlns:a16="http://schemas.microsoft.com/office/drawing/2014/main" id="{97F714C7-E6F2-4514-9932-79BFF80941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6666" y="1339850"/>
            <a:ext cx="8390669" cy="4069471"/>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a:extLst>
              <a:ext uri="{FF2B5EF4-FFF2-40B4-BE49-F238E27FC236}">
                <a16:creationId xmlns:a16="http://schemas.microsoft.com/office/drawing/2014/main" id="{F2925EE0-B4FE-48AE-A96A-F3B5AC003F0A}"/>
              </a:ext>
            </a:extLst>
          </p:cNvPr>
          <p:cNvSpPr>
            <a:spLocks noGrp="1"/>
          </p:cNvSpPr>
          <p:nvPr>
            <p:ph type="ftr" sz="quarter" idx="3"/>
          </p:nvPr>
        </p:nvSpPr>
        <p:spPr/>
        <p:txBody>
          <a:bodyPr/>
          <a:lstStyle/>
          <a:p>
            <a:r>
              <a:rPr lang="en-US"/>
              <a:t>MIRS1902 MIRcarrieS PROJETCT</a:t>
            </a:r>
            <a:endParaRPr lang="en-US" dirty="0"/>
          </a:p>
        </p:txBody>
      </p:sp>
      <p:sp>
        <p:nvSpPr>
          <p:cNvPr id="9" name="スライド番号プレースホルダー 8">
            <a:extLst>
              <a:ext uri="{FF2B5EF4-FFF2-40B4-BE49-F238E27FC236}">
                <a16:creationId xmlns:a16="http://schemas.microsoft.com/office/drawing/2014/main" id="{DFA1D779-8BE3-4BFA-88F0-322705AA3E7D}"/>
              </a:ext>
            </a:extLst>
          </p:cNvPr>
          <p:cNvSpPr>
            <a:spLocks noGrp="1"/>
          </p:cNvSpPr>
          <p:nvPr>
            <p:ph type="sldNum" sz="quarter" idx="4"/>
          </p:nvPr>
        </p:nvSpPr>
        <p:spPr/>
        <p:txBody>
          <a:bodyPr/>
          <a:lstStyle/>
          <a:p>
            <a:fld id="{FB3508C7-2FE0-4945-9CBD-863E05F850D2}" type="slidenum">
              <a:rPr lang="ja-JP" altLang="en-US" smtClean="0"/>
              <a:pPr/>
              <a:t>3</a:t>
            </a:fld>
            <a:endParaRPr lang="ja-JP" altLang="en-US" dirty="0"/>
          </a:p>
        </p:txBody>
      </p:sp>
      <p:sp>
        <p:nvSpPr>
          <p:cNvPr id="14" name="タイトル 3">
            <a:extLst>
              <a:ext uri="{FF2B5EF4-FFF2-40B4-BE49-F238E27FC236}">
                <a16:creationId xmlns:a16="http://schemas.microsoft.com/office/drawing/2014/main" id="{9D6CFF0A-52FC-48CD-9EE4-8CFCF219D753}"/>
              </a:ext>
            </a:extLst>
          </p:cNvPr>
          <p:cNvSpPr txBox="1">
            <a:spLocks/>
          </p:cNvSpPr>
          <p:nvPr/>
        </p:nvSpPr>
        <p:spPr>
          <a:xfrm>
            <a:off x="251520" y="152636"/>
            <a:ext cx="8640960" cy="396044"/>
          </a:xfrm>
          <a:prstGeom prst="rect">
            <a:avLst/>
          </a:prstGeom>
        </p:spPr>
        <p:txBody>
          <a:bodyPr/>
          <a:lstStyle>
            <a:lvl1pPr algn="l" defTabSz="844083" rtl="0" eaLnBrk="1" latinLnBrk="0" hangingPunct="1">
              <a:spcBef>
                <a:spcPct val="0"/>
              </a:spcBef>
              <a:buNone/>
              <a:defRPr kumimoji="1" sz="2215" kern="1200">
                <a:solidFill>
                  <a:schemeClr val="tx1"/>
                </a:solidFill>
                <a:latin typeface="+mj-ea"/>
                <a:ea typeface="+mj-ea"/>
                <a:cs typeface="メイリオ" pitchFamily="50" charset="-128"/>
              </a:defRPr>
            </a:lvl1pPr>
          </a:lstStyle>
          <a:p>
            <a:r>
              <a:rPr lang="en-US" altLang="ja-JP" dirty="0"/>
              <a:t>1</a:t>
            </a:r>
            <a:r>
              <a:rPr lang="ja-JP" altLang="en-US" dirty="0"/>
              <a:t>．プロジェクト概要</a:t>
            </a:r>
          </a:p>
        </p:txBody>
      </p:sp>
    </p:spTree>
    <p:extLst>
      <p:ext uri="{BB962C8B-B14F-4D97-AF65-F5344CB8AC3E}">
        <p14:creationId xmlns:p14="http://schemas.microsoft.com/office/powerpoint/2010/main" val="257742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86204B-3D34-445C-AC27-3903053A33CF}"/>
              </a:ext>
            </a:extLst>
          </p:cNvPr>
          <p:cNvSpPr txBox="1"/>
          <p:nvPr/>
        </p:nvSpPr>
        <p:spPr>
          <a:xfrm>
            <a:off x="367903" y="993317"/>
            <a:ext cx="8408194" cy="2585323"/>
          </a:xfrm>
          <a:prstGeom prst="rect">
            <a:avLst/>
          </a:prstGeom>
          <a:noFill/>
        </p:spPr>
        <p:txBody>
          <a:bodyPr wrap="square" rtlCol="0">
            <a:spAutoFit/>
          </a:bodyPr>
          <a:lstStyle/>
          <a:p>
            <a:pPr algn="ctr"/>
            <a:r>
              <a:rPr lang="ja-JP" altLang="en-US" sz="2700" dirty="0"/>
              <a:t>商業や運搬を司るローマ神話の神</a:t>
            </a:r>
            <a:r>
              <a:rPr lang="en-US" altLang="ja-JP" sz="2700" dirty="0"/>
              <a:t>Mercurius</a:t>
            </a:r>
          </a:p>
          <a:p>
            <a:pPr algn="ctr"/>
            <a:r>
              <a:rPr lang="ja-JP" altLang="en-US" sz="2700" dirty="0"/>
              <a:t>＋</a:t>
            </a:r>
            <a:endParaRPr lang="en-US" altLang="ja-JP" sz="2700" dirty="0"/>
          </a:p>
          <a:p>
            <a:pPr algn="ctr"/>
            <a:r>
              <a:rPr lang="ja-JP" altLang="en-US" sz="2700" dirty="0"/>
              <a:t>英語で「運ぶ」を意味する</a:t>
            </a:r>
            <a:r>
              <a:rPr lang="en-US" altLang="ja-JP" sz="2700" dirty="0"/>
              <a:t>Carry</a:t>
            </a:r>
          </a:p>
          <a:p>
            <a:pPr algn="ctr"/>
            <a:r>
              <a:rPr lang="en-US" altLang="ja-JP" sz="2700" dirty="0"/>
              <a:t>||</a:t>
            </a:r>
          </a:p>
          <a:p>
            <a:pPr algn="ctr"/>
            <a:r>
              <a:rPr lang="en-US" altLang="ja-JP" sz="2700" dirty="0" err="1"/>
              <a:t>MIRcarrieS</a:t>
            </a:r>
            <a:endParaRPr lang="en-US" altLang="ja-JP" sz="2700" dirty="0"/>
          </a:p>
          <a:p>
            <a:endParaRPr lang="en-US" altLang="ja-JP" sz="2700" dirty="0"/>
          </a:p>
        </p:txBody>
      </p:sp>
      <p:sp>
        <p:nvSpPr>
          <p:cNvPr id="5" name="フッター プレースホルダー 4">
            <a:extLst>
              <a:ext uri="{FF2B5EF4-FFF2-40B4-BE49-F238E27FC236}">
                <a16:creationId xmlns:a16="http://schemas.microsoft.com/office/drawing/2014/main" id="{5EB23B0D-0ED9-4728-83DE-F3760F79E718}"/>
              </a:ext>
            </a:extLst>
          </p:cNvPr>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a:extLst>
              <a:ext uri="{FF2B5EF4-FFF2-40B4-BE49-F238E27FC236}">
                <a16:creationId xmlns:a16="http://schemas.microsoft.com/office/drawing/2014/main" id="{3F5787EE-485A-4DA7-BEF0-AA020DB4F7CD}"/>
              </a:ext>
            </a:extLst>
          </p:cNvPr>
          <p:cNvSpPr>
            <a:spLocks noGrp="1"/>
          </p:cNvSpPr>
          <p:nvPr>
            <p:ph type="sldNum" sz="quarter" idx="4"/>
          </p:nvPr>
        </p:nvSpPr>
        <p:spPr/>
        <p:txBody>
          <a:bodyPr/>
          <a:lstStyle/>
          <a:p>
            <a:fld id="{E711D897-5A2A-4894-8AD4-383725A27D14}" type="slidenum">
              <a:rPr kumimoji="1" lang="ja-JP" altLang="en-US" smtClean="0"/>
              <a:t>4</a:t>
            </a:fld>
            <a:endParaRPr kumimoji="1" lang="ja-JP" altLang="en-US"/>
          </a:p>
        </p:txBody>
      </p:sp>
      <p:sp>
        <p:nvSpPr>
          <p:cNvPr id="10" name="タイトル 9">
            <a:extLst>
              <a:ext uri="{FF2B5EF4-FFF2-40B4-BE49-F238E27FC236}">
                <a16:creationId xmlns:a16="http://schemas.microsoft.com/office/drawing/2014/main" id="{49208652-96AF-4432-9CAE-069AA4D1CCAE}"/>
              </a:ext>
            </a:extLst>
          </p:cNvPr>
          <p:cNvSpPr>
            <a:spLocks noGrp="1"/>
          </p:cNvSpPr>
          <p:nvPr>
            <p:ph type="title"/>
          </p:nvPr>
        </p:nvSpPr>
        <p:spPr/>
        <p:txBody>
          <a:bodyPr/>
          <a:lstStyle/>
          <a:p>
            <a:r>
              <a:rPr lang="en-US" altLang="ja-JP" dirty="0"/>
              <a:t>1</a:t>
            </a:r>
            <a:r>
              <a:rPr lang="ja-JP" altLang="en-US" dirty="0"/>
              <a:t>．</a:t>
            </a:r>
            <a:r>
              <a:rPr lang="en-US" altLang="ja-JP" dirty="0"/>
              <a:t>1 </a:t>
            </a:r>
            <a:r>
              <a:rPr lang="ja-JP" altLang="en-US" dirty="0"/>
              <a:t>プロジェクト名由来</a:t>
            </a:r>
          </a:p>
        </p:txBody>
      </p:sp>
      <p:sp>
        <p:nvSpPr>
          <p:cNvPr id="12" name="テキスト ボックス 11">
            <a:extLst>
              <a:ext uri="{FF2B5EF4-FFF2-40B4-BE49-F238E27FC236}">
                <a16:creationId xmlns:a16="http://schemas.microsoft.com/office/drawing/2014/main" id="{D98BDDE4-434D-43B0-9AFB-0C18695DCD02}"/>
              </a:ext>
            </a:extLst>
          </p:cNvPr>
          <p:cNvSpPr txBox="1"/>
          <p:nvPr/>
        </p:nvSpPr>
        <p:spPr>
          <a:xfrm>
            <a:off x="0" y="3101644"/>
            <a:ext cx="4900559" cy="2862322"/>
          </a:xfrm>
          <a:prstGeom prst="rect">
            <a:avLst/>
          </a:prstGeom>
          <a:noFill/>
        </p:spPr>
        <p:txBody>
          <a:bodyPr wrap="square" rtlCol="0">
            <a:spAutoFit/>
          </a:bodyPr>
          <a:lstStyle/>
          <a:p>
            <a:pPr algn="ctr"/>
            <a:endParaRPr lang="en-US" altLang="ja-JP" sz="2000" dirty="0"/>
          </a:p>
          <a:p>
            <a:pPr algn="ctr"/>
            <a:r>
              <a:rPr lang="ja-JP" altLang="en-US" sz="2000" dirty="0"/>
              <a:t>神</a:t>
            </a:r>
            <a:r>
              <a:rPr lang="en-US" altLang="ja-JP" sz="2000" dirty="0"/>
              <a:t>Mercurius</a:t>
            </a:r>
            <a:r>
              <a:rPr lang="ja-JP" altLang="en-US" sz="2000" dirty="0"/>
              <a:t>と同一視される</a:t>
            </a:r>
            <a:endParaRPr lang="en-US" altLang="ja-JP" sz="2000" dirty="0"/>
          </a:p>
          <a:p>
            <a:pPr algn="ctr"/>
            <a:r>
              <a:rPr lang="ja-JP" altLang="en-US" sz="2000" dirty="0"/>
              <a:t>ギリシア神話の神</a:t>
            </a:r>
            <a:r>
              <a:rPr lang="en-US" altLang="ja-JP" sz="2000" dirty="0"/>
              <a:t>Hermes</a:t>
            </a:r>
            <a:r>
              <a:rPr lang="ja-JP" altLang="en-US" sz="2000" dirty="0"/>
              <a:t>が</a:t>
            </a:r>
            <a:endParaRPr lang="en-US" altLang="ja-JP" sz="2000" dirty="0"/>
          </a:p>
          <a:p>
            <a:pPr algn="ctr"/>
            <a:r>
              <a:rPr lang="ja-JP" altLang="en-US" sz="2000" dirty="0"/>
              <a:t>持つ杖</a:t>
            </a:r>
            <a:r>
              <a:rPr lang="en-US" altLang="ja-JP" sz="2000" dirty="0" err="1"/>
              <a:t>kerukeion</a:t>
            </a:r>
            <a:r>
              <a:rPr lang="ja-JP" altLang="en-US" sz="2000" dirty="0"/>
              <a:t>　</a:t>
            </a:r>
            <a:endParaRPr lang="en-US" altLang="ja-JP" sz="2000" dirty="0"/>
          </a:p>
          <a:p>
            <a:pPr algn="ctr"/>
            <a:r>
              <a:rPr lang="ja-JP" altLang="en-US" sz="2000" dirty="0"/>
              <a:t>＋</a:t>
            </a:r>
            <a:endParaRPr lang="en-US" altLang="ja-JP" sz="2000" dirty="0"/>
          </a:p>
          <a:p>
            <a:pPr algn="ctr"/>
            <a:r>
              <a:rPr lang="ja-JP" altLang="en-US" sz="2000" dirty="0"/>
              <a:t>台車（運搬の象徴）</a:t>
            </a:r>
            <a:endParaRPr lang="en-US" altLang="ja-JP" sz="2000" dirty="0"/>
          </a:p>
          <a:p>
            <a:pPr algn="ctr"/>
            <a:endParaRPr lang="en-US" altLang="ja-JP" sz="2000" dirty="0"/>
          </a:p>
          <a:p>
            <a:pPr algn="ctr"/>
            <a:endParaRPr lang="en-US" altLang="ja-JP" sz="2000" dirty="0"/>
          </a:p>
          <a:p>
            <a:endParaRPr lang="en-US" altLang="ja-JP" sz="2000" dirty="0"/>
          </a:p>
        </p:txBody>
      </p:sp>
      <p:pic>
        <p:nvPicPr>
          <p:cNvPr id="13" name="図 12">
            <a:extLst>
              <a:ext uri="{FF2B5EF4-FFF2-40B4-BE49-F238E27FC236}">
                <a16:creationId xmlns:a16="http://schemas.microsoft.com/office/drawing/2014/main" id="{BB8B3A11-FD85-4B98-8F55-A3D9F1ACB65A}"/>
              </a:ext>
            </a:extLst>
          </p:cNvPr>
          <p:cNvPicPr>
            <a:picLocks noChangeAspect="1"/>
          </p:cNvPicPr>
          <p:nvPr/>
        </p:nvPicPr>
        <p:blipFill>
          <a:blip r:embed="rId3"/>
          <a:stretch>
            <a:fillRect/>
          </a:stretch>
        </p:blipFill>
        <p:spPr>
          <a:xfrm>
            <a:off x="3856398" y="4236835"/>
            <a:ext cx="1431203" cy="1704041"/>
          </a:xfrm>
          <a:prstGeom prst="rect">
            <a:avLst/>
          </a:prstGeom>
        </p:spPr>
      </p:pic>
      <p:pic>
        <p:nvPicPr>
          <p:cNvPr id="14" name="図 13">
            <a:extLst>
              <a:ext uri="{FF2B5EF4-FFF2-40B4-BE49-F238E27FC236}">
                <a16:creationId xmlns:a16="http://schemas.microsoft.com/office/drawing/2014/main" id="{D2602B47-FE8F-4A31-8F32-76C702D6646B}"/>
              </a:ext>
            </a:extLst>
          </p:cNvPr>
          <p:cNvPicPr>
            <a:picLocks noChangeAspect="1"/>
          </p:cNvPicPr>
          <p:nvPr/>
        </p:nvPicPr>
        <p:blipFill>
          <a:blip r:embed="rId4"/>
          <a:stretch>
            <a:fillRect/>
          </a:stretch>
        </p:blipFill>
        <p:spPr>
          <a:xfrm>
            <a:off x="5610340" y="3578640"/>
            <a:ext cx="3533659" cy="1714514"/>
          </a:xfrm>
          <a:prstGeom prst="rect">
            <a:avLst/>
          </a:prstGeom>
        </p:spPr>
      </p:pic>
      <p:cxnSp>
        <p:nvCxnSpPr>
          <p:cNvPr id="20" name="直線矢印コネクタ 19">
            <a:extLst>
              <a:ext uri="{FF2B5EF4-FFF2-40B4-BE49-F238E27FC236}">
                <a16:creationId xmlns:a16="http://schemas.microsoft.com/office/drawing/2014/main" id="{85AD6469-9379-4ADB-AF1E-9ACC7BFA3296}"/>
              </a:ext>
            </a:extLst>
          </p:cNvPr>
          <p:cNvCxnSpPr/>
          <p:nvPr/>
        </p:nvCxnSpPr>
        <p:spPr>
          <a:xfrm>
            <a:off x="4322618" y="3930400"/>
            <a:ext cx="108360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0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86204B-3D34-445C-AC27-3903053A33CF}"/>
              </a:ext>
            </a:extLst>
          </p:cNvPr>
          <p:cNvSpPr txBox="1"/>
          <p:nvPr/>
        </p:nvSpPr>
        <p:spPr>
          <a:xfrm>
            <a:off x="417399" y="2373230"/>
            <a:ext cx="8408194" cy="2585323"/>
          </a:xfrm>
          <a:prstGeom prst="rect">
            <a:avLst/>
          </a:prstGeom>
          <a:noFill/>
        </p:spPr>
        <p:txBody>
          <a:bodyPr wrap="square" rtlCol="0">
            <a:spAutoFit/>
          </a:bodyPr>
          <a:lstStyle/>
          <a:p>
            <a:r>
              <a:rPr lang="ja-JP" altLang="en-US" sz="2700" dirty="0"/>
              <a:t>教員はプリントだったりいろいろなものを運ぶ必要がある。</a:t>
            </a:r>
            <a:endParaRPr lang="en-US" altLang="ja-JP" sz="2700" dirty="0"/>
          </a:p>
          <a:p>
            <a:r>
              <a:rPr lang="ja-JP" altLang="en-US" sz="2700" dirty="0"/>
              <a:t>また教員によっては教室と研究室が遠いこともある。</a:t>
            </a:r>
            <a:endParaRPr lang="en-US" altLang="ja-JP" sz="2700" dirty="0"/>
          </a:p>
          <a:p>
            <a:r>
              <a:rPr lang="ja-JP" altLang="en-US" sz="2700" dirty="0"/>
              <a:t>今までの</a:t>
            </a:r>
            <a:r>
              <a:rPr lang="en-US" altLang="ja-JP" sz="2700" dirty="0"/>
              <a:t>MIRS</a:t>
            </a:r>
            <a:r>
              <a:rPr lang="ja-JP" altLang="en-US" sz="2700" dirty="0"/>
              <a:t>で階段を昇れたロボットはいなかった</a:t>
            </a:r>
            <a:endParaRPr lang="en-US" altLang="ja-JP" sz="2700" dirty="0"/>
          </a:p>
          <a:p>
            <a:r>
              <a:rPr lang="ja-JP" altLang="en-US" sz="2700" dirty="0"/>
              <a:t>↓</a:t>
            </a:r>
            <a:endParaRPr lang="en-US" altLang="ja-JP" sz="2700" dirty="0"/>
          </a:p>
          <a:p>
            <a:r>
              <a:rPr lang="ja-JP" altLang="en-US" sz="2700" dirty="0"/>
              <a:t>階段昇降可能な運搬ロボットを作成</a:t>
            </a:r>
          </a:p>
        </p:txBody>
      </p:sp>
      <p:sp>
        <p:nvSpPr>
          <p:cNvPr id="7" name="タイトル 6">
            <a:extLst>
              <a:ext uri="{FF2B5EF4-FFF2-40B4-BE49-F238E27FC236}">
                <a16:creationId xmlns:a16="http://schemas.microsoft.com/office/drawing/2014/main" id="{0168FE00-94D7-4E78-816B-625B685CC658}"/>
              </a:ext>
            </a:extLst>
          </p:cNvPr>
          <p:cNvSpPr>
            <a:spLocks noGrp="1"/>
          </p:cNvSpPr>
          <p:nvPr>
            <p:ph type="title"/>
          </p:nvPr>
        </p:nvSpPr>
        <p:spPr/>
        <p:txBody>
          <a:bodyPr/>
          <a:lstStyle/>
          <a:p>
            <a:r>
              <a:rPr lang="en-US" altLang="ja-JP" dirty="0"/>
              <a:t>1</a:t>
            </a:r>
            <a:r>
              <a:rPr lang="ja-JP" altLang="en-US" dirty="0"/>
              <a:t>．</a:t>
            </a:r>
            <a:r>
              <a:rPr lang="en-US" altLang="ja-JP" dirty="0"/>
              <a:t>2 </a:t>
            </a:r>
            <a:r>
              <a:rPr lang="ja-JP" altLang="en-US" dirty="0"/>
              <a:t>製品コンセプト</a:t>
            </a:r>
            <a:endParaRPr kumimoji="1" lang="ja-JP" altLang="en-US" dirty="0"/>
          </a:p>
        </p:txBody>
      </p:sp>
      <p:sp>
        <p:nvSpPr>
          <p:cNvPr id="5" name="フッター プレースホルダー 4">
            <a:extLst>
              <a:ext uri="{FF2B5EF4-FFF2-40B4-BE49-F238E27FC236}">
                <a16:creationId xmlns:a16="http://schemas.microsoft.com/office/drawing/2014/main" id="{5F99E611-487B-4F95-B3A4-A3CE56479C50}"/>
              </a:ext>
            </a:extLst>
          </p:cNvPr>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a:extLst>
              <a:ext uri="{FF2B5EF4-FFF2-40B4-BE49-F238E27FC236}">
                <a16:creationId xmlns:a16="http://schemas.microsoft.com/office/drawing/2014/main" id="{7F7C8168-ED11-4F8B-AF04-6B09B0DEF8B8}"/>
              </a:ext>
            </a:extLst>
          </p:cNvPr>
          <p:cNvSpPr>
            <a:spLocks noGrp="1"/>
          </p:cNvSpPr>
          <p:nvPr>
            <p:ph type="sldNum" sz="quarter" idx="4"/>
          </p:nvPr>
        </p:nvSpPr>
        <p:spPr/>
        <p:txBody>
          <a:bodyPr/>
          <a:lstStyle/>
          <a:p>
            <a:fld id="{E711D897-5A2A-4894-8AD4-383725A27D14}" type="slidenum">
              <a:rPr kumimoji="1" lang="ja-JP" altLang="en-US" smtClean="0"/>
              <a:t>5</a:t>
            </a:fld>
            <a:endParaRPr kumimoji="1" lang="ja-JP" altLang="en-US"/>
          </a:p>
        </p:txBody>
      </p:sp>
    </p:spTree>
    <p:extLst>
      <p:ext uri="{BB962C8B-B14F-4D97-AF65-F5344CB8AC3E}">
        <p14:creationId xmlns:p14="http://schemas.microsoft.com/office/powerpoint/2010/main" val="372688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8CF9128-DF49-4156-8874-299068B00874}"/>
              </a:ext>
            </a:extLst>
          </p:cNvPr>
          <p:cNvSpPr txBox="1"/>
          <p:nvPr/>
        </p:nvSpPr>
        <p:spPr>
          <a:xfrm>
            <a:off x="705587" y="2078125"/>
            <a:ext cx="7732827" cy="3000821"/>
          </a:xfrm>
          <a:prstGeom prst="rect">
            <a:avLst/>
          </a:prstGeom>
          <a:noFill/>
        </p:spPr>
        <p:txBody>
          <a:bodyPr wrap="square" rtlCol="0">
            <a:spAutoFit/>
          </a:bodyPr>
          <a:lstStyle/>
          <a:p>
            <a:pPr algn="ctr"/>
            <a:r>
              <a:rPr lang="ja-JP" altLang="en-US" sz="2700" b="1" dirty="0"/>
              <a:t>本校の教職員</a:t>
            </a:r>
            <a:endParaRPr lang="en-US" altLang="ja-JP" sz="2700" b="1" dirty="0"/>
          </a:p>
          <a:p>
            <a:pPr algn="ctr"/>
            <a:r>
              <a:rPr lang="ja-JP" altLang="en-US" sz="2700" b="1" dirty="0"/>
              <a:t>主に教室と研究室が離れている教員</a:t>
            </a:r>
            <a:endParaRPr lang="en-US" altLang="ja-JP" sz="2700" b="1" dirty="0"/>
          </a:p>
          <a:p>
            <a:pPr algn="ctr"/>
            <a:endParaRPr lang="en-US" altLang="ja-JP" sz="2700" dirty="0"/>
          </a:p>
          <a:p>
            <a:pPr algn="ctr"/>
            <a:endParaRPr lang="en-US" altLang="ja-JP" sz="2700" dirty="0"/>
          </a:p>
          <a:p>
            <a:pPr algn="ctr"/>
            <a:r>
              <a:rPr lang="ja-JP" altLang="en-US" sz="2700" dirty="0"/>
              <a:t>本製品導入により，</a:t>
            </a:r>
            <a:endParaRPr lang="en-US" altLang="ja-JP" sz="2700" dirty="0"/>
          </a:p>
          <a:p>
            <a:pPr algn="ctr"/>
            <a:r>
              <a:rPr lang="ja-JP" altLang="en-US" sz="2700" dirty="0"/>
              <a:t>授業前や昼休みに行う授業準備の負担を</a:t>
            </a:r>
            <a:endParaRPr lang="en-US" altLang="ja-JP" sz="2700" dirty="0"/>
          </a:p>
          <a:p>
            <a:pPr algn="ctr"/>
            <a:r>
              <a:rPr lang="ja-JP" altLang="en-US" sz="2700" dirty="0"/>
              <a:t>軽減することができる．</a:t>
            </a:r>
            <a:endParaRPr lang="en-US" altLang="ja-JP" sz="2700" dirty="0"/>
          </a:p>
        </p:txBody>
      </p:sp>
      <p:sp>
        <p:nvSpPr>
          <p:cNvPr id="7" name="タイトル 6">
            <a:extLst>
              <a:ext uri="{FF2B5EF4-FFF2-40B4-BE49-F238E27FC236}">
                <a16:creationId xmlns:a16="http://schemas.microsoft.com/office/drawing/2014/main" id="{32B79F46-36BA-4965-B72A-9E7D9576E9F9}"/>
              </a:ext>
            </a:extLst>
          </p:cNvPr>
          <p:cNvSpPr>
            <a:spLocks noGrp="1"/>
          </p:cNvSpPr>
          <p:nvPr>
            <p:ph type="title"/>
          </p:nvPr>
        </p:nvSpPr>
        <p:spPr/>
        <p:txBody>
          <a:bodyPr/>
          <a:lstStyle/>
          <a:p>
            <a:r>
              <a:rPr lang="en-US" altLang="ja-JP" dirty="0"/>
              <a:t>1</a:t>
            </a:r>
            <a:r>
              <a:rPr lang="ja-JP" altLang="en-US" dirty="0"/>
              <a:t>．</a:t>
            </a:r>
            <a:r>
              <a:rPr lang="en-US" altLang="ja-JP" dirty="0"/>
              <a:t>3 </a:t>
            </a:r>
            <a:r>
              <a:rPr lang="ja-JP" altLang="en-US" dirty="0"/>
              <a:t>想定されるユーザー</a:t>
            </a:r>
            <a:endParaRPr kumimoji="1" lang="ja-JP" altLang="en-US" dirty="0"/>
          </a:p>
        </p:txBody>
      </p:sp>
      <p:sp>
        <p:nvSpPr>
          <p:cNvPr id="3" name="フッター プレースホルダー 2">
            <a:extLst>
              <a:ext uri="{FF2B5EF4-FFF2-40B4-BE49-F238E27FC236}">
                <a16:creationId xmlns:a16="http://schemas.microsoft.com/office/drawing/2014/main" id="{B6DCF185-5575-454C-BE07-99FD16D59B79}"/>
              </a:ext>
            </a:extLst>
          </p:cNvPr>
          <p:cNvSpPr>
            <a:spLocks noGrp="1"/>
          </p:cNvSpPr>
          <p:nvPr>
            <p:ph type="ftr" sz="quarter" idx="3"/>
          </p:nvPr>
        </p:nvSpPr>
        <p:spPr/>
        <p:txBody>
          <a:bodyPr/>
          <a:lstStyle/>
          <a:p>
            <a:r>
              <a:rPr kumimoji="1" lang="en-US" altLang="ja-JP"/>
              <a:t>MIRS1902 MIRcarrieS PROJETCT</a:t>
            </a:r>
            <a:endParaRPr kumimoji="1" lang="ja-JP" altLang="en-US"/>
          </a:p>
        </p:txBody>
      </p:sp>
      <p:sp>
        <p:nvSpPr>
          <p:cNvPr id="6" name="スライド番号プレースホルダー 5">
            <a:extLst>
              <a:ext uri="{FF2B5EF4-FFF2-40B4-BE49-F238E27FC236}">
                <a16:creationId xmlns:a16="http://schemas.microsoft.com/office/drawing/2014/main" id="{54544027-A408-4879-9A34-4282157A2799}"/>
              </a:ext>
            </a:extLst>
          </p:cNvPr>
          <p:cNvSpPr>
            <a:spLocks noGrp="1"/>
          </p:cNvSpPr>
          <p:nvPr>
            <p:ph type="sldNum" sz="quarter" idx="4"/>
          </p:nvPr>
        </p:nvSpPr>
        <p:spPr/>
        <p:txBody>
          <a:bodyPr/>
          <a:lstStyle/>
          <a:p>
            <a:fld id="{E711D897-5A2A-4894-8AD4-383725A27D14}" type="slidenum">
              <a:rPr kumimoji="1" lang="ja-JP" altLang="en-US" smtClean="0"/>
              <a:t>6</a:t>
            </a:fld>
            <a:endParaRPr kumimoji="1" lang="ja-JP" altLang="en-US"/>
          </a:p>
        </p:txBody>
      </p:sp>
    </p:spTree>
    <p:extLst>
      <p:ext uri="{BB962C8B-B14F-4D97-AF65-F5344CB8AC3E}">
        <p14:creationId xmlns:p14="http://schemas.microsoft.com/office/powerpoint/2010/main" val="226521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C55DEB-1206-482B-9DC9-11D7ABC37E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8991" y="1222223"/>
            <a:ext cx="6286014" cy="4374634"/>
          </a:xfrm>
          <a:prstGeom prst="rect">
            <a:avLst/>
          </a:prstGeom>
          <a:ln>
            <a:solidFill>
              <a:schemeClr val="tx2"/>
            </a:solidFill>
          </a:ln>
        </p:spPr>
      </p:pic>
      <p:sp>
        <p:nvSpPr>
          <p:cNvPr id="7" name="タイトル 6">
            <a:extLst>
              <a:ext uri="{FF2B5EF4-FFF2-40B4-BE49-F238E27FC236}">
                <a16:creationId xmlns:a16="http://schemas.microsoft.com/office/drawing/2014/main" id="{B67DE734-6E1C-4414-B986-62FAAC80689B}"/>
              </a:ext>
            </a:extLst>
          </p:cNvPr>
          <p:cNvSpPr>
            <a:spLocks noGrp="1"/>
          </p:cNvSpPr>
          <p:nvPr>
            <p:ph type="title"/>
          </p:nvPr>
        </p:nvSpPr>
        <p:spPr/>
        <p:txBody>
          <a:bodyPr/>
          <a:lstStyle/>
          <a:p>
            <a:r>
              <a:rPr kumimoji="1" lang="en-US" altLang="ja-JP" dirty="0"/>
              <a:t>2</a:t>
            </a:r>
            <a:r>
              <a:rPr kumimoji="1" lang="ja-JP" altLang="en-US" dirty="0"/>
              <a:t>．製品概形</a:t>
            </a:r>
          </a:p>
        </p:txBody>
      </p:sp>
      <p:sp>
        <p:nvSpPr>
          <p:cNvPr id="5" name="フッター プレースホルダー 4">
            <a:extLst>
              <a:ext uri="{FF2B5EF4-FFF2-40B4-BE49-F238E27FC236}">
                <a16:creationId xmlns:a16="http://schemas.microsoft.com/office/drawing/2014/main" id="{CC6FBAEF-5E5B-4537-9A52-0E0D23BD97F2}"/>
              </a:ext>
            </a:extLst>
          </p:cNvPr>
          <p:cNvSpPr>
            <a:spLocks noGrp="1"/>
          </p:cNvSpPr>
          <p:nvPr>
            <p:ph type="ftr" sz="quarter" idx="10"/>
          </p:nvPr>
        </p:nvSpPr>
        <p:spPr/>
        <p:txBody>
          <a:bodyPr/>
          <a:lstStyle/>
          <a:p>
            <a:r>
              <a:rPr kumimoji="1" lang="en-US" altLang="ja-JP"/>
              <a:t>MIRS1902 MIRcarrieS PROJETCT</a:t>
            </a:r>
            <a:endParaRPr kumimoji="1" lang="ja-JP" altLang="en-US"/>
          </a:p>
        </p:txBody>
      </p:sp>
      <p:sp>
        <p:nvSpPr>
          <p:cNvPr id="6" name="スライド番号プレースホルダー 5">
            <a:extLst>
              <a:ext uri="{FF2B5EF4-FFF2-40B4-BE49-F238E27FC236}">
                <a16:creationId xmlns:a16="http://schemas.microsoft.com/office/drawing/2014/main" id="{CE5AA53B-DFDA-4043-89C8-3DB8A84D7541}"/>
              </a:ext>
            </a:extLst>
          </p:cNvPr>
          <p:cNvSpPr>
            <a:spLocks noGrp="1"/>
          </p:cNvSpPr>
          <p:nvPr>
            <p:ph type="sldNum" sz="quarter" idx="11"/>
          </p:nvPr>
        </p:nvSpPr>
        <p:spPr/>
        <p:txBody>
          <a:bodyPr/>
          <a:lstStyle/>
          <a:p>
            <a:fld id="{E711D897-5A2A-4894-8AD4-383725A27D14}" type="slidenum">
              <a:rPr kumimoji="1" lang="ja-JP" altLang="en-US" smtClean="0"/>
              <a:t>7</a:t>
            </a:fld>
            <a:endParaRPr kumimoji="1" lang="ja-JP" altLang="en-US"/>
          </a:p>
        </p:txBody>
      </p:sp>
      <p:sp>
        <p:nvSpPr>
          <p:cNvPr id="10" name="テキスト ボックス 9">
            <a:extLst>
              <a:ext uri="{FF2B5EF4-FFF2-40B4-BE49-F238E27FC236}">
                <a16:creationId xmlns:a16="http://schemas.microsoft.com/office/drawing/2014/main" id="{7B35CFAD-1A2E-49F0-A375-C73172EF241A}"/>
              </a:ext>
            </a:extLst>
          </p:cNvPr>
          <p:cNvSpPr txBox="1"/>
          <p:nvPr/>
        </p:nvSpPr>
        <p:spPr>
          <a:xfrm>
            <a:off x="3210414" y="5990730"/>
            <a:ext cx="2723167" cy="523220"/>
          </a:xfrm>
          <a:prstGeom prst="rect">
            <a:avLst/>
          </a:prstGeom>
          <a:noFill/>
        </p:spPr>
        <p:txBody>
          <a:bodyPr wrap="square" rtlCol="0">
            <a:spAutoFit/>
          </a:bodyPr>
          <a:lstStyle/>
          <a:p>
            <a:r>
              <a:rPr kumimoji="1" lang="ja-JP" altLang="en-US" sz="2800" dirty="0"/>
              <a:t>製品完成予想図</a:t>
            </a:r>
          </a:p>
        </p:txBody>
      </p:sp>
      <p:sp>
        <p:nvSpPr>
          <p:cNvPr id="2" name="テキスト ボックス 1">
            <a:extLst>
              <a:ext uri="{FF2B5EF4-FFF2-40B4-BE49-F238E27FC236}">
                <a16:creationId xmlns:a16="http://schemas.microsoft.com/office/drawing/2014/main" id="{B0FFDFB4-AD3B-44AE-9256-57D0F34377B3}"/>
              </a:ext>
            </a:extLst>
          </p:cNvPr>
          <p:cNvSpPr txBox="1"/>
          <p:nvPr/>
        </p:nvSpPr>
        <p:spPr>
          <a:xfrm>
            <a:off x="6633797" y="5135192"/>
            <a:ext cx="492443" cy="461665"/>
          </a:xfrm>
          <a:prstGeom prst="rect">
            <a:avLst/>
          </a:prstGeom>
          <a:noFill/>
        </p:spPr>
        <p:txBody>
          <a:bodyPr wrap="none" rtlCol="0">
            <a:spAutoFit/>
          </a:bodyPr>
          <a:lstStyle/>
          <a:p>
            <a:r>
              <a:rPr kumimoji="1" lang="ja-JP" altLang="en-US" sz="2400" dirty="0"/>
              <a:t>前</a:t>
            </a:r>
          </a:p>
        </p:txBody>
      </p:sp>
      <p:pic>
        <p:nvPicPr>
          <p:cNvPr id="8" name="図 7">
            <a:extLst>
              <a:ext uri="{FF2B5EF4-FFF2-40B4-BE49-F238E27FC236}">
                <a16:creationId xmlns:a16="http://schemas.microsoft.com/office/drawing/2014/main" id="{5E8BE16D-8C97-4DC0-BC3D-E4FD8A3C1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57909">
            <a:off x="1861865" y="2822029"/>
            <a:ext cx="1926442" cy="1444832"/>
          </a:xfrm>
          <a:prstGeom prst="rect">
            <a:avLst/>
          </a:prstGeom>
        </p:spPr>
      </p:pic>
    </p:spTree>
    <p:extLst>
      <p:ext uri="{BB962C8B-B14F-4D97-AF65-F5344CB8AC3E}">
        <p14:creationId xmlns:p14="http://schemas.microsoft.com/office/powerpoint/2010/main" val="14653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77D605-3AFA-4140-80C7-00A4029FDE10}"/>
              </a:ext>
            </a:extLst>
          </p:cNvPr>
          <p:cNvSpPr>
            <a:spLocks noGrp="1"/>
          </p:cNvSpPr>
          <p:nvPr>
            <p:ph type="title"/>
          </p:nvPr>
        </p:nvSpPr>
        <p:spPr/>
        <p:txBody>
          <a:bodyPr/>
          <a:lstStyle/>
          <a:p>
            <a:r>
              <a:rPr kumimoji="1" lang="en-US" altLang="ja-JP" dirty="0"/>
              <a:t>3</a:t>
            </a:r>
            <a:r>
              <a:rPr kumimoji="1" lang="ja-JP" altLang="en-US" dirty="0"/>
              <a:t>．製品概要</a:t>
            </a:r>
            <a:r>
              <a:rPr kumimoji="1" lang="en-US" altLang="ja-JP" dirty="0"/>
              <a:t>(3</a:t>
            </a:r>
            <a:r>
              <a:rPr kumimoji="1" lang="ja-JP" altLang="en-US" dirty="0"/>
              <a:t>．</a:t>
            </a:r>
            <a:r>
              <a:rPr kumimoji="1" lang="en-US" altLang="ja-JP" dirty="0"/>
              <a:t>1</a:t>
            </a:r>
            <a:r>
              <a:rPr kumimoji="1" lang="ja-JP" altLang="en-US" dirty="0"/>
              <a:t> 動作シナリオ</a:t>
            </a:r>
            <a:r>
              <a:rPr kumimoji="1" lang="en-US" altLang="ja-JP" dirty="0"/>
              <a:t>)</a:t>
            </a:r>
            <a:endParaRPr kumimoji="1" lang="ja-JP" altLang="en-US" dirty="0"/>
          </a:p>
        </p:txBody>
      </p:sp>
      <p:sp>
        <p:nvSpPr>
          <p:cNvPr id="3" name="フッター プレースホルダー 2">
            <a:extLst>
              <a:ext uri="{FF2B5EF4-FFF2-40B4-BE49-F238E27FC236}">
                <a16:creationId xmlns:a16="http://schemas.microsoft.com/office/drawing/2014/main" id="{915214BE-BB66-4319-B157-753CC1DA94F6}"/>
              </a:ext>
            </a:extLst>
          </p:cNvPr>
          <p:cNvSpPr>
            <a:spLocks noGrp="1"/>
          </p:cNvSpPr>
          <p:nvPr>
            <p:ph type="ftr" sz="quarter" idx="3"/>
          </p:nvPr>
        </p:nvSpPr>
        <p:spPr/>
        <p:txBody>
          <a:bodyPr/>
          <a:lstStyle/>
          <a:p>
            <a:r>
              <a:rPr lang="en-US"/>
              <a:t>MIRS1902 MIRcarrieS PROJETCT</a:t>
            </a:r>
            <a:endParaRPr lang="en-US" dirty="0"/>
          </a:p>
        </p:txBody>
      </p:sp>
      <p:sp>
        <p:nvSpPr>
          <p:cNvPr id="4" name="スライド番号プレースホルダー 3">
            <a:extLst>
              <a:ext uri="{FF2B5EF4-FFF2-40B4-BE49-F238E27FC236}">
                <a16:creationId xmlns:a16="http://schemas.microsoft.com/office/drawing/2014/main" id="{93CF1810-1FFD-467B-AF3F-7BAA352E3728}"/>
              </a:ext>
            </a:extLst>
          </p:cNvPr>
          <p:cNvSpPr>
            <a:spLocks noGrp="1"/>
          </p:cNvSpPr>
          <p:nvPr>
            <p:ph type="sldNum" sz="quarter" idx="4"/>
          </p:nvPr>
        </p:nvSpPr>
        <p:spPr/>
        <p:txBody>
          <a:bodyPr/>
          <a:lstStyle/>
          <a:p>
            <a:fld id="{FB3508C7-2FE0-4945-9CBD-863E05F850D2}" type="slidenum">
              <a:rPr lang="ja-JP" altLang="en-US" smtClean="0"/>
              <a:pPr/>
              <a:t>8</a:t>
            </a:fld>
            <a:endParaRPr lang="ja-JP" altLang="en-US" dirty="0"/>
          </a:p>
        </p:txBody>
      </p:sp>
      <p:pic>
        <p:nvPicPr>
          <p:cNvPr id="6" name="図 5" descr="食品 が含まれている画像&#10;&#10;自動的に生成された説明">
            <a:extLst>
              <a:ext uri="{FF2B5EF4-FFF2-40B4-BE49-F238E27FC236}">
                <a16:creationId xmlns:a16="http://schemas.microsoft.com/office/drawing/2014/main" id="{BB8E8D5D-F3BF-47B9-B384-008B0A520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69" y="876993"/>
            <a:ext cx="1712422" cy="2446317"/>
          </a:xfrm>
          <a:prstGeom prst="rect">
            <a:avLst/>
          </a:prstGeom>
        </p:spPr>
      </p:pic>
      <p:pic>
        <p:nvPicPr>
          <p:cNvPr id="8" name="図 7" descr="挿絵 が含まれている画像&#10;&#10;自動的に生成された説明">
            <a:extLst>
              <a:ext uri="{FF2B5EF4-FFF2-40B4-BE49-F238E27FC236}">
                <a16:creationId xmlns:a16="http://schemas.microsoft.com/office/drawing/2014/main" id="{231071F2-AD78-47EF-B7E7-A5C11C177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454" y="4064925"/>
            <a:ext cx="1885934" cy="1821192"/>
          </a:xfrm>
          <a:prstGeom prst="rect">
            <a:avLst/>
          </a:prstGeom>
        </p:spPr>
      </p:pic>
      <p:pic>
        <p:nvPicPr>
          <p:cNvPr id="10" name="図 9" descr="食品 が含まれている画像&#10;&#10;自動的に生成された説明">
            <a:extLst>
              <a:ext uri="{FF2B5EF4-FFF2-40B4-BE49-F238E27FC236}">
                <a16:creationId xmlns:a16="http://schemas.microsoft.com/office/drawing/2014/main" id="{FBBE5BE8-D05A-4D80-835D-C9A006ADB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18662" y="3534691"/>
            <a:ext cx="2036445" cy="2476757"/>
          </a:xfrm>
          <a:prstGeom prst="rect">
            <a:avLst/>
          </a:prstGeom>
        </p:spPr>
      </p:pic>
      <p:pic>
        <p:nvPicPr>
          <p:cNvPr id="12" name="図 11">
            <a:extLst>
              <a:ext uri="{FF2B5EF4-FFF2-40B4-BE49-F238E27FC236}">
                <a16:creationId xmlns:a16="http://schemas.microsoft.com/office/drawing/2014/main" id="{DEE1102C-4E3D-459B-803F-CBD95B9A9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57427" y="1445625"/>
            <a:ext cx="2429146" cy="2089066"/>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1AC55E3C-6884-489B-848C-1960BABC1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58622">
            <a:off x="2182293" y="2042294"/>
            <a:ext cx="1288442" cy="1244211"/>
          </a:xfrm>
          <a:prstGeom prst="rect">
            <a:avLst/>
          </a:prstGeom>
        </p:spPr>
      </p:pic>
      <p:pic>
        <p:nvPicPr>
          <p:cNvPr id="15" name="図 14" descr="テーブル, ボックス, 座る, レンガ が含まれている画像&#10;&#10;自動的に生成された説明">
            <a:extLst>
              <a:ext uri="{FF2B5EF4-FFF2-40B4-BE49-F238E27FC236}">
                <a16:creationId xmlns:a16="http://schemas.microsoft.com/office/drawing/2014/main" id="{1BCC7F37-6C94-4606-824B-C5A476368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06123">
            <a:off x="2795239" y="2274459"/>
            <a:ext cx="614729" cy="574772"/>
          </a:xfrm>
          <a:prstGeom prst="rect">
            <a:avLst/>
          </a:prstGeom>
        </p:spPr>
      </p:pic>
      <p:pic>
        <p:nvPicPr>
          <p:cNvPr id="11" name="図 10" descr="挿絵 が含まれている画像&#10;&#10;自動的に生成された説明">
            <a:extLst>
              <a:ext uri="{FF2B5EF4-FFF2-40B4-BE49-F238E27FC236}">
                <a16:creationId xmlns:a16="http://schemas.microsoft.com/office/drawing/2014/main" id="{24E15A20-15B6-4DCD-A6F8-256037087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801" y="4635265"/>
            <a:ext cx="1425105" cy="1376183"/>
          </a:xfrm>
          <a:prstGeom prst="rect">
            <a:avLst/>
          </a:prstGeom>
        </p:spPr>
      </p:pic>
      <p:pic>
        <p:nvPicPr>
          <p:cNvPr id="7" name="図 6" descr="おもちゃ, 部屋, 時計 が含まれている画像&#10;&#10;自動的に生成された説明">
            <a:extLst>
              <a:ext uri="{FF2B5EF4-FFF2-40B4-BE49-F238E27FC236}">
                <a16:creationId xmlns:a16="http://schemas.microsoft.com/office/drawing/2014/main" id="{81040154-4EA3-4467-8DA0-A214AB148E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61128" y="4127591"/>
            <a:ext cx="1927767" cy="2013334"/>
          </a:xfrm>
          <a:prstGeom prst="rect">
            <a:avLst/>
          </a:prstGeom>
        </p:spPr>
      </p:pic>
      <p:pic>
        <p:nvPicPr>
          <p:cNvPr id="14" name="図 13">
            <a:extLst>
              <a:ext uri="{FF2B5EF4-FFF2-40B4-BE49-F238E27FC236}">
                <a16:creationId xmlns:a16="http://schemas.microsoft.com/office/drawing/2014/main" id="{ACF12391-033F-4544-88B9-F582A45835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3989" y="2232838"/>
            <a:ext cx="2167190" cy="1598303"/>
          </a:xfrm>
          <a:prstGeom prst="rect">
            <a:avLst/>
          </a:prstGeom>
        </p:spPr>
      </p:pic>
      <p:sp>
        <p:nvSpPr>
          <p:cNvPr id="18" name="正方形/長方形 17">
            <a:extLst>
              <a:ext uri="{FF2B5EF4-FFF2-40B4-BE49-F238E27FC236}">
                <a16:creationId xmlns:a16="http://schemas.microsoft.com/office/drawing/2014/main" id="{1F6C67F2-AD2C-4920-AD32-8DD5C56D2D72}"/>
              </a:ext>
            </a:extLst>
          </p:cNvPr>
          <p:cNvSpPr/>
          <p:nvPr/>
        </p:nvSpPr>
        <p:spPr bwMode="auto">
          <a:xfrm>
            <a:off x="7547843" y="2186617"/>
            <a:ext cx="349135" cy="1050634"/>
          </a:xfrm>
          <a:prstGeom prst="rect">
            <a:avLst/>
          </a:prstGeom>
          <a:solidFill>
            <a:schemeClr val="bg1"/>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pic>
        <p:nvPicPr>
          <p:cNvPr id="16" name="図 15" descr="挿絵 が含まれている画像&#10;&#10;自動的に生成された説明">
            <a:extLst>
              <a:ext uri="{FF2B5EF4-FFF2-40B4-BE49-F238E27FC236}">
                <a16:creationId xmlns:a16="http://schemas.microsoft.com/office/drawing/2014/main" id="{0A55577F-F184-41A3-920E-C1EA0D332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689" y="1710620"/>
            <a:ext cx="1594789" cy="1540042"/>
          </a:xfrm>
          <a:prstGeom prst="rect">
            <a:avLst/>
          </a:prstGeom>
        </p:spPr>
      </p:pic>
      <p:cxnSp>
        <p:nvCxnSpPr>
          <p:cNvPr id="20" name="直線コネクタ 19">
            <a:extLst>
              <a:ext uri="{FF2B5EF4-FFF2-40B4-BE49-F238E27FC236}">
                <a16:creationId xmlns:a16="http://schemas.microsoft.com/office/drawing/2014/main" id="{90288B6E-45C2-430C-AE46-9D2EF1819825}"/>
              </a:ext>
            </a:extLst>
          </p:cNvPr>
          <p:cNvCxnSpPr>
            <a:cxnSpLocks/>
          </p:cNvCxnSpPr>
          <p:nvPr/>
        </p:nvCxnSpPr>
        <p:spPr>
          <a:xfrm>
            <a:off x="7099069" y="3021520"/>
            <a:ext cx="365760"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13AAF08-ECE6-4A41-9D4E-9B6A2D158B5F}"/>
              </a:ext>
            </a:extLst>
          </p:cNvPr>
          <p:cNvCxnSpPr/>
          <p:nvPr/>
        </p:nvCxnSpPr>
        <p:spPr>
          <a:xfrm>
            <a:off x="1504604" y="3250662"/>
            <a:ext cx="573578" cy="6895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2518D46-EA37-43E8-9DBA-CD8040DAF404}"/>
              </a:ext>
            </a:extLst>
          </p:cNvPr>
          <p:cNvCxnSpPr>
            <a:cxnSpLocks/>
          </p:cNvCxnSpPr>
          <p:nvPr/>
        </p:nvCxnSpPr>
        <p:spPr>
          <a:xfrm flipV="1">
            <a:off x="2927006" y="3394521"/>
            <a:ext cx="388682" cy="10358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7E8B11D-3074-417A-AE9F-2EDEF4010164}"/>
              </a:ext>
            </a:extLst>
          </p:cNvPr>
          <p:cNvCxnSpPr>
            <a:cxnSpLocks/>
          </p:cNvCxnSpPr>
          <p:nvPr/>
        </p:nvCxnSpPr>
        <p:spPr>
          <a:xfrm>
            <a:off x="4182153" y="3452684"/>
            <a:ext cx="523675" cy="9236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1F83BAAC-65A5-4431-9139-04EAB9CB7BB0}"/>
              </a:ext>
            </a:extLst>
          </p:cNvPr>
          <p:cNvCxnSpPr>
            <a:cxnSpLocks/>
          </p:cNvCxnSpPr>
          <p:nvPr/>
        </p:nvCxnSpPr>
        <p:spPr>
          <a:xfrm flipV="1">
            <a:off x="6699943" y="3819917"/>
            <a:ext cx="672280" cy="1020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C5466E0-A74B-4748-A49E-E61B579A8CBE}"/>
              </a:ext>
            </a:extLst>
          </p:cNvPr>
          <p:cNvSpPr txBox="1"/>
          <p:nvPr/>
        </p:nvSpPr>
        <p:spPr>
          <a:xfrm>
            <a:off x="12870" y="688756"/>
            <a:ext cx="2723167" cy="307777"/>
          </a:xfrm>
          <a:prstGeom prst="rect">
            <a:avLst/>
          </a:prstGeom>
          <a:noFill/>
        </p:spPr>
        <p:txBody>
          <a:bodyPr wrap="square" rtlCol="0">
            <a:spAutoFit/>
          </a:bodyPr>
          <a:lstStyle/>
          <a:p>
            <a:r>
              <a:rPr kumimoji="1" lang="ja-JP" altLang="en-US" sz="1400" dirty="0"/>
              <a:t>①スマホ，</a:t>
            </a:r>
            <a:r>
              <a:rPr kumimoji="1" lang="en-US" altLang="ja-JP" sz="1400" dirty="0"/>
              <a:t>Web</a:t>
            </a:r>
            <a:r>
              <a:rPr kumimoji="1" lang="ja-JP" altLang="en-US" sz="1400" dirty="0"/>
              <a:t>から配送依頼</a:t>
            </a:r>
          </a:p>
        </p:txBody>
      </p:sp>
      <p:sp>
        <p:nvSpPr>
          <p:cNvPr id="38" name="テキスト ボックス 37">
            <a:extLst>
              <a:ext uri="{FF2B5EF4-FFF2-40B4-BE49-F238E27FC236}">
                <a16:creationId xmlns:a16="http://schemas.microsoft.com/office/drawing/2014/main" id="{D732D10A-4E42-4317-B83D-16B250B54F09}"/>
              </a:ext>
            </a:extLst>
          </p:cNvPr>
          <p:cNvSpPr txBox="1"/>
          <p:nvPr/>
        </p:nvSpPr>
        <p:spPr>
          <a:xfrm>
            <a:off x="587793" y="5962624"/>
            <a:ext cx="2723167" cy="307777"/>
          </a:xfrm>
          <a:prstGeom prst="rect">
            <a:avLst/>
          </a:prstGeom>
          <a:noFill/>
        </p:spPr>
        <p:txBody>
          <a:bodyPr wrap="square" rtlCol="0">
            <a:spAutoFit/>
          </a:bodyPr>
          <a:lstStyle/>
          <a:p>
            <a:r>
              <a:rPr kumimoji="1" lang="ja-JP" altLang="en-US" sz="1400" dirty="0"/>
              <a:t>②</a:t>
            </a:r>
            <a:r>
              <a:rPr kumimoji="1" lang="en-US" altLang="ja-JP" sz="1400" dirty="0" err="1"/>
              <a:t>MIRcarrieS</a:t>
            </a:r>
            <a:r>
              <a:rPr kumimoji="1" lang="ja-JP" altLang="en-US" sz="1400" dirty="0"/>
              <a:t> に積み込み</a:t>
            </a:r>
          </a:p>
        </p:txBody>
      </p:sp>
      <p:sp>
        <p:nvSpPr>
          <p:cNvPr id="39" name="テキスト ボックス 38">
            <a:extLst>
              <a:ext uri="{FF2B5EF4-FFF2-40B4-BE49-F238E27FC236}">
                <a16:creationId xmlns:a16="http://schemas.microsoft.com/office/drawing/2014/main" id="{FC3080C2-7C2E-4302-BE53-0B90C6F3B415}"/>
              </a:ext>
            </a:extLst>
          </p:cNvPr>
          <p:cNvSpPr txBox="1"/>
          <p:nvPr/>
        </p:nvSpPr>
        <p:spPr>
          <a:xfrm>
            <a:off x="3001844" y="1235596"/>
            <a:ext cx="2723167" cy="307777"/>
          </a:xfrm>
          <a:prstGeom prst="rect">
            <a:avLst/>
          </a:prstGeom>
          <a:noFill/>
        </p:spPr>
        <p:txBody>
          <a:bodyPr wrap="square" rtlCol="0">
            <a:spAutoFit/>
          </a:bodyPr>
          <a:lstStyle/>
          <a:p>
            <a:r>
              <a:rPr kumimoji="1" lang="ja-JP" altLang="en-US" sz="1400" dirty="0"/>
              <a:t>③</a:t>
            </a:r>
            <a:r>
              <a:rPr kumimoji="1" lang="en-US" altLang="ja-JP" sz="1400" dirty="0" err="1"/>
              <a:t>MIRcarrieS</a:t>
            </a:r>
            <a:r>
              <a:rPr kumimoji="1" lang="ja-JP" altLang="en-US" sz="1400" dirty="0"/>
              <a:t> による運搬</a:t>
            </a:r>
          </a:p>
        </p:txBody>
      </p:sp>
      <p:sp>
        <p:nvSpPr>
          <p:cNvPr id="40" name="テキスト ボックス 39">
            <a:extLst>
              <a:ext uri="{FF2B5EF4-FFF2-40B4-BE49-F238E27FC236}">
                <a16:creationId xmlns:a16="http://schemas.microsoft.com/office/drawing/2014/main" id="{00F41DE6-8909-40ED-800D-0AEF9E9B311B}"/>
              </a:ext>
            </a:extLst>
          </p:cNvPr>
          <p:cNvSpPr txBox="1"/>
          <p:nvPr/>
        </p:nvSpPr>
        <p:spPr>
          <a:xfrm>
            <a:off x="4086793" y="6092101"/>
            <a:ext cx="2723167" cy="307777"/>
          </a:xfrm>
          <a:prstGeom prst="rect">
            <a:avLst/>
          </a:prstGeom>
          <a:noFill/>
        </p:spPr>
        <p:txBody>
          <a:bodyPr wrap="square" rtlCol="0">
            <a:spAutoFit/>
          </a:bodyPr>
          <a:lstStyle/>
          <a:p>
            <a:r>
              <a:rPr kumimoji="1" lang="ja-JP" altLang="en-US" sz="1400" dirty="0"/>
              <a:t>④</a:t>
            </a:r>
            <a:r>
              <a:rPr kumimoji="1" lang="en-US" altLang="ja-JP" sz="1400" dirty="0" err="1"/>
              <a:t>MIRcarrieS</a:t>
            </a:r>
            <a:r>
              <a:rPr kumimoji="1" lang="ja-JP" altLang="en-US" sz="1400" dirty="0"/>
              <a:t> から積みおろし</a:t>
            </a:r>
          </a:p>
        </p:txBody>
      </p:sp>
      <p:sp>
        <p:nvSpPr>
          <p:cNvPr id="41" name="テキスト ボックス 40">
            <a:extLst>
              <a:ext uri="{FF2B5EF4-FFF2-40B4-BE49-F238E27FC236}">
                <a16:creationId xmlns:a16="http://schemas.microsoft.com/office/drawing/2014/main" id="{8072B4AE-B677-436A-A5FB-A966544530DB}"/>
              </a:ext>
            </a:extLst>
          </p:cNvPr>
          <p:cNvSpPr txBox="1"/>
          <p:nvPr/>
        </p:nvSpPr>
        <p:spPr>
          <a:xfrm>
            <a:off x="6214677" y="1235357"/>
            <a:ext cx="2723167" cy="307777"/>
          </a:xfrm>
          <a:prstGeom prst="rect">
            <a:avLst/>
          </a:prstGeom>
          <a:noFill/>
        </p:spPr>
        <p:txBody>
          <a:bodyPr wrap="square" rtlCol="0">
            <a:spAutoFit/>
          </a:bodyPr>
          <a:lstStyle/>
          <a:p>
            <a:r>
              <a:rPr kumimoji="1" lang="ja-JP" altLang="en-US" sz="1400" dirty="0"/>
              <a:t>⑤ホームベースでの自動充電</a:t>
            </a:r>
          </a:p>
        </p:txBody>
      </p:sp>
    </p:spTree>
    <p:extLst>
      <p:ext uri="{BB962C8B-B14F-4D97-AF65-F5344CB8AC3E}">
        <p14:creationId xmlns:p14="http://schemas.microsoft.com/office/powerpoint/2010/main" val="33213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825090-328E-4235-8FA8-3DE1F398814E}"/>
              </a:ext>
            </a:extLst>
          </p:cNvPr>
          <p:cNvSpPr>
            <a:spLocks noGrp="1"/>
          </p:cNvSpPr>
          <p:nvPr>
            <p:ph type="title"/>
          </p:nvPr>
        </p:nvSpPr>
        <p:spPr/>
        <p:txBody>
          <a:bodyPr/>
          <a:lstStyle/>
          <a:p>
            <a:r>
              <a:rPr kumimoji="1" lang="en-US" altLang="ja-JP" dirty="0"/>
              <a:t>3</a:t>
            </a:r>
            <a:r>
              <a:rPr kumimoji="1" lang="ja-JP" altLang="en-US" dirty="0"/>
              <a:t>．</a:t>
            </a:r>
            <a:r>
              <a:rPr kumimoji="1" lang="en-US" altLang="ja-JP" dirty="0"/>
              <a:t>2</a:t>
            </a:r>
            <a:r>
              <a:rPr kumimoji="1" lang="ja-JP" altLang="en-US" dirty="0"/>
              <a:t> 想定される危険と対策</a:t>
            </a:r>
          </a:p>
        </p:txBody>
      </p:sp>
      <p:sp>
        <p:nvSpPr>
          <p:cNvPr id="3" name="フッター プレースホルダー 2">
            <a:extLst>
              <a:ext uri="{FF2B5EF4-FFF2-40B4-BE49-F238E27FC236}">
                <a16:creationId xmlns:a16="http://schemas.microsoft.com/office/drawing/2014/main" id="{28B79308-37BA-41AA-8C8C-6DD26D63BAE5}"/>
              </a:ext>
            </a:extLst>
          </p:cNvPr>
          <p:cNvSpPr>
            <a:spLocks noGrp="1"/>
          </p:cNvSpPr>
          <p:nvPr>
            <p:ph type="ftr" sz="quarter" idx="3"/>
          </p:nvPr>
        </p:nvSpPr>
        <p:spPr/>
        <p:txBody>
          <a:bodyPr/>
          <a:lstStyle/>
          <a:p>
            <a:r>
              <a:rPr lang="en-US"/>
              <a:t>MIRS1902 MIRcarrieS PROJETCT</a:t>
            </a:r>
            <a:endParaRPr lang="en-US" dirty="0"/>
          </a:p>
        </p:txBody>
      </p:sp>
      <p:sp>
        <p:nvSpPr>
          <p:cNvPr id="4" name="スライド番号プレースホルダー 3">
            <a:extLst>
              <a:ext uri="{FF2B5EF4-FFF2-40B4-BE49-F238E27FC236}">
                <a16:creationId xmlns:a16="http://schemas.microsoft.com/office/drawing/2014/main" id="{7A496028-F614-4827-80A3-039D8B28D050}"/>
              </a:ext>
            </a:extLst>
          </p:cNvPr>
          <p:cNvSpPr>
            <a:spLocks noGrp="1"/>
          </p:cNvSpPr>
          <p:nvPr>
            <p:ph type="sldNum" sz="quarter" idx="4"/>
          </p:nvPr>
        </p:nvSpPr>
        <p:spPr/>
        <p:txBody>
          <a:bodyPr/>
          <a:lstStyle/>
          <a:p>
            <a:fld id="{FB3508C7-2FE0-4945-9CBD-863E05F850D2}" type="slidenum">
              <a:rPr lang="ja-JP" altLang="en-US" smtClean="0"/>
              <a:pPr/>
              <a:t>9</a:t>
            </a:fld>
            <a:endParaRPr lang="ja-JP" altLang="en-US" dirty="0"/>
          </a:p>
        </p:txBody>
      </p:sp>
      <p:sp>
        <p:nvSpPr>
          <p:cNvPr id="6" name="テキスト ボックス 5">
            <a:extLst>
              <a:ext uri="{FF2B5EF4-FFF2-40B4-BE49-F238E27FC236}">
                <a16:creationId xmlns:a16="http://schemas.microsoft.com/office/drawing/2014/main" id="{4D884D61-E47E-497D-AA8E-CD9D8A4EFF81}"/>
              </a:ext>
            </a:extLst>
          </p:cNvPr>
          <p:cNvSpPr txBox="1"/>
          <p:nvPr/>
        </p:nvSpPr>
        <p:spPr>
          <a:xfrm>
            <a:off x="611814" y="2232618"/>
            <a:ext cx="7920372" cy="2677656"/>
          </a:xfrm>
          <a:prstGeom prst="rect">
            <a:avLst/>
          </a:prstGeom>
          <a:noFill/>
        </p:spPr>
        <p:txBody>
          <a:bodyPr wrap="square" rtlCol="0">
            <a:spAutoFit/>
          </a:bodyPr>
          <a:lstStyle/>
          <a:p>
            <a:r>
              <a:rPr kumimoji="1" lang="ja-JP" altLang="en-US" sz="2800" dirty="0"/>
              <a:t>・走行進路上の障害物や人</a:t>
            </a:r>
            <a:endParaRPr kumimoji="1" lang="en-US" altLang="ja-JP" sz="2800" dirty="0"/>
          </a:p>
          <a:p>
            <a:r>
              <a:rPr lang="en-US" altLang="ja-JP" sz="2800" dirty="0"/>
              <a:t>	</a:t>
            </a:r>
            <a:r>
              <a:rPr lang="ja-JP" altLang="en-US" sz="2800" dirty="0">
                <a:solidFill>
                  <a:schemeClr val="accent4">
                    <a:lumMod val="75000"/>
                  </a:schemeClr>
                </a:solidFill>
              </a:rPr>
              <a:t>→カメラ，超音波センサによる検知と迂回</a:t>
            </a:r>
            <a:endParaRPr lang="en-US" altLang="ja-JP" sz="2800" dirty="0">
              <a:solidFill>
                <a:schemeClr val="accent4">
                  <a:lumMod val="75000"/>
                </a:schemeClr>
              </a:solidFill>
            </a:endParaRPr>
          </a:p>
          <a:p>
            <a:r>
              <a:rPr kumimoji="1" lang="ja-JP" altLang="en-US" sz="2800" dirty="0"/>
              <a:t>・機体の暴走</a:t>
            </a:r>
            <a:endParaRPr lang="en-US" altLang="ja-JP" sz="2800" dirty="0">
              <a:solidFill>
                <a:schemeClr val="accent4">
                  <a:lumMod val="75000"/>
                </a:schemeClr>
              </a:solidFill>
            </a:endParaRPr>
          </a:p>
          <a:p>
            <a:r>
              <a:rPr kumimoji="1" lang="en-US" altLang="ja-JP" sz="2800" dirty="0">
                <a:solidFill>
                  <a:schemeClr val="accent4">
                    <a:lumMod val="75000"/>
                  </a:schemeClr>
                </a:solidFill>
              </a:rPr>
              <a:t>	</a:t>
            </a:r>
            <a:r>
              <a:rPr kumimoji="1" lang="ja-JP" altLang="en-US" sz="2800" dirty="0">
                <a:solidFill>
                  <a:schemeClr val="accent4">
                    <a:lumMod val="75000"/>
                  </a:schemeClr>
                </a:solidFill>
              </a:rPr>
              <a:t>→</a:t>
            </a:r>
            <a:r>
              <a:rPr lang="ja-JP" altLang="en-US" sz="2800" dirty="0">
                <a:solidFill>
                  <a:schemeClr val="accent4">
                    <a:lumMod val="75000"/>
                  </a:schemeClr>
                </a:solidFill>
              </a:rPr>
              <a:t>非常停止ボタンの取り付け</a:t>
            </a:r>
            <a:endParaRPr lang="en-US" altLang="ja-JP" sz="2800" dirty="0">
              <a:solidFill>
                <a:schemeClr val="accent4">
                  <a:lumMod val="75000"/>
                </a:schemeClr>
              </a:solidFill>
            </a:endParaRPr>
          </a:p>
          <a:p>
            <a:r>
              <a:rPr kumimoji="1" lang="ja-JP" altLang="en-US" sz="2800" dirty="0"/>
              <a:t>・階段での人との鉢合わせ</a:t>
            </a:r>
            <a:endParaRPr kumimoji="1" lang="en-US" altLang="ja-JP" sz="2800" dirty="0"/>
          </a:p>
          <a:p>
            <a:r>
              <a:rPr lang="en-US" altLang="ja-JP" sz="2800" dirty="0"/>
              <a:t>	</a:t>
            </a:r>
            <a:r>
              <a:rPr lang="ja-JP" altLang="en-US" sz="2800" dirty="0">
                <a:solidFill>
                  <a:schemeClr val="accent4">
                    <a:lumMod val="75000"/>
                  </a:schemeClr>
                </a:solidFill>
              </a:rPr>
              <a:t>→スピーカーによる周囲への警告</a:t>
            </a:r>
            <a:endParaRPr lang="en-US" altLang="ja-JP" sz="2800" dirty="0">
              <a:solidFill>
                <a:schemeClr val="accent4">
                  <a:lumMod val="75000"/>
                </a:schemeClr>
              </a:solidFill>
            </a:endParaRPr>
          </a:p>
        </p:txBody>
      </p:sp>
    </p:spTree>
    <p:extLst>
      <p:ext uri="{BB962C8B-B14F-4D97-AF65-F5344CB8AC3E}">
        <p14:creationId xmlns:p14="http://schemas.microsoft.com/office/powerpoint/2010/main" val="2586556651"/>
      </p:ext>
    </p:extLst>
  </p:cSld>
  <p:clrMapOvr>
    <a:masterClrMapping/>
  </p:clrMapOvr>
</p:sld>
</file>

<file path=ppt/theme/theme1.xml><?xml version="1.0" encoding="utf-8"?>
<a:theme xmlns:a="http://schemas.openxmlformats.org/drawingml/2006/main" name="PowerPoint Design">
  <a:themeElements>
    <a:clrScheme name="PowerPoint Design 2017">
      <a:dk1>
        <a:srgbClr val="4D4D4D"/>
      </a:dk1>
      <a:lt1>
        <a:srgbClr val="FFFFFF"/>
      </a:lt1>
      <a:dk2>
        <a:srgbClr val="0071BC"/>
      </a:dk2>
      <a:lt2>
        <a:srgbClr val="E2F1FA"/>
      </a:lt2>
      <a:accent1>
        <a:srgbClr val="00395E"/>
      </a:accent1>
      <a:accent2>
        <a:srgbClr val="0071BC"/>
      </a:accent2>
      <a:accent3>
        <a:srgbClr val="FF5050"/>
      </a:accent3>
      <a:accent4>
        <a:srgbClr val="FF9596"/>
      </a:accent4>
      <a:accent5>
        <a:srgbClr val="EAEAEA"/>
      </a:accent5>
      <a:accent6>
        <a:srgbClr val="AFAFAF"/>
      </a:accent6>
      <a:hlink>
        <a:srgbClr val="2FADFF"/>
      </a:hlink>
      <a:folHlink>
        <a:srgbClr val="00395E"/>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AD8AF5E80F89A4BBB32DAEF3974B044" ma:contentTypeVersion="11" ma:contentTypeDescription="新しいドキュメントを作成します。" ma:contentTypeScope="" ma:versionID="fc3dbfa7a3e3271df8066eb2ce153cfa">
  <xsd:schema xmlns:xsd="http://www.w3.org/2001/XMLSchema" xmlns:xs="http://www.w3.org/2001/XMLSchema" xmlns:p="http://schemas.microsoft.com/office/2006/metadata/properties" xmlns:ns3="0b7769b2-c213-4b45-b45d-00583779aa75" xmlns:ns4="d5e21580-c565-4e2a-90a6-7e73fd86946a" targetNamespace="http://schemas.microsoft.com/office/2006/metadata/properties" ma:root="true" ma:fieldsID="9e6012e44705c9b4fc266afa0ec16aa6" ns3:_="" ns4:_="">
    <xsd:import namespace="0b7769b2-c213-4b45-b45d-00583779aa75"/>
    <xsd:import namespace="d5e21580-c565-4e2a-90a6-7e73fd86946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769b2-c213-4b45-b45d-00583779aa75"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element name="SharingHintHash" ma:index="10" nillable="true" ma:displayName="共有のヒントのハッシュ"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21580-c565-4e2a-90a6-7e73fd86946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9DF35-4696-438E-B3F4-2CEAADD160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5CCCDC4-5E14-423B-88CF-52AEC59001F6}">
  <ds:schemaRefs>
    <ds:schemaRef ds:uri="http://schemas.microsoft.com/sharepoint/v3/contenttype/forms"/>
  </ds:schemaRefs>
</ds:datastoreItem>
</file>

<file path=customXml/itemProps3.xml><?xml version="1.0" encoding="utf-8"?>
<ds:datastoreItem xmlns:ds="http://schemas.openxmlformats.org/officeDocument/2006/customXml" ds:itemID="{2AC2565E-E364-4C4A-98F8-3F83779A3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769b2-c213-4b45-b45d-00583779aa75"/>
    <ds:schemaRef ds:uri="d5e21580-c565-4e2a-90a6-7e73fd869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TotalTime>
  <Words>1276</Words>
  <Application>Microsoft Office PowerPoint</Application>
  <PresentationFormat>画面に合わせる (4:3)</PresentationFormat>
  <Paragraphs>208</Paragraphs>
  <Slides>19</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メイリオ</vt:lpstr>
      <vt:lpstr>游ゴシック</vt:lpstr>
      <vt:lpstr>Arial</vt:lpstr>
      <vt:lpstr>Cambria Math</vt:lpstr>
      <vt:lpstr>PowerPoint Design</vt:lpstr>
      <vt:lpstr>システム提案報告 ［ 2019年10月4日(金)］</vt:lpstr>
      <vt:lpstr>MIRS1902 本日の報告内容</vt:lpstr>
      <vt:lpstr>PowerPoint プレゼンテーション</vt:lpstr>
      <vt:lpstr>1．1 プロジェクト名由来</vt:lpstr>
      <vt:lpstr>1．2 製品コンセプト</vt:lpstr>
      <vt:lpstr>1．3 想定されるユーザー</vt:lpstr>
      <vt:lpstr>2．製品概形</vt:lpstr>
      <vt:lpstr>3．製品概要(3．1 動作シナリオ)</vt:lpstr>
      <vt:lpstr>3．2 想定される危険と対策</vt:lpstr>
      <vt:lpstr>4．製品機能 (4．1 本体機能)</vt:lpstr>
      <vt:lpstr>4．2 標準機からの変更点</vt:lpstr>
      <vt:lpstr>4．2 標準機からの変更点</vt:lpstr>
      <vt:lpstr>4．2 標準機からの変更点</vt:lpstr>
      <vt:lpstr>4．2 標準機からの変更点</vt:lpstr>
      <vt:lpstr>4．2 標準機からの変更点</vt:lpstr>
      <vt:lpstr>4．2 標準機からの変更点</vt:lpstr>
      <vt:lpstr>4．2 標準機からの変更点</vt:lpstr>
      <vt:lpstr>4．3 操作用アプリケーション</vt:lpstr>
      <vt:lpstr>4．3 製品仕様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システム提案報告 ［ 2019年10月4日(金)］</dc:title>
  <dc:creator>4329D.Taiga.T</dc:creator>
  <cp:lastModifiedBy>藤森 元太</cp:lastModifiedBy>
  <cp:revision>33</cp:revision>
  <dcterms:created xsi:type="dcterms:W3CDTF">2019-10-03T04:51:40Z</dcterms:created>
  <dcterms:modified xsi:type="dcterms:W3CDTF">2019-10-04T04:21:06Z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0x0101003AD8AF5E80F89A4BBB32DAEF3974B044</vt:lpwstr>
  </property>
</Properties>
</file>