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8" r:id="rId3"/>
    <p:sldId id="259" r:id="rId4"/>
    <p:sldId id="260" r:id="rId5"/>
    <p:sldId id="273" r:id="rId6"/>
    <p:sldId id="261" r:id="rId7"/>
    <p:sldId id="262" r:id="rId8"/>
    <p:sldId id="263" r:id="rId9"/>
    <p:sldId id="265" r:id="rId10"/>
    <p:sldId id="270" r:id="rId11"/>
    <p:sldId id="264" r:id="rId12"/>
    <p:sldId id="271" r:id="rId13"/>
    <p:sldId id="266" r:id="rId14"/>
    <p:sldId id="267" r:id="rId15"/>
    <p:sldId id="268" r:id="rId16"/>
    <p:sldId id="269" r:id="rId17"/>
    <p:sldId id="272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nny_Nook" initials="S" lastIdx="3" clrIdx="0">
    <p:extLst>
      <p:ext uri="{19B8F6BF-5375-455C-9EA6-DF929625EA0E}">
        <p15:presenceInfo xmlns:p15="http://schemas.microsoft.com/office/powerpoint/2012/main" userId="Sunny_Noo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7-19T23:27:41.469" idx="3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9AB99-0851-4E9E-966F-1BF46CFEBB9F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9389F-99A4-4150-B873-7B4E3A3C7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910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617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994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4593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1256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5197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6632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3117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251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641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C2EEBF6-7313-4A91-9BF6-A547D4AEF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ABF76F25-931F-4D40-821B-749177B0E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8F4FE93A-9D06-460E-B3F2-044B58662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3EC1411E-B7FC-4D71-8E70-4331B9611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B93EF27-519F-44A1-8145-93EB6854C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32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39D213E-569E-4BCD-90E6-4DE2F5A93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AD7EE0F6-6184-4CCE-89C1-8C2F3AC45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7C0EBF9B-00E6-43D8-830C-61E850C46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2AF46DCB-9182-4299-859F-F2016E5F7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BD8AA8B-CE69-4AB8-8CF4-C7B6613B0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27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FDE1F5D4-052F-4E07-A3EA-4F55E0DF9D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074DC5FB-36F5-4A82-9FED-D7D1FCB4C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82F0F53D-B8D3-439D-8CA0-D8532BC55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C4F658A-55B1-4F62-9AC8-8CDA4079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47AE2190-1FBC-4AF3-A61B-A4507800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981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タイトルとコンテンツ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5690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タイトル スライド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8369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セクション見出し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5330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2 つのコンテンツ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0475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比較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3996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タイトルのみ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013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タイトル付きの&#10;コンテンツ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23430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タイトル付きの図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009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7AC07A7-ECAA-4785-9A1C-F2C9A3838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A8A80E4-758F-423C-8103-FA5878898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9C79468-BC9F-48B9-837A-BD306A356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62E329C-E849-41F7-B016-C51BE84C7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7DB9C060-EEA7-4984-91C8-0D9DC568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452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タイトルと&#10;縦書きテキスト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9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9567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縦書きタイトルと&#10;縦書きテキスト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285038" y="1828800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3638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1C69FDB-4E2F-41BE-9BFD-0A13ED13C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C270E162-D289-4713-87BC-9B7C34DE9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54FAC4CE-01C7-4F08-B66C-16CFB65B1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430A403-AC21-42B4-B62A-3A6859FF0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B1FD8AE-ABFA-4369-977F-7B51CD2F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41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2B3647F-9F9F-4F81-BBA7-D81D35FF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38605FF-6F12-42A2-BDA5-6E11714B6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5BA3C25D-FDE8-4B98-8D86-26E7911A2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64CEA8D3-D533-4569-AFF8-13A70D4E1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8FF61F0-55A0-42DC-856E-B209547D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BC983575-8511-4C0C-8D76-2BE95664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39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471F25F-0634-4F85-8A30-F24684EBE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1EB894BB-F430-4CA2-B7B3-6338CB535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E1D65983-7342-4C8E-B3AC-032BB77C4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B3F52268-8C95-4C4A-B829-5F00CFBD9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740F6104-0871-4F5D-A452-07C2B9257D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6C27CD29-835A-43CB-A1C9-270C1D718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AB48372A-E149-4AC2-BE75-62FF4DE8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CF6C181C-F5C6-4D63-87EC-0C53E0154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90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695C5A8-3250-4099-BE92-B6579162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10E8F6FE-87DF-494D-9802-3A2C5FDE8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1B0AB578-42F4-4072-8DA2-2EDBED655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3F969B8E-B328-4C06-BB35-8ADF453F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65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405597B4-6E1B-445B-8140-60E5ECD2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41D8C141-86EB-4CE9-B27B-900584F8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59730110-DBC6-46F9-9C51-26D39224A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8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E6A3B7B-2231-4A36-8BB0-BAFF2DA1A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07A4A9D-F4F8-47CB-8EAD-27A20372F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E54BB1D4-1829-44E4-8C67-4F5F23A68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A0F9ADE5-0368-4384-A214-B6F57957B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D5895E21-61E0-4193-9213-173DB38A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39004D2F-EA7A-4944-AADF-F5383C2A5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85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014FC7C-0729-4825-9F2E-A9DC1452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DE1E4D57-775B-4165-9B4B-BFFC1FE4A8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7FEBD3D0-C203-4F2A-ABC9-2E339D8C7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82CE8041-5ED8-4C3A-8204-DD17D40FB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A7D58ABB-4F57-4DBD-BB03-4B1EE1A95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DDF41465-A1E5-4782-BFE0-250F2228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16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D6E04068-318A-4AA2-A957-C1F44F2DE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798AE0F4-67B0-4E2C-832D-7F0A498C5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DB0EC26-18A6-44AB-9685-FEB7F9472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D1AC1-8BE7-457A-A0E2-E2AC65498C7E}" type="datetimeFigureOut">
              <a:rPr kumimoji="1" lang="ja-JP" altLang="en-US" smtClean="0"/>
              <a:t>2018/7/30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0D78986-217F-47F4-9274-319E06E10D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53155EE3-BE58-4A0C-A754-DA1CDC906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9C5BB-6F2C-4FA8-B11E-7BF4F982B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38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986622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4A778149-17E9-4F05-863A-E242718F1B93}"/>
              </a:ext>
            </a:extLst>
          </p:cNvPr>
          <p:cNvSpPr txBox="1"/>
          <p:nvPr/>
        </p:nvSpPr>
        <p:spPr>
          <a:xfrm>
            <a:off x="4095698" y="484634"/>
            <a:ext cx="7366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ロ</a:t>
            </a:r>
            <a:endParaRPr kumimoji="1" lang="ja-JP" altLang="en-US" sz="4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2921B4A0-9A57-4272-8229-86E8DFC9D53E}"/>
              </a:ext>
            </a:extLst>
          </p:cNvPr>
          <p:cNvSpPr txBox="1"/>
          <p:nvPr/>
        </p:nvSpPr>
        <p:spPr>
          <a:xfrm>
            <a:off x="4605999" y="484633"/>
            <a:ext cx="1832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ボット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D3BB22D2-25B3-4B33-A211-A161AF63F44E}"/>
              </a:ext>
            </a:extLst>
          </p:cNvPr>
          <p:cNvSpPr txBox="1"/>
          <p:nvPr/>
        </p:nvSpPr>
        <p:spPr>
          <a:xfrm>
            <a:off x="6246295" y="484633"/>
            <a:ext cx="2342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 Project</a:t>
            </a:r>
            <a:endParaRPr kumimoji="1" lang="ja-JP" altLang="en-US" sz="4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3B7C8B25-93AA-4632-9244-C8B6EBD816CF}"/>
              </a:ext>
            </a:extLst>
          </p:cNvPr>
          <p:cNvSpPr txBox="1"/>
          <p:nvPr/>
        </p:nvSpPr>
        <p:spPr>
          <a:xfrm>
            <a:off x="4899755" y="2295144"/>
            <a:ext cx="1244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BOT</a:t>
            </a:r>
            <a:endParaRPr kumimoji="1" lang="ja-JP" altLang="en-US" sz="4000" dirty="0"/>
          </a:p>
        </p:txBody>
      </p:sp>
      <p:sp>
        <p:nvSpPr>
          <p:cNvPr id="8" name="吹き出し: 四角形 7">
            <a:extLst>
              <a:ext uri="{FF2B5EF4-FFF2-40B4-BE49-F238E27FC236}">
                <a16:creationId xmlns="" xmlns:a16="http://schemas.microsoft.com/office/drawing/2014/main" id="{DA72A23A-4FFC-4B3C-9C2F-AAD615FF5CB1}"/>
              </a:ext>
            </a:extLst>
          </p:cNvPr>
          <p:cNvSpPr/>
          <p:nvPr/>
        </p:nvSpPr>
        <p:spPr>
          <a:xfrm>
            <a:off x="1622243" y="2226564"/>
            <a:ext cx="2130552" cy="845046"/>
          </a:xfrm>
          <a:prstGeom prst="wedgeRectCallout">
            <a:avLst/>
          </a:prstGeom>
          <a:noFill/>
          <a:ln w="38100">
            <a:solidFill>
              <a:srgbClr val="53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63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22222E-6 L -0.15026 0.2604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13" y="1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1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2.59259E-6 L 0.23255 0.0002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00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02162 0.26435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" y="1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10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4" grpId="0"/>
      <p:bldP spid="4" grpId="1"/>
      <p:bldP spid="4" grpId="2"/>
      <p:bldP spid="5" grpId="0"/>
      <p:bldP spid="5" grpId="1"/>
      <p:bldP spid="6" grpId="1"/>
      <p:bldP spid="8" grpId="1" animBg="1"/>
      <p:bldP spid="8" grpId="2" animBg="1"/>
      <p:bldP spid="8" grpId="3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ja-JP" altLang="en-US"/>
              <a:t>特徴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1"/>
          </p:nvPr>
        </p:nvSpPr>
        <p:spPr>
          <a:xfrm>
            <a:off x="625642" y="1588167"/>
            <a:ext cx="11117179" cy="4652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ts val="2960"/>
              <a:buNone/>
            </a:pPr>
            <a:r>
              <a:rPr lang="ja-JP" altLang="en-US" sz="2960" dirty="0"/>
              <a:t> ・ 登下校する、挨拶する</a:t>
            </a:r>
            <a:endParaRPr sz="2960" dirty="0"/>
          </a:p>
          <a:p>
            <a:pPr marL="0" indent="0">
              <a:lnSpc>
                <a:spcPct val="80000"/>
              </a:lnSpc>
              <a:spcBef>
                <a:spcPts val="592"/>
              </a:spcBef>
              <a:buSzPts val="2960"/>
              <a:buNone/>
            </a:pPr>
            <a:r>
              <a:rPr lang="ja-JP" altLang="en-US" sz="2960" dirty="0"/>
              <a:t> ・ 研究室からログインできる</a:t>
            </a:r>
            <a:endParaRPr sz="2960" dirty="0"/>
          </a:p>
          <a:p>
            <a:pPr marL="0" indent="0">
              <a:lnSpc>
                <a:spcPct val="80000"/>
              </a:lnSpc>
              <a:spcBef>
                <a:spcPts val="592"/>
              </a:spcBef>
              <a:buSzPts val="2960"/>
              <a:buNone/>
            </a:pPr>
            <a:r>
              <a:rPr lang="ja-JP" altLang="en-US" sz="2960" dirty="0"/>
              <a:t> ・ 研究室から授業風景を見れて、テキストを打ち込めば、その　</a:t>
            </a:r>
            <a:endParaRPr lang="en-US" altLang="ja-JP" sz="2960" dirty="0"/>
          </a:p>
          <a:p>
            <a:pPr marL="0" indent="0">
              <a:lnSpc>
                <a:spcPct val="80000"/>
              </a:lnSpc>
              <a:spcBef>
                <a:spcPts val="592"/>
              </a:spcBef>
              <a:buSzPts val="2960"/>
              <a:buNone/>
            </a:pPr>
            <a:r>
              <a:rPr lang="ja-JP" altLang="en-US" sz="2960" dirty="0"/>
              <a:t>　  テキストを音声出力できる</a:t>
            </a:r>
            <a:endParaRPr sz="2960" dirty="0"/>
          </a:p>
          <a:p>
            <a:pPr marL="0" indent="0">
              <a:lnSpc>
                <a:spcPct val="80000"/>
              </a:lnSpc>
              <a:spcBef>
                <a:spcPts val="592"/>
              </a:spcBef>
              <a:buSzPts val="2960"/>
              <a:buNone/>
            </a:pPr>
            <a:r>
              <a:rPr lang="ja-JP" altLang="en-US" sz="2960" dirty="0"/>
              <a:t> ・ ログインした先生には</a:t>
            </a:r>
            <a:r>
              <a:rPr lang="en-US" altLang="ja-JP" sz="2960" dirty="0"/>
              <a:t>MIRS</a:t>
            </a:r>
            <a:r>
              <a:rPr lang="ja-JP" altLang="en-US" sz="2960" dirty="0"/>
              <a:t>を動かすことができる</a:t>
            </a:r>
            <a:endParaRPr sz="2960" dirty="0"/>
          </a:p>
          <a:p>
            <a:pPr marL="0" indent="0">
              <a:lnSpc>
                <a:spcPct val="80000"/>
              </a:lnSpc>
              <a:spcBef>
                <a:spcPts val="592"/>
              </a:spcBef>
              <a:buSzPts val="2960"/>
              <a:buNone/>
            </a:pPr>
            <a:r>
              <a:rPr lang="ja-JP" altLang="en-US" sz="2960" dirty="0"/>
              <a:t> ・ スケジュールが管理できる</a:t>
            </a:r>
            <a:endParaRPr sz="2960" dirty="0"/>
          </a:p>
          <a:p>
            <a:pPr marL="0" indent="0">
              <a:lnSpc>
                <a:spcPct val="80000"/>
              </a:lnSpc>
              <a:spcBef>
                <a:spcPts val="592"/>
              </a:spcBef>
              <a:buSzPts val="2960"/>
              <a:buNone/>
            </a:pPr>
            <a:r>
              <a:rPr lang="ja-JP" altLang="en-US" sz="2960" dirty="0"/>
              <a:t> ・ スケジュールは誰でも編集可能である。</a:t>
            </a:r>
            <a:endParaRPr sz="2960" dirty="0"/>
          </a:p>
          <a:p>
            <a:pPr marL="0" indent="0">
              <a:lnSpc>
                <a:spcPct val="80000"/>
              </a:lnSpc>
              <a:spcBef>
                <a:spcPts val="592"/>
              </a:spcBef>
              <a:buSzPts val="2960"/>
              <a:buNone/>
            </a:pPr>
            <a:r>
              <a:rPr lang="ja-JP" altLang="en-US" sz="2960" dirty="0"/>
              <a:t> ・ スケジュールを知らせてくれる。</a:t>
            </a:r>
            <a:endParaRPr sz="2960" dirty="0"/>
          </a:p>
          <a:p>
            <a:pPr marL="0" indent="0">
              <a:lnSpc>
                <a:spcPct val="80000"/>
              </a:lnSpc>
              <a:spcBef>
                <a:spcPts val="592"/>
              </a:spcBef>
              <a:buSzPts val="2960"/>
              <a:buNone/>
            </a:pPr>
            <a:r>
              <a:rPr lang="ja-JP" altLang="en-US" sz="2960" dirty="0"/>
              <a:t> ・ 出欠確認ができる。</a:t>
            </a:r>
            <a:endParaRPr sz="2960" dirty="0"/>
          </a:p>
        </p:txBody>
      </p:sp>
    </p:spTree>
    <p:extLst>
      <p:ext uri="{BB962C8B-B14F-4D97-AF65-F5344CB8AC3E}">
        <p14:creationId xmlns:p14="http://schemas.microsoft.com/office/powerpoint/2010/main" val="406939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ja-JP" altLang="en-US"/>
              <a:t>市場調査</a:t>
            </a:r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body" idx="1"/>
          </p:nvPr>
        </p:nvSpPr>
        <p:spPr>
          <a:xfrm>
            <a:off x="1616242" y="1680411"/>
            <a:ext cx="8959516" cy="4768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ja-JP" altLang="en-US" dirty="0"/>
              <a:t>現在のコミュニケーションロボットには、言葉を認識することに関して様々な精度のロボットがある。</a:t>
            </a:r>
            <a:endParaRPr dirty="0"/>
          </a:p>
          <a:p>
            <a:pPr marL="0" indent="0">
              <a:buNone/>
            </a:pPr>
            <a:r>
              <a:rPr lang="ja-JP" altLang="en-US" dirty="0"/>
              <a:t>中には、高度なもので二足歩行できる</a:t>
            </a:r>
            <a:r>
              <a:rPr lang="en-US" altLang="ja-JP" dirty="0"/>
              <a:t>『</a:t>
            </a:r>
            <a:r>
              <a:rPr lang="en-US" altLang="ja-JP" dirty="0" err="1"/>
              <a:t>Palmi</a:t>
            </a:r>
            <a:r>
              <a:rPr lang="en-US" altLang="ja-JP" dirty="0"/>
              <a:t>』</a:t>
            </a:r>
            <a:r>
              <a:rPr lang="ja-JP" altLang="en-US" dirty="0"/>
              <a:t>というロボットやモニターなどで遠隔で見ることのできる</a:t>
            </a:r>
            <a:r>
              <a:rPr lang="en-US" altLang="ja-JP" dirty="0"/>
              <a:t>『</a:t>
            </a:r>
            <a:r>
              <a:rPr lang="en-US" altLang="ja-JP" dirty="0" err="1"/>
              <a:t>Kibiro</a:t>
            </a:r>
            <a:r>
              <a:rPr lang="en-US" altLang="ja-JP" dirty="0"/>
              <a:t>』</a:t>
            </a:r>
            <a:r>
              <a:rPr lang="ja-JP" altLang="en-US" dirty="0"/>
              <a:t>というロボットもある。</a:t>
            </a:r>
            <a:endParaRPr dirty="0"/>
          </a:p>
          <a:p>
            <a:pPr marL="0" indent="0">
              <a:buNone/>
            </a:pPr>
            <a:r>
              <a:rPr lang="ja-JP" altLang="en-US" dirty="0"/>
              <a:t>また、スケジュール管理という点では、</a:t>
            </a:r>
            <a:r>
              <a:rPr lang="en-US" altLang="ja-JP" dirty="0"/>
              <a:t>『Google </a:t>
            </a:r>
            <a:r>
              <a:rPr lang="ja-JP" altLang="en-US" dirty="0"/>
              <a:t>カレンダー</a:t>
            </a:r>
            <a:r>
              <a:rPr lang="en-US" altLang="ja-JP" dirty="0"/>
              <a:t>』</a:t>
            </a:r>
            <a:r>
              <a:rPr lang="ja-JP" altLang="en-US" dirty="0"/>
              <a:t>というアプリがある。</a:t>
            </a:r>
            <a:endParaRPr dirty="0"/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50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ja-JP" altLang="en-US" dirty="0"/>
              <a:t>　</a:t>
            </a:r>
            <a:endParaRPr dirty="0"/>
          </a:p>
        </p:txBody>
      </p:sp>
      <p:pic>
        <p:nvPicPr>
          <p:cNvPr id="151" name="Google Shape;15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67552" y="505689"/>
            <a:ext cx="3034208" cy="406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3"/>
          <p:cNvSpPr txBox="1"/>
          <p:nvPr/>
        </p:nvSpPr>
        <p:spPr>
          <a:xfrm>
            <a:off x="1981200" y="4695826"/>
            <a:ext cx="18288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</a:pPr>
            <a:r>
              <a:rPr kumimoji="0" lang="en-US" altLang="ja-JP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Palmi</a:t>
            </a:r>
            <a:endParaRPr kumimoji="0"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3"/>
          <p:cNvSpPr txBox="1"/>
          <p:nvPr/>
        </p:nvSpPr>
        <p:spPr>
          <a:xfrm>
            <a:off x="5509940" y="4695826"/>
            <a:ext cx="18288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</a:pPr>
            <a:r>
              <a:rPr kumimoji="0" lang="en-US" altLang="ja-JP" sz="4000" kern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Kibiro</a:t>
            </a:r>
            <a:endParaRPr kumimoji="0" sz="4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4" name="Google Shape;154;p2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964187" y="505689"/>
            <a:ext cx="3394472" cy="406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3"/>
          <p:cNvSpPr txBox="1"/>
          <p:nvPr/>
        </p:nvSpPr>
        <p:spPr>
          <a:xfrm>
            <a:off x="8768979" y="1938569"/>
            <a:ext cx="2883642" cy="954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</a:pPr>
            <a:r>
              <a:rPr kumimoji="0" lang="en-US" altLang="ja-JP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Google</a:t>
            </a:r>
          </a:p>
          <a:p>
            <a:pPr>
              <a:buClr>
                <a:srgbClr val="000000"/>
              </a:buClr>
            </a:pPr>
            <a:r>
              <a:rPr kumimoji="0" lang="ja-JP" altLang="en-US" sz="4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カレンダー</a:t>
            </a:r>
            <a:endParaRPr kumimoji="0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="" xmlns:a16="http://schemas.microsoft.com/office/drawing/2014/main" id="{CF3F6288-BEDA-40B7-ABD8-933AB94A0135}"/>
              </a:ext>
            </a:extLst>
          </p:cNvPr>
          <p:cNvSpPr/>
          <p:nvPr/>
        </p:nvSpPr>
        <p:spPr>
          <a:xfrm>
            <a:off x="8202128" y="1774824"/>
            <a:ext cx="3610217" cy="181175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7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216" y="1109321"/>
            <a:ext cx="3566265" cy="4464908"/>
          </a:xfrm>
          <a:prstGeom prst="rect">
            <a:avLst/>
          </a:prstGeom>
        </p:spPr>
      </p:pic>
      <p:sp>
        <p:nvSpPr>
          <p:cNvPr id="160" name="Google Shape;160;p24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ja-JP" altLang="en-US"/>
              <a:t>外観</a:t>
            </a:r>
            <a:endParaRPr/>
          </a:p>
        </p:txBody>
      </p:sp>
      <p:sp>
        <p:nvSpPr>
          <p:cNvPr id="161" name="Google Shape;161;p24"/>
          <p:cNvSpPr txBox="1"/>
          <p:nvPr/>
        </p:nvSpPr>
        <p:spPr>
          <a:xfrm>
            <a:off x="6188528" y="1417638"/>
            <a:ext cx="3585028" cy="4662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</a:pPr>
            <a:r>
              <a:rPr kumimoji="0" lang="ja-JP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四段目（上）</a:t>
            </a:r>
          </a:p>
          <a:p>
            <a:pPr>
              <a:buClr>
                <a:srgbClr val="000000"/>
              </a:buClr>
            </a:pPr>
            <a:r>
              <a:rPr kumimoji="0" lang="ja-JP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左側</a:t>
            </a:r>
            <a:r>
              <a:rPr kumimoji="0" lang="en-US" altLang="ja-JP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r>
              <a:rPr kumimoji="0" lang="ja-JP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マイク</a:t>
            </a:r>
          </a:p>
          <a:p>
            <a:pPr>
              <a:buClr>
                <a:srgbClr val="000000"/>
              </a:buClr>
            </a:pPr>
            <a:r>
              <a:rPr kumimoji="0" lang="ja-JP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右側</a:t>
            </a:r>
            <a:r>
              <a:rPr kumimoji="0" lang="en-US" altLang="ja-JP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r>
              <a:rPr kumimoji="0" lang="ja-JP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タブレット</a:t>
            </a:r>
            <a:endParaRPr kumimoji="0" lang="ja-JP" altLang="en-US" sz="2000" kern="0" dirty="0">
              <a:solidFill>
                <a:srgbClr val="000000"/>
              </a:solidFill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endParaRPr kumimoji="0" lang="en-US" altLang="ja-JP" sz="2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rgbClr val="000000"/>
              </a:buClr>
            </a:pPr>
            <a:r>
              <a:rPr kumimoji="0" lang="ja-JP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四段目（下）</a:t>
            </a:r>
          </a:p>
          <a:p>
            <a:pPr>
              <a:buClr>
                <a:srgbClr val="000000"/>
              </a:buClr>
            </a:pPr>
            <a:r>
              <a:rPr kumimoji="0" lang="ja-JP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カメラ</a:t>
            </a:r>
          </a:p>
          <a:p>
            <a:pPr>
              <a:buClr>
                <a:srgbClr val="000000"/>
              </a:buClr>
            </a:pPr>
            <a:endParaRPr kumimoji="0" lang="en-US" altLang="ja-JP" sz="2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rgbClr val="000000"/>
              </a:buClr>
            </a:pPr>
            <a:r>
              <a:rPr kumimoji="0" lang="ja-JP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三段目</a:t>
            </a:r>
          </a:p>
          <a:p>
            <a:pPr>
              <a:buClr>
                <a:srgbClr val="000000"/>
              </a:buClr>
            </a:pPr>
            <a:r>
              <a:rPr kumimoji="0" lang="ja-JP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スピーカー</a:t>
            </a:r>
          </a:p>
          <a:p>
            <a:pPr>
              <a:buClr>
                <a:srgbClr val="000000"/>
              </a:buClr>
            </a:pPr>
            <a:endParaRPr kumimoji="0" sz="2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rgbClr val="000000"/>
              </a:buClr>
            </a:pPr>
            <a:r>
              <a:rPr kumimoji="0" lang="ja-JP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二段目</a:t>
            </a:r>
            <a:endParaRPr kumimoji="0" sz="2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rgbClr val="000000"/>
              </a:buClr>
            </a:pPr>
            <a:r>
              <a:rPr kumimoji="0" lang="ja-JP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超音波センサ</a:t>
            </a:r>
            <a:endParaRPr kumimoji="0" sz="2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rgbClr val="000000"/>
              </a:buClr>
            </a:pPr>
            <a:endParaRPr kumimoji="0" lang="en-US" altLang="ja-JP" sz="2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rgbClr val="000000"/>
              </a:buClr>
            </a:pPr>
            <a:r>
              <a:rPr kumimoji="0" lang="zh-TW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一段目</a:t>
            </a:r>
          </a:p>
          <a:p>
            <a:pPr>
              <a:buClr>
                <a:srgbClr val="000000"/>
              </a:buClr>
            </a:pPr>
            <a:r>
              <a:rPr kumimoji="0" lang="zh-TW" altLang="en-US" sz="20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標準機</a:t>
            </a:r>
          </a:p>
          <a:p>
            <a:pPr>
              <a:buClr>
                <a:srgbClr val="000000"/>
              </a:buClr>
            </a:pPr>
            <a:endParaRPr kumimoji="0" sz="2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rgbClr val="000000"/>
              </a:buClr>
            </a:pPr>
            <a:endParaRPr kumimoji="0" sz="2000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矢印: 左 1">
            <a:extLst>
              <a:ext uri="{FF2B5EF4-FFF2-40B4-BE49-F238E27FC236}">
                <a16:creationId xmlns="" xmlns:a16="http://schemas.microsoft.com/office/drawing/2014/main" id="{514AF7BD-CA3B-4BF3-8E8D-5B6F4A8590CC}"/>
              </a:ext>
            </a:extLst>
          </p:cNvPr>
          <p:cNvSpPr/>
          <p:nvPr/>
        </p:nvSpPr>
        <p:spPr>
          <a:xfrm>
            <a:off x="4538445" y="1812123"/>
            <a:ext cx="1557555" cy="268448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矢印: 左 2">
            <a:extLst>
              <a:ext uri="{FF2B5EF4-FFF2-40B4-BE49-F238E27FC236}">
                <a16:creationId xmlns="" xmlns:a16="http://schemas.microsoft.com/office/drawing/2014/main" id="{553B8634-CBD0-460C-AC17-478D9F878A8A}"/>
              </a:ext>
            </a:extLst>
          </p:cNvPr>
          <p:cNvSpPr/>
          <p:nvPr/>
        </p:nvSpPr>
        <p:spPr>
          <a:xfrm rot="839604">
            <a:off x="4325441" y="2558843"/>
            <a:ext cx="1793259" cy="268448"/>
          </a:xfrm>
          <a:prstGeom prst="lef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ja-JP" altLang="en-US"/>
              <a:t>変更点</a:t>
            </a:r>
            <a:endParaRPr/>
          </a:p>
        </p:txBody>
      </p:sp>
      <p:sp>
        <p:nvSpPr>
          <p:cNvPr id="168" name="Google Shape;168;p25"/>
          <p:cNvSpPr txBox="1">
            <a:spLocks noGrp="1"/>
          </p:cNvSpPr>
          <p:nvPr>
            <p:ph type="body" idx="1"/>
          </p:nvPr>
        </p:nvSpPr>
        <p:spPr>
          <a:xfrm>
            <a:off x="2137610" y="1572127"/>
            <a:ext cx="7916779" cy="479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ts val="2000"/>
              <a:buNone/>
            </a:pPr>
            <a:r>
              <a:rPr lang="ja-JP" altLang="en-US" sz="2400" dirty="0"/>
              <a:t>・親しみが持ちやすい外観にする</a:t>
            </a: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r>
              <a:rPr lang="ja-JP" altLang="en-US" sz="2400" dirty="0"/>
              <a:t>→クラスメイトとしてみてほしいため</a:t>
            </a: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r>
              <a:rPr lang="ja-JP" altLang="en-US" sz="2400" dirty="0"/>
              <a:t>・タブレットの追加</a:t>
            </a: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r>
              <a:rPr lang="ja-JP" altLang="en-US" sz="2400" dirty="0"/>
              <a:t>→先生の顔を表示し、授業に緊張感を持たせるため</a:t>
            </a: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r>
              <a:rPr lang="ja-JP" altLang="en-US" sz="2400" dirty="0"/>
              <a:t>・スピーカーの追加</a:t>
            </a: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r>
              <a:rPr lang="ja-JP" altLang="en-US" sz="2400" dirty="0"/>
              <a:t>→</a:t>
            </a:r>
            <a:r>
              <a:rPr lang="en-US" altLang="ja-JP" sz="2400" dirty="0"/>
              <a:t>MIRS</a:t>
            </a:r>
            <a:r>
              <a:rPr lang="ja-JP" altLang="en-US" sz="2400" dirty="0"/>
              <a:t>の音声機能を拡張するため</a:t>
            </a: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r>
              <a:rPr lang="ja-JP" altLang="en-US" sz="2400" dirty="0"/>
              <a:t>・カメラの追加</a:t>
            </a: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r>
              <a:rPr lang="ja-JP" altLang="en-US" sz="2400" dirty="0"/>
              <a:t>→授業風景を写すため</a:t>
            </a: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r>
              <a:rPr lang="ja-JP" altLang="en-US" sz="2400" dirty="0"/>
              <a:t>・マイクの追加</a:t>
            </a:r>
            <a:endParaRPr sz="2400" dirty="0"/>
          </a:p>
          <a:p>
            <a:pPr marL="0" indent="0">
              <a:lnSpc>
                <a:spcPct val="80000"/>
              </a:lnSpc>
              <a:spcBef>
                <a:spcPts val="400"/>
              </a:spcBef>
              <a:buSzPts val="2000"/>
              <a:buNone/>
            </a:pPr>
            <a:r>
              <a:rPr lang="ja-JP" altLang="en-US" sz="2400" dirty="0"/>
              <a:t>→ユーザーが話しかけるため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65389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ja-JP" altLang="en-US"/>
              <a:t>部品購入計画（概算）</a:t>
            </a:r>
            <a:endParaRPr/>
          </a:p>
        </p:txBody>
      </p:sp>
      <p:sp>
        <p:nvSpPr>
          <p:cNvPr id="174" name="Google Shape;174;p26"/>
          <p:cNvSpPr txBox="1">
            <a:spLocks noGrp="1"/>
          </p:cNvSpPr>
          <p:nvPr>
            <p:ph type="body" idx="1"/>
          </p:nvPr>
        </p:nvSpPr>
        <p:spPr>
          <a:xfrm>
            <a:off x="1981200" y="1776665"/>
            <a:ext cx="8386011" cy="4319336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spcBef>
                <a:spcPts val="0"/>
              </a:spcBef>
              <a:buClr>
                <a:srgbClr val="000000"/>
              </a:buClr>
              <a:buSzPts val="4000"/>
            </a:pPr>
            <a:r>
              <a:rPr lang="ja-JP" altLang="en-US" sz="4000" dirty="0">
                <a:solidFill>
                  <a:srgbClr val="000000"/>
                </a:solidFill>
              </a:rPr>
              <a:t>カメラ</a:t>
            </a:r>
            <a:r>
              <a:rPr lang="en-US" altLang="ja-JP" sz="4000" dirty="0">
                <a:solidFill>
                  <a:srgbClr val="000000"/>
                </a:solidFill>
              </a:rPr>
              <a:t>				4980</a:t>
            </a:r>
            <a:r>
              <a:rPr lang="ja-JP" altLang="en-US" sz="4000" dirty="0">
                <a:solidFill>
                  <a:srgbClr val="000000"/>
                </a:solidFill>
              </a:rPr>
              <a:t>円</a:t>
            </a:r>
            <a:endParaRPr sz="4000" dirty="0"/>
          </a:p>
          <a:p>
            <a:pPr marL="342900" indent="-342900">
              <a:spcBef>
                <a:spcPts val="800"/>
              </a:spcBef>
              <a:buClr>
                <a:srgbClr val="000000"/>
              </a:buClr>
              <a:buSzPts val="4000"/>
            </a:pPr>
            <a:r>
              <a:rPr lang="ja-JP" altLang="en-US" sz="4000" dirty="0">
                <a:solidFill>
                  <a:srgbClr val="000000"/>
                </a:solidFill>
              </a:rPr>
              <a:t>スピーカー</a:t>
            </a:r>
            <a:r>
              <a:rPr lang="en-US" altLang="ja-JP" sz="4000" dirty="0">
                <a:solidFill>
                  <a:srgbClr val="000000"/>
                </a:solidFill>
              </a:rPr>
              <a:t>			3980</a:t>
            </a:r>
            <a:r>
              <a:rPr lang="ja-JP" altLang="en-US" sz="4000" dirty="0">
                <a:solidFill>
                  <a:srgbClr val="000000"/>
                </a:solidFill>
              </a:rPr>
              <a:t>円　</a:t>
            </a:r>
            <a:endParaRPr sz="4000" dirty="0"/>
          </a:p>
          <a:p>
            <a:pPr marL="342900" indent="-342900">
              <a:spcBef>
                <a:spcPts val="800"/>
              </a:spcBef>
              <a:buClr>
                <a:srgbClr val="000000"/>
              </a:buClr>
              <a:buSzPts val="4000"/>
            </a:pPr>
            <a:r>
              <a:rPr lang="ja-JP" altLang="en-US" sz="4000" dirty="0">
                <a:solidFill>
                  <a:srgbClr val="000000"/>
                </a:solidFill>
              </a:rPr>
              <a:t>ディスプレイ</a:t>
            </a:r>
            <a:r>
              <a:rPr lang="en-US" altLang="ja-JP" sz="4000" dirty="0">
                <a:solidFill>
                  <a:srgbClr val="000000"/>
                </a:solidFill>
              </a:rPr>
              <a:t>			5000</a:t>
            </a:r>
            <a:r>
              <a:rPr lang="ja-JP" altLang="en-US" sz="4000" dirty="0">
                <a:solidFill>
                  <a:srgbClr val="000000"/>
                </a:solidFill>
              </a:rPr>
              <a:t>円　　　　　</a:t>
            </a:r>
            <a:endParaRPr sz="4000" dirty="0"/>
          </a:p>
          <a:p>
            <a:pPr marL="342900" indent="-342900">
              <a:spcBef>
                <a:spcPts val="800"/>
              </a:spcBef>
              <a:buClr>
                <a:srgbClr val="000000"/>
              </a:buClr>
              <a:buSzPts val="4000"/>
            </a:pPr>
            <a:r>
              <a:rPr lang="ja-JP" altLang="en-US" sz="4000" dirty="0">
                <a:solidFill>
                  <a:srgbClr val="000000"/>
                </a:solidFill>
              </a:rPr>
              <a:t>マイク</a:t>
            </a:r>
            <a:r>
              <a:rPr lang="en-US" altLang="ja-JP" sz="4000" dirty="0">
                <a:solidFill>
                  <a:srgbClr val="000000"/>
                </a:solidFill>
              </a:rPr>
              <a:t>				2980</a:t>
            </a:r>
            <a:r>
              <a:rPr lang="ja-JP" altLang="en-US" sz="4000" dirty="0">
                <a:solidFill>
                  <a:srgbClr val="000000"/>
                </a:solidFill>
              </a:rPr>
              <a:t>円</a:t>
            </a:r>
            <a:endParaRPr sz="4000" dirty="0"/>
          </a:p>
          <a:p>
            <a:pPr marL="342900" indent="-342900">
              <a:spcBef>
                <a:spcPts val="800"/>
              </a:spcBef>
              <a:buClr>
                <a:srgbClr val="000000"/>
              </a:buClr>
              <a:buSzPts val="4000"/>
            </a:pPr>
            <a:r>
              <a:rPr lang="ja-JP" altLang="en-US" sz="4000" dirty="0">
                <a:solidFill>
                  <a:srgbClr val="000000"/>
                </a:solidFill>
              </a:rPr>
              <a:t>合計                                  </a:t>
            </a:r>
            <a:r>
              <a:rPr lang="en-US" altLang="ja-JP" sz="4000" dirty="0">
                <a:solidFill>
                  <a:srgbClr val="000000"/>
                </a:solidFill>
              </a:rPr>
              <a:t>16940</a:t>
            </a:r>
            <a:r>
              <a:rPr lang="ja-JP" altLang="en-US" sz="4000" dirty="0">
                <a:solidFill>
                  <a:srgbClr val="000000"/>
                </a:solidFill>
              </a:rPr>
              <a:t>円</a:t>
            </a:r>
            <a:endParaRPr sz="4000" dirty="0"/>
          </a:p>
        </p:txBody>
      </p:sp>
      <p:cxnSp>
        <p:nvCxnSpPr>
          <p:cNvPr id="175" name="Google Shape;175;p26"/>
          <p:cNvCxnSpPr/>
          <p:nvPr/>
        </p:nvCxnSpPr>
        <p:spPr>
          <a:xfrm>
            <a:off x="1981200" y="4604550"/>
            <a:ext cx="7852229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12278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>
            <a:spLocks noGrp="1"/>
          </p:cNvSpPr>
          <p:nvPr>
            <p:ph type="title"/>
          </p:nvPr>
        </p:nvSpPr>
        <p:spPr>
          <a:xfrm>
            <a:off x="1981200" y="7108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ja-JP" altLang="en-US" dirty="0"/>
              <a:t>この</a:t>
            </a:r>
            <a:r>
              <a:rPr lang="en-US" altLang="ja-JP" dirty="0"/>
              <a:t>MIRS</a:t>
            </a:r>
            <a:r>
              <a:rPr lang="ja-JP" altLang="en-US" dirty="0"/>
              <a:t>の可能性</a:t>
            </a:r>
            <a:endParaRPr dirty="0"/>
          </a:p>
        </p:txBody>
      </p:sp>
      <p:sp>
        <p:nvSpPr>
          <p:cNvPr id="181" name="Google Shape;181;p27"/>
          <p:cNvSpPr txBox="1">
            <a:spLocks noGrp="1"/>
          </p:cNvSpPr>
          <p:nvPr>
            <p:ph type="body" idx="1"/>
          </p:nvPr>
        </p:nvSpPr>
        <p:spPr>
          <a:xfrm>
            <a:off x="1035603" y="2332038"/>
            <a:ext cx="10120793" cy="3095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139700">
              <a:spcBef>
                <a:spcPts val="0"/>
              </a:spcBef>
              <a:buNone/>
            </a:pPr>
            <a:r>
              <a:rPr lang="ja-JP" altLang="en-US" dirty="0"/>
              <a:t>・一方通行のコミュニケーションではなく、双方向　</a:t>
            </a:r>
            <a:endParaRPr lang="en-US" altLang="ja-JP" dirty="0"/>
          </a:p>
          <a:p>
            <a:pPr marL="342900" indent="-139700">
              <a:spcBef>
                <a:spcPts val="0"/>
              </a:spcBef>
              <a:buNone/>
            </a:pPr>
            <a:r>
              <a:rPr lang="ja-JP" altLang="en-US" dirty="0"/>
              <a:t>　でのコミュニケーションを確立させたい。</a:t>
            </a:r>
            <a:endParaRPr lang="en-US" altLang="ja-JP" dirty="0"/>
          </a:p>
          <a:p>
            <a:pPr marL="342900" indent="-139700">
              <a:spcBef>
                <a:spcPts val="0"/>
              </a:spcBef>
              <a:buNone/>
            </a:pPr>
            <a:endParaRPr lang="en-US" altLang="ja-JP" dirty="0"/>
          </a:p>
          <a:p>
            <a:pPr marL="342900" indent="-139700">
              <a:spcBef>
                <a:spcPts val="0"/>
              </a:spcBef>
              <a:buNone/>
            </a:pPr>
            <a:r>
              <a:rPr lang="ja-JP" altLang="en-US" dirty="0"/>
              <a:t>・口頭で伝えた予定を</a:t>
            </a:r>
            <a:r>
              <a:rPr lang="en-US" altLang="ja-JP" dirty="0"/>
              <a:t>MIRS</a:t>
            </a:r>
            <a:r>
              <a:rPr lang="ja-JP" altLang="en-US" dirty="0"/>
              <a:t>がスケジュール管理して</a:t>
            </a:r>
            <a:endParaRPr lang="en-US" altLang="ja-JP" dirty="0"/>
          </a:p>
          <a:p>
            <a:pPr marL="342900" indent="-139700">
              <a:spcBef>
                <a:spcPts val="0"/>
              </a:spcBef>
              <a:buNone/>
            </a:pPr>
            <a:r>
              <a:rPr lang="ja-JP" altLang="en-US" dirty="0"/>
              <a:t>　くれる。</a:t>
            </a:r>
            <a:endParaRPr lang="en-US" altLang="ja-JP" dirty="0"/>
          </a:p>
          <a:p>
            <a:pPr marL="342900" indent="-139700">
              <a:spcBef>
                <a:spcPts val="0"/>
              </a:spcBef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65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336A9E1-20D9-46F1-BE9C-C33316381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ja-JP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由来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332C9269-56B9-429B-8FF9-54255FC7A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7869"/>
            <a:ext cx="10515600" cy="4351338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そもそも </a:t>
            </a:r>
            <a:r>
              <a:rPr lang="en-US" altLang="ja-JP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 Project</a:t>
            </a: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の名前の由来は</a:t>
            </a: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endParaRPr lang="ja-JP" altLang="en-US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en-US" altLang="ja-JP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ROBOT</a:t>
            </a: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の略称である</a:t>
            </a:r>
            <a:r>
              <a:rPr lang="en-US" altLang="ja-JP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</a:t>
            </a:r>
            <a:endParaRPr lang="ja-JP" altLang="en-US" sz="3200" dirty="0"/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つぶやくという意味をもつ</a:t>
            </a:r>
            <a:r>
              <a:rPr lang="en-US" altLang="ja-JP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</a:t>
            </a:r>
            <a:endParaRPr lang="ja-JP" altLang="en-US" sz="3200" dirty="0"/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endParaRPr lang="ja-JP" altLang="en-US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という二つの</a:t>
            </a:r>
            <a:r>
              <a:rPr lang="en-US" altLang="ja-JP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</a:t>
            </a: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を合わせた言葉からきている。</a:t>
            </a:r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吹き出し: 四角形 3">
            <a:extLst>
              <a:ext uri="{FF2B5EF4-FFF2-40B4-BE49-F238E27FC236}">
                <a16:creationId xmlns="" xmlns:a16="http://schemas.microsoft.com/office/drawing/2014/main" id="{4A9E5D16-E517-4F6B-BAC9-B57D8EFD18A3}"/>
              </a:ext>
            </a:extLst>
          </p:cNvPr>
          <p:cNvSpPr/>
          <p:nvPr/>
        </p:nvSpPr>
        <p:spPr>
          <a:xfrm>
            <a:off x="2592279" y="1883330"/>
            <a:ext cx="790113" cy="363984"/>
          </a:xfrm>
          <a:prstGeom prst="wedgeRectCallou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06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AD3292A-E52F-45E4-AD7E-A8CAC27F3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ja-JP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背景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2085C31-6DBA-414B-AD86-2E47F9AF2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3165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皆さん、こんな経験はありませんでしたか？</a:t>
            </a:r>
            <a:endParaRPr lang="en-US" altLang="ja-JP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lang="en-US" altLang="ja-JP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授業中にどうしても眠くなってしまう</a:t>
            </a:r>
            <a:endParaRPr lang="en-US" altLang="ja-JP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授業変更があっても忘れてしまう</a:t>
            </a:r>
            <a:endParaRPr lang="en-US" altLang="ja-JP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lang="en-US" altLang="ja-JP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　眠気を覚ましてくれるクラスメイト</a:t>
            </a:r>
            <a:endParaRPr lang="en-US" altLang="ja-JP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　その都度前日に知らせてくれるクラスメイトがいれば！</a:t>
            </a:r>
          </a:p>
          <a:p>
            <a:pPr marL="0" indent="0">
              <a:buNone/>
            </a:pPr>
            <a:r>
              <a:rPr kumimoji="1" lang="ja-JP" altLang="en-US" dirty="0"/>
              <a:t>　</a:t>
            </a:r>
          </a:p>
        </p:txBody>
      </p:sp>
      <p:sp>
        <p:nvSpPr>
          <p:cNvPr id="4" name="矢印: 右 3">
            <a:extLst>
              <a:ext uri="{FF2B5EF4-FFF2-40B4-BE49-F238E27FC236}">
                <a16:creationId xmlns="" xmlns:a16="http://schemas.microsoft.com/office/drawing/2014/main" id="{E9D85E8D-EF71-48E2-89AD-D4C9684861A5}"/>
              </a:ext>
            </a:extLst>
          </p:cNvPr>
          <p:cNvSpPr/>
          <p:nvPr/>
        </p:nvSpPr>
        <p:spPr>
          <a:xfrm>
            <a:off x="490494" y="4433013"/>
            <a:ext cx="1047750" cy="638175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68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D298D99F-FB95-43E8-AD9E-27AB89C4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8611"/>
            <a:ext cx="10515600" cy="501140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でもそんなに都合の良いクラスメイト</a:t>
            </a:r>
            <a:endParaRPr kumimoji="1"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kumimoji="1"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　　　　　　　　　　　</a:t>
            </a:r>
            <a:endParaRPr kumimoji="1"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　　　　　　　　　　　　　　　　　</a:t>
            </a:r>
            <a:r>
              <a:rPr kumimoji="1"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はなかなかいません</a:t>
            </a:r>
            <a:endParaRPr kumimoji="1"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kumimoji="1"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そうだ！ロボットにやってもらおう！</a:t>
            </a:r>
            <a:endParaRPr kumimoji="1"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374BB82C-0F8E-4BDD-AA67-89D22AB090F8}"/>
              </a:ext>
            </a:extLst>
          </p:cNvPr>
          <p:cNvSpPr txBox="1"/>
          <p:nvPr/>
        </p:nvSpPr>
        <p:spPr>
          <a:xfrm>
            <a:off x="2667700" y="1602297"/>
            <a:ext cx="2126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(</a:t>
            </a:r>
            <a:r>
              <a:rPr kumimoji="1" lang="ja-JP" altLang="en-US" sz="5400" dirty="0"/>
              <a:t>宮林</a:t>
            </a:r>
            <a:r>
              <a:rPr kumimoji="1" lang="en-US" altLang="ja-JP" sz="5400" dirty="0"/>
              <a:t>)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36269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D03CB07-2C55-429A-8591-4254F164E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0"/>
            <a:ext cx="10515600" cy="1325563"/>
          </a:xfrm>
        </p:spPr>
        <p:txBody>
          <a:bodyPr/>
          <a:lstStyle/>
          <a:p>
            <a:pPr algn="ctr"/>
            <a:r>
              <a:rPr lang="ja-JP" altLang="ja-JP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コンセプト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8D6BC74-33AB-42F3-8AC0-F6163A0A5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8813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US" altLang="ja-JP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ctr">
              <a:buNone/>
            </a:pPr>
            <a:endParaRPr lang="en-US" altLang="ja-JP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algn="ctr">
              <a:buNone/>
            </a:pPr>
            <a:r>
              <a:rPr lang="ja-JP" altLang="en-US" sz="6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頼れるロボメイト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809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7C4BBC3-3980-46EE-BE1E-49206674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ja-JP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ロボメイトって？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E8763FD-8C0E-40AC-956E-92D6911CB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ロボットとクラスメイトを合わせた造語であり、</a:t>
            </a: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人間のように話せて、登下校することができるロボット</a:t>
            </a: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ja-JP" altLang="en-US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と定義する。</a:t>
            </a:r>
            <a:endParaRPr lang="ja-JP" altLang="en-US" sz="32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784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128DB97-383B-48ED-9392-F13412AB1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ja-JP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頼れるロボメイトとは・・・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4B91B4DF-B6E1-403A-967A-78DE30488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77337" cy="4351338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クラスの一員として自分のできる仕事をする</a:t>
            </a: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endParaRPr lang="ja-JP" altLang="en-US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具体例</a:t>
            </a: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・ 提出物や小テストの有無を教えてくれる</a:t>
            </a:r>
          </a:p>
          <a:p>
            <a:pPr marL="0" lvl="0" indent="0">
              <a:spcBef>
                <a:spcPts val="640"/>
              </a:spcBef>
              <a:buClr>
                <a:schemeClr val="dk1"/>
              </a:buClr>
              <a:buSzPts val="3200"/>
              <a:buNone/>
            </a:pPr>
            <a:r>
              <a:rPr lang="ja-JP" alt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・ 出席確認を担任の先生と授業担当の先生に伝えてくれる</a:t>
            </a:r>
            <a:endParaRPr lang="ja-JP" altLang="en-US" sz="32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63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95600" y="1196752"/>
            <a:ext cx="5382932" cy="4990186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ja-JP" altLang="en-US" dirty="0"/>
              <a:t>動作</a:t>
            </a:r>
            <a:endParaRPr dirty="0"/>
          </a:p>
        </p:txBody>
      </p:sp>
      <p:pic>
        <p:nvPicPr>
          <p:cNvPr id="125" name="Google Shape;125;p1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6600056" y="4221089"/>
            <a:ext cx="2304256" cy="1765321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9"/>
          <p:cNvSpPr/>
          <p:nvPr/>
        </p:nvSpPr>
        <p:spPr>
          <a:xfrm>
            <a:off x="7608168" y="2636912"/>
            <a:ext cx="1656184" cy="1224136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</a:pPr>
            <a:r>
              <a:rPr kumimoji="0" lang="ja-JP" altLang="en-US"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おはよう！！</a:t>
            </a:r>
            <a:endParaRPr kumimoji="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9"/>
          <p:cNvSpPr/>
          <p:nvPr/>
        </p:nvSpPr>
        <p:spPr>
          <a:xfrm>
            <a:off x="7536160" y="2555059"/>
            <a:ext cx="2016224" cy="1296144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</a:pPr>
            <a:r>
              <a:rPr kumimoji="0" lang="ja-JP" altLang="en-US" kern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さよなら！！</a:t>
            </a:r>
            <a:endParaRPr kumimoji="0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786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ja-JP" altLang="en-US"/>
              <a:t>機能</a:t>
            </a:r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body" idx="1"/>
          </p:nvPr>
        </p:nvSpPr>
        <p:spPr>
          <a:xfrm>
            <a:off x="721895" y="1636295"/>
            <a:ext cx="10908631" cy="4652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ts val="2720"/>
              <a:buNone/>
            </a:pPr>
            <a:endParaRPr sz="2720" dirty="0"/>
          </a:p>
          <a:p>
            <a:pPr marL="342900" indent="-342900">
              <a:lnSpc>
                <a:spcPct val="80000"/>
              </a:lnSpc>
              <a:spcBef>
                <a:spcPts val="544"/>
              </a:spcBef>
              <a:buSzPts val="2720"/>
            </a:pPr>
            <a:r>
              <a:rPr lang="ja-JP" altLang="en-US" sz="2720" dirty="0"/>
              <a:t>想定されるユーザー</a:t>
            </a:r>
            <a:r>
              <a:rPr lang="en-US" altLang="ja-JP" sz="2720" dirty="0"/>
              <a:t>…</a:t>
            </a:r>
            <a:r>
              <a:rPr lang="ja-JP" altLang="en-US" sz="2720" dirty="0"/>
              <a:t>クラスメイト、先生</a:t>
            </a:r>
            <a:endParaRPr sz="2720" dirty="0"/>
          </a:p>
          <a:p>
            <a:pPr marL="342900" indent="-170180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endParaRPr sz="2720" dirty="0"/>
          </a:p>
          <a:p>
            <a:pPr marL="342900" indent="-342900">
              <a:lnSpc>
                <a:spcPct val="80000"/>
              </a:lnSpc>
              <a:spcBef>
                <a:spcPts val="544"/>
              </a:spcBef>
              <a:buSzPts val="2720"/>
            </a:pPr>
            <a:r>
              <a:rPr lang="ja-JP" altLang="en-US" sz="2720" dirty="0"/>
              <a:t>動作シナリオ（例）</a:t>
            </a:r>
            <a:endParaRPr sz="2720" dirty="0"/>
          </a:p>
          <a:p>
            <a:pPr marL="0" indent="0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r>
              <a:rPr lang="ja-JP" altLang="en-US" sz="2720" dirty="0"/>
              <a:t>前日の放課後</a:t>
            </a:r>
            <a:endParaRPr dirty="0"/>
          </a:p>
          <a:p>
            <a:pPr marL="0" indent="0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r>
              <a:rPr lang="en-US" altLang="ja-JP" sz="2720" dirty="0"/>
              <a:t>MIRS</a:t>
            </a:r>
            <a:r>
              <a:rPr lang="ja-JP" altLang="en-US" sz="2720" dirty="0" err="1"/>
              <a:t>くんが</a:t>
            </a:r>
            <a:r>
              <a:rPr lang="ja-JP" altLang="en-US" sz="2720" dirty="0"/>
              <a:t>帰る前に</a:t>
            </a:r>
            <a:r>
              <a:rPr lang="en-US" altLang="ja-JP" sz="2720" dirty="0"/>
              <a:t>『</a:t>
            </a:r>
            <a:r>
              <a:rPr lang="ja-JP" altLang="en-US" sz="2720" dirty="0"/>
              <a:t>明日は授業変更があるよ！！</a:t>
            </a:r>
            <a:r>
              <a:rPr lang="en-US" altLang="ja-JP" sz="2720" dirty="0"/>
              <a:t>』</a:t>
            </a:r>
            <a:r>
              <a:rPr lang="ja-JP" altLang="en-US" sz="2720" dirty="0"/>
              <a:t>と呟いて、</a:t>
            </a:r>
            <a:r>
              <a:rPr lang="en-US" altLang="ja-JP" sz="2720" dirty="0"/>
              <a:t>『</a:t>
            </a:r>
            <a:r>
              <a:rPr lang="ja-JP" altLang="en-US" sz="2720" dirty="0"/>
              <a:t>さよなら！！</a:t>
            </a:r>
            <a:r>
              <a:rPr lang="en-US" altLang="ja-JP" sz="2720" dirty="0"/>
              <a:t>』</a:t>
            </a:r>
            <a:r>
              <a:rPr lang="ja-JP" altLang="en-US" sz="2720" dirty="0"/>
              <a:t>と言って帰宅</a:t>
            </a:r>
            <a:endParaRPr dirty="0"/>
          </a:p>
          <a:p>
            <a:pPr marL="0" indent="0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r>
              <a:rPr lang="ja-JP" altLang="en-US" sz="2720" dirty="0"/>
              <a:t>翌日の朝</a:t>
            </a:r>
            <a:endParaRPr dirty="0"/>
          </a:p>
          <a:p>
            <a:pPr marL="0" indent="0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r>
              <a:rPr lang="en-US" altLang="ja-JP" sz="2720" dirty="0"/>
              <a:t>MIRS</a:t>
            </a:r>
            <a:r>
              <a:rPr lang="ja-JP" altLang="en-US" sz="2720" dirty="0"/>
              <a:t>くん、登校→</a:t>
            </a:r>
            <a:r>
              <a:rPr lang="en-US" altLang="ja-JP" sz="2720" dirty="0"/>
              <a:t>『</a:t>
            </a:r>
            <a:r>
              <a:rPr lang="ja-JP" altLang="en-US" sz="2720" dirty="0"/>
              <a:t>おはよう！！</a:t>
            </a:r>
            <a:r>
              <a:rPr lang="en-US" altLang="ja-JP" sz="2720" dirty="0"/>
              <a:t>』</a:t>
            </a:r>
            <a:r>
              <a:rPr lang="ja-JP" altLang="en-US" sz="2720" dirty="0"/>
              <a:t>と呟く→</a:t>
            </a:r>
            <a:r>
              <a:rPr lang="en-US" altLang="ja-JP" sz="2720" dirty="0"/>
              <a:t>『</a:t>
            </a:r>
            <a:r>
              <a:rPr lang="ja-JP" altLang="en-US" sz="2720" dirty="0"/>
              <a:t>今日の準備は万端？</a:t>
            </a:r>
            <a:r>
              <a:rPr lang="en-US" altLang="ja-JP" sz="2720" dirty="0"/>
              <a:t>』</a:t>
            </a:r>
            <a:r>
              <a:rPr lang="ja-JP" altLang="en-US" sz="2720" dirty="0"/>
              <a:t>と聞いてくれる</a:t>
            </a:r>
            <a:endParaRPr dirty="0"/>
          </a:p>
          <a:p>
            <a:pPr marL="0" indent="0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r>
              <a:rPr lang="ja-JP" altLang="en-US" sz="2720" dirty="0"/>
              <a:t> </a:t>
            </a:r>
            <a:endParaRPr dirty="0"/>
          </a:p>
          <a:p>
            <a:pPr marL="0" indent="0">
              <a:lnSpc>
                <a:spcPct val="80000"/>
              </a:lnSpc>
              <a:spcBef>
                <a:spcPts val="544"/>
              </a:spcBef>
              <a:buSzPts val="2720"/>
              <a:buNone/>
            </a:pPr>
            <a:endParaRPr sz="2720" dirty="0"/>
          </a:p>
        </p:txBody>
      </p:sp>
    </p:spTree>
    <p:extLst>
      <p:ext uri="{BB962C8B-B14F-4D97-AF65-F5344CB8AC3E}">
        <p14:creationId xmlns:p14="http://schemas.microsoft.com/office/powerpoint/2010/main" val="288980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448</Words>
  <Application>Microsoft Office PowerPoint</Application>
  <PresentationFormat>ワイド画面</PresentationFormat>
  <Paragraphs>118</Paragraphs>
  <Slides>16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Office ​​テーマ</vt:lpstr>
      <vt:lpstr>PowerPoint プレゼンテーション</vt:lpstr>
      <vt:lpstr>由来</vt:lpstr>
      <vt:lpstr>背景</vt:lpstr>
      <vt:lpstr>PowerPoint プレゼンテーション</vt:lpstr>
      <vt:lpstr>コンセプト</vt:lpstr>
      <vt:lpstr>ロボメイトって？</vt:lpstr>
      <vt:lpstr>頼れるロボメイトとは・・・</vt:lpstr>
      <vt:lpstr>動作</vt:lpstr>
      <vt:lpstr>機能</vt:lpstr>
      <vt:lpstr>特徴</vt:lpstr>
      <vt:lpstr>市場調査</vt:lpstr>
      <vt:lpstr>　</vt:lpstr>
      <vt:lpstr>外観</vt:lpstr>
      <vt:lpstr>変更点</vt:lpstr>
      <vt:lpstr>部品購入計画（概算）</vt:lpstr>
      <vt:lpstr>このMIRSの可能性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Sunny_Nook</dc:creator>
  <cp:lastModifiedBy>confuser</cp:lastModifiedBy>
  <cp:revision>39</cp:revision>
  <dcterms:created xsi:type="dcterms:W3CDTF">2018-07-19T14:05:12Z</dcterms:created>
  <dcterms:modified xsi:type="dcterms:W3CDTF">2018-07-30T02:14:59Z</dcterms:modified>
</cp:coreProperties>
</file>