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70" r:id="rId6"/>
    <p:sldId id="286" r:id="rId7"/>
    <p:sldId id="258" r:id="rId8"/>
    <p:sldId id="298" r:id="rId9"/>
    <p:sldId id="299" r:id="rId10"/>
    <p:sldId id="259" r:id="rId11"/>
    <p:sldId id="294" r:id="rId12"/>
    <p:sldId id="306" r:id="rId13"/>
    <p:sldId id="307" r:id="rId14"/>
    <p:sldId id="309" r:id="rId15"/>
    <p:sldId id="288" r:id="rId16"/>
    <p:sldId id="261" r:id="rId17"/>
    <p:sldId id="287" r:id="rId18"/>
    <p:sldId id="289" r:id="rId19"/>
    <p:sldId id="262" r:id="rId20"/>
    <p:sldId id="300" r:id="rId21"/>
    <p:sldId id="290" r:id="rId22"/>
    <p:sldId id="272" r:id="rId23"/>
    <p:sldId id="263" r:id="rId24"/>
    <p:sldId id="285" r:id="rId25"/>
    <p:sldId id="274" r:id="rId26"/>
    <p:sldId id="291" r:id="rId27"/>
    <p:sldId id="273" r:id="rId28"/>
    <p:sldId id="308" r:id="rId29"/>
    <p:sldId id="266" r:id="rId30"/>
    <p:sldId id="292" r:id="rId31"/>
    <p:sldId id="305" r:id="rId32"/>
    <p:sldId id="293" r:id="rId33"/>
    <p:sldId id="264" r:id="rId34"/>
    <p:sldId id="304" r:id="rId35"/>
    <p:sldId id="275" r:id="rId36"/>
    <p:sldId id="297"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DAD486"/>
    <a:srgbClr val="FF3399"/>
    <a:srgbClr val="C5C799"/>
    <a:srgbClr val="5363B5"/>
    <a:srgbClr val="444DC4"/>
    <a:srgbClr val="718A97"/>
    <a:srgbClr val="4E5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C7810-E40E-4651-88FA-D07072F0D7A9}" v="226" dt="2022-07-22T02:12:56.9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78338" autoAdjust="0"/>
  </p:normalViewPr>
  <p:slideViewPr>
    <p:cSldViewPr snapToGrid="0">
      <p:cViewPr varScale="1">
        <p:scale>
          <a:sx n="67" d="100"/>
          <a:sy n="67" d="100"/>
        </p:scale>
        <p:origin x="1666" y="5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0" normalizeH="0" baseline="0">
                <a:solidFill>
                  <a:schemeClr val="tx1">
                    <a:lumMod val="65000"/>
                    <a:lumOff val="35000"/>
                  </a:schemeClr>
                </a:solidFill>
                <a:latin typeface="+mj-lt"/>
                <a:ea typeface="+mj-ea"/>
                <a:cs typeface="+mj-cs"/>
              </a:defRPr>
            </a:pPr>
            <a:r>
              <a:rPr lang="ja-JP" altLang="en-US" sz="2400" b="1" dirty="0"/>
              <a:t>コロナ禍の読書量の変化</a:t>
            </a:r>
            <a:endParaRPr lang="ja-JP" sz="2400" b="1" dirty="0"/>
          </a:p>
        </c:rich>
      </c:tx>
      <c:layout>
        <c:manualLayout>
          <c:xMode val="edge"/>
          <c:yMode val="edge"/>
          <c:x val="7.6377539421745508E-2"/>
          <c:y val="2.2401433691756272E-2"/>
        </c:manualLayout>
      </c:layout>
      <c:overlay val="0"/>
      <c:spPr>
        <a:noFill/>
        <a:ln>
          <a:noFill/>
        </a:ln>
        <a:effectLst/>
      </c:spPr>
      <c:txPr>
        <a:bodyPr rot="0" spcFirstLastPara="1" vertOverflow="ellipsis" vert="horz" wrap="square" anchor="ctr" anchorCtr="1"/>
        <a:lstStyle/>
        <a:p>
          <a:pPr>
            <a:defRPr sz="2000" b="1" i="0" u="none" strike="noStrike" kern="1200" cap="none" spc="0" normalizeH="0" baseline="0">
              <a:solidFill>
                <a:schemeClr val="tx1">
                  <a:lumMod val="65000"/>
                  <a:lumOff val="35000"/>
                </a:schemeClr>
              </a:solidFill>
              <a:latin typeface="+mj-lt"/>
              <a:ea typeface="+mj-ea"/>
              <a:cs typeface="+mj-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Sheet1!$E$31</c:f>
              <c:strCache>
                <c:ptCount val="1"/>
                <c:pt idx="0">
                  <c:v>増加</c:v>
                </c:pt>
              </c:strCache>
            </c:strRef>
          </c:tx>
          <c:spPr>
            <a:solidFill>
              <a:srgbClr val="74BEB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Sheet1!$D$32:$D$33</c:f>
              <c:strCache>
                <c:ptCount val="2"/>
                <c:pt idx="0">
                  <c:v>紙媒体</c:v>
                </c:pt>
                <c:pt idx="1">
                  <c:v>電子書籍</c:v>
                </c:pt>
              </c:strCache>
            </c:strRef>
          </c:cat>
          <c:val>
            <c:numRef>
              <c:f>Sheet1!$E$32:$E$33</c:f>
              <c:numCache>
                <c:formatCode>General</c:formatCode>
                <c:ptCount val="2"/>
                <c:pt idx="0">
                  <c:v>17.3</c:v>
                </c:pt>
                <c:pt idx="1">
                  <c:v>18.3</c:v>
                </c:pt>
              </c:numCache>
            </c:numRef>
          </c:val>
          <c:extLst>
            <c:ext xmlns:c16="http://schemas.microsoft.com/office/drawing/2014/chart" uri="{C3380CC4-5D6E-409C-BE32-E72D297353CC}">
              <c16:uniqueId val="{00000000-BF37-4402-B6B7-DA17B7600BF6}"/>
            </c:ext>
          </c:extLst>
        </c:ser>
        <c:ser>
          <c:idx val="1"/>
          <c:order val="1"/>
          <c:tx>
            <c:strRef>
              <c:f>Sheet1!$F$31</c:f>
              <c:strCache>
                <c:ptCount val="1"/>
                <c:pt idx="0">
                  <c:v>減少</c:v>
                </c:pt>
              </c:strCache>
            </c:strRef>
          </c:tx>
          <c:spPr>
            <a:solidFill>
              <a:srgbClr val="CCFFFF"/>
            </a:solidFill>
            <a:ln>
              <a:noFill/>
            </a:ln>
            <a:effectLst/>
            <a:sp3d/>
          </c:spPr>
          <c:invertIfNegative val="0"/>
          <c:dLbls>
            <c:spPr>
              <a:solidFill>
                <a:srgbClr val="CCFFFF"/>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Sheet1!$D$32:$D$33</c:f>
              <c:strCache>
                <c:ptCount val="2"/>
                <c:pt idx="0">
                  <c:v>紙媒体</c:v>
                </c:pt>
                <c:pt idx="1">
                  <c:v>電子書籍</c:v>
                </c:pt>
              </c:strCache>
            </c:strRef>
          </c:cat>
          <c:val>
            <c:numRef>
              <c:f>Sheet1!$F$32:$F$33</c:f>
              <c:numCache>
                <c:formatCode>General</c:formatCode>
                <c:ptCount val="2"/>
                <c:pt idx="0">
                  <c:v>14.6</c:v>
                </c:pt>
                <c:pt idx="1">
                  <c:v>6</c:v>
                </c:pt>
              </c:numCache>
            </c:numRef>
          </c:val>
          <c:extLst>
            <c:ext xmlns:c16="http://schemas.microsoft.com/office/drawing/2014/chart" uri="{C3380CC4-5D6E-409C-BE32-E72D297353CC}">
              <c16:uniqueId val="{00000001-BF37-4402-B6B7-DA17B7600BF6}"/>
            </c:ext>
          </c:extLst>
        </c:ser>
        <c:ser>
          <c:idx val="2"/>
          <c:order val="2"/>
          <c:tx>
            <c:strRef>
              <c:f>Sheet1!$G$31</c:f>
              <c:strCache>
                <c:ptCount val="1"/>
                <c:pt idx="0">
                  <c:v>変化なし</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Sheet1!$D$32:$D$33</c:f>
              <c:strCache>
                <c:ptCount val="2"/>
                <c:pt idx="0">
                  <c:v>紙媒体</c:v>
                </c:pt>
                <c:pt idx="1">
                  <c:v>電子書籍</c:v>
                </c:pt>
              </c:strCache>
            </c:strRef>
          </c:cat>
          <c:val>
            <c:numRef>
              <c:f>Sheet1!$G$32:$G$33</c:f>
              <c:numCache>
                <c:formatCode>General</c:formatCode>
                <c:ptCount val="2"/>
                <c:pt idx="0">
                  <c:v>68.099999999999994</c:v>
                </c:pt>
                <c:pt idx="1">
                  <c:v>75.7</c:v>
                </c:pt>
              </c:numCache>
            </c:numRef>
          </c:val>
          <c:extLst>
            <c:ext xmlns:c16="http://schemas.microsoft.com/office/drawing/2014/chart" uri="{C3380CC4-5D6E-409C-BE32-E72D297353CC}">
              <c16:uniqueId val="{00000002-BF37-4402-B6B7-DA17B7600BF6}"/>
            </c:ext>
          </c:extLst>
        </c:ser>
        <c:dLbls>
          <c:showLegendKey val="0"/>
          <c:showVal val="1"/>
          <c:showCatName val="0"/>
          <c:showSerName val="0"/>
          <c:showPercent val="0"/>
          <c:showBubbleSize val="0"/>
        </c:dLbls>
        <c:gapWidth val="150"/>
        <c:shape val="box"/>
        <c:axId val="2042415808"/>
        <c:axId val="2042413728"/>
        <c:axId val="0"/>
      </c:bar3DChart>
      <c:catAx>
        <c:axId val="2042415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mn-lt"/>
                <a:ea typeface="+mn-ea"/>
                <a:cs typeface="+mn-cs"/>
              </a:defRPr>
            </a:pPr>
            <a:endParaRPr lang="ja-JP"/>
          </a:p>
        </c:txPr>
        <c:crossAx val="2042413728"/>
        <c:crosses val="autoZero"/>
        <c:auto val="1"/>
        <c:lblAlgn val="ctr"/>
        <c:lblOffset val="100"/>
        <c:noMultiLvlLbl val="0"/>
      </c:catAx>
      <c:valAx>
        <c:axId val="20424137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4241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B1303-4CD4-486C-9FD2-D3A441A9EC63}" type="datetimeFigureOut">
              <a:rPr kumimoji="1" lang="ja-JP" altLang="en-US" smtClean="0"/>
              <a:t>2022/7/26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A4903-AE09-40AF-93E2-1ABC443528CC}" type="slidenum">
              <a:rPr kumimoji="1" lang="ja-JP" altLang="en-US" smtClean="0"/>
              <a:t>‹#›</a:t>
            </a:fld>
            <a:endParaRPr kumimoji="1" lang="ja-JP" altLang="en-US"/>
          </a:p>
        </p:txBody>
      </p:sp>
    </p:spTree>
    <p:extLst>
      <p:ext uri="{BB962C8B-B14F-4D97-AF65-F5344CB8AC3E}">
        <p14:creationId xmlns:p14="http://schemas.microsoft.com/office/powerpoint/2010/main" val="22074568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今から、ミルス一班のシステム提案発表をさせていただきます。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a:t>
            </a:fld>
            <a:endParaRPr kumimoji="1" lang="ja-JP" altLang="en-US"/>
          </a:p>
        </p:txBody>
      </p:sp>
    </p:spTree>
    <p:extLst>
      <p:ext uri="{BB962C8B-B14F-4D97-AF65-F5344CB8AC3E}">
        <p14:creationId xmlns:p14="http://schemas.microsoft.com/office/powerpoint/2010/main" val="23643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また、ニューノーマルな社会への適応も目指しています。今表示しているグラフは、</a:t>
            </a:r>
            <a:r>
              <a:rPr kumimoji="1" lang="en-US" altLang="ja-JP" dirty="0"/>
              <a:t>2020</a:t>
            </a:r>
            <a:r>
              <a:rPr kumimoji="1" lang="ja-JP" altLang="en-US" dirty="0"/>
              <a:t>年のコロナ禍の読書量の変化についてのグラフです。</a:t>
            </a:r>
            <a:endParaRPr kumimoji="1" lang="en-US" altLang="ja-JP" dirty="0"/>
          </a:p>
          <a:p>
            <a:r>
              <a:rPr kumimoji="1" lang="ja-JP" altLang="en-US" dirty="0"/>
              <a:t>このグラフから読み取れるように、コロナ禍において電子書籍での読書量が増加し、紙媒体での読書量が減少しています。この問題を解決するためにもより司書の負担を減らし、利用者を促進する企画に時間を割きニュ－ノーマルな社会への適応を目指し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10</a:t>
            </a:fld>
            <a:endParaRPr kumimoji="1" lang="ja-JP" altLang="en-US"/>
          </a:p>
        </p:txBody>
      </p:sp>
    </p:spTree>
    <p:extLst>
      <p:ext uri="{BB962C8B-B14F-4D97-AF65-F5344CB8AC3E}">
        <p14:creationId xmlns:p14="http://schemas.microsoft.com/office/powerpoint/2010/main" val="386151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利用者促進の企画の例として、大阪府立中之島図書館ではくずし字入門講座というものを定期的に開催してます。この講座は図書館に講師を呼び、図書館のスペースの利用と同時に図書館の魅力を伝え、利用の促進を目的としています。このようなイベントの開催で、コロナ禍で減少した利用者数の回復につなげることが出来るのではない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11</a:t>
            </a:fld>
            <a:endParaRPr kumimoji="1" lang="ja-JP" altLang="en-US"/>
          </a:p>
        </p:txBody>
      </p:sp>
    </p:spTree>
    <p:extLst>
      <p:ext uri="{BB962C8B-B14F-4D97-AF65-F5344CB8AC3E}">
        <p14:creationId xmlns:p14="http://schemas.microsoft.com/office/powerpoint/2010/main" val="428363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次にプロジェクトテーマについて説明します。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12</a:t>
            </a:fld>
            <a:endParaRPr kumimoji="1" lang="ja-JP" altLang="en-US"/>
          </a:p>
        </p:txBody>
      </p:sp>
    </p:spTree>
    <p:extLst>
      <p:ext uri="{BB962C8B-B14F-4D97-AF65-F5344CB8AC3E}">
        <p14:creationId xmlns:p14="http://schemas.microsoft.com/office/powerpoint/2010/main" val="167223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プロジェクトテーマは図書かえるというものです。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13</a:t>
            </a:fld>
            <a:endParaRPr kumimoji="1" lang="ja-JP" altLang="en-US"/>
          </a:p>
        </p:txBody>
      </p:sp>
    </p:spTree>
    <p:extLst>
      <p:ext uri="{BB962C8B-B14F-4D97-AF65-F5344CB8AC3E}">
        <p14:creationId xmlns:p14="http://schemas.microsoft.com/office/powerpoint/2010/main" val="286120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このプロジェクトテーマにした理由は、ロボットが図書館で自動で本を元の本棚に持って帰るという、ところから由来しています。</a:t>
            </a:r>
            <a:endParaRPr kumimoji="1" lang="en-US" altLang="ja-JP" dirty="0"/>
          </a:p>
          <a:p>
            <a:endParaRPr kumimoji="1" lang="en-US" altLang="ja-JP" dirty="0"/>
          </a:p>
          <a:p>
            <a:r>
              <a:rPr kumimoji="1" lang="ja-JP" altLang="en-US" dirty="0"/>
              <a:t>そして、司書の負担を減らし人間ならではの業務、イベントの開催などに時間をかけ、より良い図書館を作ることを目的としています。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14</a:t>
            </a:fld>
            <a:endParaRPr kumimoji="1" lang="ja-JP" altLang="en-US"/>
          </a:p>
        </p:txBody>
      </p:sp>
    </p:spTree>
    <p:extLst>
      <p:ext uri="{BB962C8B-B14F-4D97-AF65-F5344CB8AC3E}">
        <p14:creationId xmlns:p14="http://schemas.microsoft.com/office/powerpoint/2010/main" val="84390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次に製品コンセプト・特徴について説明します。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15</a:t>
            </a:fld>
            <a:endParaRPr kumimoji="1" lang="ja-JP" altLang="en-US"/>
          </a:p>
        </p:txBody>
      </p:sp>
    </p:spTree>
    <p:extLst>
      <p:ext uri="{BB962C8B-B14F-4D97-AF65-F5344CB8AC3E}">
        <p14:creationId xmlns:p14="http://schemas.microsoft.com/office/powerpoint/2010/main" val="367912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製品コンセプトは、司書を助ける相棒ロボットとなっています。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16</a:t>
            </a:fld>
            <a:endParaRPr kumimoji="1" lang="ja-JP" altLang="en-US"/>
          </a:p>
        </p:txBody>
      </p:sp>
    </p:spTree>
    <p:extLst>
      <p:ext uri="{BB962C8B-B14F-4D97-AF65-F5344CB8AC3E}">
        <p14:creationId xmlns:p14="http://schemas.microsoft.com/office/powerpoint/2010/main" val="2185069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次に特徴について説明します。現在の司書の仕事内容はこのようになっています。本が返却され、本棚に戻すまでの司書の仕事は以下のようになっています。</a:t>
            </a:r>
            <a:endParaRPr kumimoji="1" lang="en-US" altLang="ja-JP" dirty="0"/>
          </a:p>
          <a:p>
            <a:r>
              <a:rPr kumimoji="1" lang="ja-JP" altLang="en-US" dirty="0"/>
              <a:t>まず、本の点検、消毒。次に本を持ち、本棚に移動します。そして最後に本棚に返却します。</a:t>
            </a:r>
            <a:endParaRPr kumimoji="1" lang="en-US" altLang="ja-JP" dirty="0"/>
          </a:p>
          <a:p>
            <a:r>
              <a:rPr kumimoji="1" lang="ja-JP" altLang="en-US" dirty="0"/>
              <a:t>ここで図書かえるを使うことで、本をまとめて持つ、本棚に移動するという、負担が大きく時間のかかる仕事を</a:t>
            </a:r>
            <a:endParaRPr kumimoji="1" lang="en-US" altLang="ja-JP" dirty="0"/>
          </a:p>
          <a:p>
            <a:r>
              <a:rPr kumimoji="1" lang="en-US" altLang="ja-JP" dirty="0"/>
              <a:t>MIRS</a:t>
            </a:r>
            <a:r>
              <a:rPr kumimoji="1" lang="ja-JP" altLang="en-US" dirty="0"/>
              <a:t>に代替させます。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17</a:t>
            </a:fld>
            <a:endParaRPr kumimoji="1" lang="ja-JP" altLang="en-US"/>
          </a:p>
        </p:txBody>
      </p:sp>
    </p:spTree>
    <p:extLst>
      <p:ext uri="{BB962C8B-B14F-4D97-AF65-F5344CB8AC3E}">
        <p14:creationId xmlns:p14="http://schemas.microsoft.com/office/powerpoint/2010/main" val="238977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次に主な機能について説明します。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18</a:t>
            </a:fld>
            <a:endParaRPr kumimoji="1" lang="ja-JP" altLang="en-US"/>
          </a:p>
        </p:txBody>
      </p:sp>
    </p:spTree>
    <p:extLst>
      <p:ext uri="{BB962C8B-B14F-4D97-AF65-F5344CB8AC3E}">
        <p14:creationId xmlns:p14="http://schemas.microsoft.com/office/powerpoint/2010/main" val="217515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まず、主な機能の中でも確実に入れたい機能の本の運搬について説明します。</a:t>
            </a:r>
            <a:endParaRPr kumimoji="1" lang="en-US" altLang="ja-JP" dirty="0"/>
          </a:p>
          <a:p>
            <a:endParaRPr kumimoji="1" lang="en-US" altLang="ja-JP" dirty="0"/>
          </a:p>
          <a:p>
            <a:r>
              <a:rPr kumimoji="1" lang="ja-JP" altLang="en-US" dirty="0"/>
              <a:t>本を借りた人が司書に本を返却し、司書がバーコードを読み込み、本に破損がないかチェックをします。</a:t>
            </a:r>
          </a:p>
          <a:p>
            <a:r>
              <a:rPr kumimoji="1" lang="ja-JP" altLang="en-US" dirty="0"/>
              <a:t>ここまでは従来の方法と変わりはありません。</a:t>
            </a:r>
            <a:endParaRPr kumimoji="1" lang="en-US" altLang="ja-JP" dirty="0"/>
          </a:p>
          <a:p>
            <a:r>
              <a:rPr kumimoji="1" lang="ja-JP" altLang="en-US" dirty="0"/>
              <a:t>ここからがとしょかえるの出番です。ある程度本が溜まってきたら、バーコードの情報を</a:t>
            </a:r>
            <a:r>
              <a:rPr kumimoji="1" lang="en-US" altLang="ja-JP" dirty="0"/>
              <a:t>MIRS</a:t>
            </a:r>
            <a:r>
              <a:rPr kumimoji="1" lang="ja-JP" altLang="en-US" dirty="0"/>
              <a:t>に読み込ませ、本を</a:t>
            </a:r>
            <a:r>
              <a:rPr kumimoji="1" lang="en-US" altLang="ja-JP" dirty="0"/>
              <a:t>MIRS</a:t>
            </a:r>
            <a:r>
              <a:rPr kumimoji="1" lang="ja-JP" altLang="en-US" dirty="0"/>
              <a:t>の上に乗せます。</a:t>
            </a:r>
            <a:endParaRPr kumimoji="1" lang="en-US" altLang="ja-JP" dirty="0"/>
          </a:p>
          <a:p>
            <a:r>
              <a:rPr kumimoji="1" lang="ja-JP" altLang="en-US" dirty="0"/>
              <a:t>それぞれの元の場所まで移動し本を置いてくれます。元の位置に戻った本を司書が本棚に戻し、返却が完了します。</a:t>
            </a:r>
            <a:endParaRPr kumimoji="1" lang="en-US" altLang="ja-JP" dirty="0"/>
          </a:p>
          <a:p>
            <a:r>
              <a:rPr kumimoji="1" lang="ja-JP" altLang="en-US" dirty="0"/>
              <a:t>このように、重たい本を人力で運ばなくてよいことと、本の返却場所を探すのに迷わなくていいことがメリットに挙げられます。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19</a:t>
            </a:fld>
            <a:endParaRPr kumimoji="1" lang="ja-JP" altLang="en-US"/>
          </a:p>
        </p:txBody>
      </p:sp>
    </p:spTree>
    <p:extLst>
      <p:ext uri="{BB962C8B-B14F-4D97-AF65-F5344CB8AC3E}">
        <p14:creationId xmlns:p14="http://schemas.microsoft.com/office/powerpoint/2010/main" val="7827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まず始めに、目次についてです。</a:t>
            </a:r>
            <a:endParaRPr kumimoji="1" lang="en-US" altLang="ja-JP" dirty="0"/>
          </a:p>
          <a:p>
            <a:endParaRPr kumimoji="1" lang="en-US" altLang="ja-JP" dirty="0"/>
          </a:p>
          <a:p>
            <a:r>
              <a:rPr kumimoji="1" lang="ja-JP" altLang="en-US" dirty="0"/>
              <a:t>目次は以下のようになっています。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a:t>
            </a:fld>
            <a:endParaRPr kumimoji="1" lang="ja-JP" altLang="en-US"/>
          </a:p>
        </p:txBody>
      </p:sp>
    </p:spTree>
    <p:extLst>
      <p:ext uri="{BB962C8B-B14F-4D97-AF65-F5344CB8AC3E}">
        <p14:creationId xmlns:p14="http://schemas.microsoft.com/office/powerpoint/2010/main" val="161916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次に本の運搬を実現するために必要な機能について説明します。</a:t>
            </a:r>
            <a:endParaRPr kumimoji="1" lang="en-US" altLang="ja-JP" dirty="0"/>
          </a:p>
          <a:p>
            <a:r>
              <a:rPr kumimoji="1" lang="ja-JP" altLang="en-US" dirty="0"/>
              <a:t>まず、ライントレースです。図書館に黒色のラインを敷き、本棚の前には色付きの目印を用意し、色を検知したら止まる。というような動作を想定しています。</a:t>
            </a:r>
            <a:endParaRPr kumimoji="1" lang="en-US" altLang="ja-JP" dirty="0"/>
          </a:p>
          <a:p>
            <a:r>
              <a:rPr kumimoji="1" lang="ja-JP" altLang="en-US" dirty="0"/>
              <a:t>次に超音波センサです。これは進む方向である前方に設置し、常にセンシングします。人がぶつかりそうになった場合、停止します。</a:t>
            </a:r>
            <a:endParaRPr kumimoji="1" lang="en-US" altLang="ja-JP" dirty="0"/>
          </a:p>
          <a:p>
            <a:r>
              <a:rPr kumimoji="1" lang="ja-JP" altLang="en-US" dirty="0"/>
              <a:t>これは安全面を考慮し搭載します。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20</a:t>
            </a:fld>
            <a:endParaRPr kumimoji="1" lang="ja-JP" altLang="en-US"/>
          </a:p>
        </p:txBody>
      </p:sp>
    </p:spTree>
    <p:extLst>
      <p:ext uri="{BB962C8B-B14F-4D97-AF65-F5344CB8AC3E}">
        <p14:creationId xmlns:p14="http://schemas.microsoft.com/office/powerpoint/2010/main" val="3921231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次に製品化するために必要な機能の図書館システムとの連携についてです。</a:t>
            </a:r>
            <a:endParaRPr kumimoji="1" lang="en-US" altLang="ja-JP" dirty="0"/>
          </a:p>
          <a:p>
            <a:r>
              <a:rPr kumimoji="1" lang="ja-JP" altLang="en-US" dirty="0"/>
              <a:t>図書館が管理しているシステムと連携して、返却時のバーコードスキャンから情報を読み取ります。</a:t>
            </a:r>
            <a:endParaRPr kumimoji="1" lang="en-US" altLang="ja-JP" dirty="0"/>
          </a:p>
          <a:p>
            <a:r>
              <a:rPr kumimoji="1" lang="ja-JP" altLang="en-US" dirty="0"/>
              <a:t>元々は二回バーコードを読み取らなければいけなかったので、返却時のバーコード読み取りと同時に</a:t>
            </a:r>
            <a:endParaRPr kumimoji="1" lang="en-US" altLang="ja-JP" dirty="0"/>
          </a:p>
          <a:p>
            <a:r>
              <a:rPr kumimoji="1" lang="ja-JP" altLang="en-US" dirty="0"/>
              <a:t>返却場所の情報も読み取ることでより簡略化することが出来ます。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21</a:t>
            </a:fld>
            <a:endParaRPr kumimoji="1" lang="ja-JP" altLang="en-US"/>
          </a:p>
        </p:txBody>
      </p:sp>
    </p:spTree>
    <p:extLst>
      <p:ext uri="{BB962C8B-B14F-4D97-AF65-F5344CB8AC3E}">
        <p14:creationId xmlns:p14="http://schemas.microsoft.com/office/powerpoint/2010/main" val="2650189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次に更に高機能化するために必要な機能の専用の返却ボックスにについて説明します。</a:t>
            </a:r>
            <a:endParaRPr kumimoji="1" lang="en-US" altLang="ja-JP" dirty="0"/>
          </a:p>
          <a:p>
            <a:endParaRPr kumimoji="1" lang="en-US" altLang="ja-JP" dirty="0"/>
          </a:p>
          <a:p>
            <a:r>
              <a:rPr kumimoji="1" lang="en-US" altLang="ja-JP" dirty="0"/>
              <a:t>MIRS</a:t>
            </a:r>
            <a:r>
              <a:rPr kumimoji="1" lang="ja-JP" altLang="en-US" dirty="0"/>
              <a:t>が本を本棚に持って行った後に入れるボックスを作ろうと考えています。</a:t>
            </a:r>
            <a:endParaRPr kumimoji="1" lang="en-US" altLang="ja-JP" dirty="0"/>
          </a:p>
          <a:p>
            <a:r>
              <a:rPr kumimoji="1" lang="ja-JP" altLang="en-US" dirty="0"/>
              <a:t>このボックスには色を付け、それぞれの場所に対応させ本の返却を行います。</a:t>
            </a:r>
            <a:endParaRPr kumimoji="1" lang="en-US" altLang="ja-JP" dirty="0"/>
          </a:p>
          <a:p>
            <a:r>
              <a:rPr kumimoji="1" lang="ja-JP" altLang="en-US" dirty="0"/>
              <a:t>またこの返却ボックスは高さがあまりないので滑車を使い、腰の高さぐらいまで釣り上げて司書の負担を減らそうと考えています。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22</a:t>
            </a:fld>
            <a:endParaRPr kumimoji="1" lang="ja-JP" altLang="en-US"/>
          </a:p>
        </p:txBody>
      </p:sp>
    </p:spTree>
    <p:extLst>
      <p:ext uri="{BB962C8B-B14F-4D97-AF65-F5344CB8AC3E}">
        <p14:creationId xmlns:p14="http://schemas.microsoft.com/office/powerpoint/2010/main" val="326939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次に外観イメージについて説明します。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23</a:t>
            </a:fld>
            <a:endParaRPr kumimoji="1" lang="ja-JP" altLang="en-US"/>
          </a:p>
        </p:txBody>
      </p:sp>
    </p:spTree>
    <p:extLst>
      <p:ext uri="{BB962C8B-B14F-4D97-AF65-F5344CB8AC3E}">
        <p14:creationId xmlns:p14="http://schemas.microsoft.com/office/powerpoint/2010/main" val="63761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外観イメージはこのようになっています。この外装は取り外し可能になっており、もしエラーが起こった場合の修復がしやすい構造になっています。</a:t>
            </a:r>
            <a:endParaRPr kumimoji="1" lang="en-US" altLang="ja-JP" dirty="0"/>
          </a:p>
          <a:p>
            <a:r>
              <a:rPr kumimoji="1" lang="ja-JP" altLang="en-US" dirty="0"/>
              <a:t>高さは、</a:t>
            </a:r>
            <a:r>
              <a:rPr kumimoji="1" lang="en-US" altLang="ja-JP" dirty="0"/>
              <a:t>1100</a:t>
            </a:r>
            <a:r>
              <a:rPr kumimoji="1" lang="ja-JP" altLang="en-US" dirty="0"/>
              <a:t>ｍｍ、重量は</a:t>
            </a:r>
            <a:r>
              <a:rPr kumimoji="1" lang="en-US" altLang="ja-JP" dirty="0"/>
              <a:t>27kg</a:t>
            </a:r>
            <a:r>
              <a:rPr kumimoji="1" lang="ja-JP" altLang="en-US" dirty="0"/>
              <a:t>になっています。</a:t>
            </a:r>
            <a:endParaRPr kumimoji="1" lang="en-US" altLang="ja-JP" dirty="0"/>
          </a:p>
          <a:p>
            <a:r>
              <a:rPr kumimoji="1" lang="ja-JP" altLang="en-US" dirty="0"/>
              <a:t>次に実際の動作について説明します。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24</a:t>
            </a:fld>
            <a:endParaRPr kumimoji="1" lang="ja-JP" altLang="en-US"/>
          </a:p>
        </p:txBody>
      </p:sp>
    </p:spTree>
    <p:extLst>
      <p:ext uri="{BB962C8B-B14F-4D97-AF65-F5344CB8AC3E}">
        <p14:creationId xmlns:p14="http://schemas.microsoft.com/office/powerpoint/2010/main" val="250517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実際の動作はこのようになっています。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動作としては、本を蛇腹部分に挿入し、定位置まで移動したらモータで蛇腹部分を押し出し、滑り台で本を滑らせ本をボックスの中に置きます。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次に内装について説明します。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25</a:t>
            </a:fld>
            <a:endParaRPr kumimoji="1" lang="ja-JP" altLang="en-US"/>
          </a:p>
        </p:txBody>
      </p:sp>
    </p:spTree>
    <p:extLst>
      <p:ext uri="{BB962C8B-B14F-4D97-AF65-F5344CB8AC3E}">
        <p14:creationId xmlns:p14="http://schemas.microsoft.com/office/powerpoint/2010/main" val="1632622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内装はこのようになっています。</a:t>
            </a:r>
            <a:endParaRPr kumimoji="1" lang="en-US" altLang="ja-JP" dirty="0"/>
          </a:p>
          <a:p>
            <a:r>
              <a:rPr kumimoji="1" lang="ja-JP" altLang="en-US" dirty="0"/>
              <a:t>しかし、本を機体上部に配置しているため、重心が上になってしまい安定しません。</a:t>
            </a:r>
            <a:endParaRPr kumimoji="1" lang="en-US" altLang="ja-JP" dirty="0"/>
          </a:p>
          <a:p>
            <a:r>
              <a:rPr kumimoji="1" lang="ja-JP" altLang="en-US" dirty="0"/>
              <a:t>そこで蛇腹構造の下部にある滑り台の中に重りを入れることで安定性を向上させます。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26</a:t>
            </a:fld>
            <a:endParaRPr kumimoji="1" lang="ja-JP" altLang="en-US"/>
          </a:p>
        </p:txBody>
      </p:sp>
    </p:spTree>
    <p:extLst>
      <p:ext uri="{BB962C8B-B14F-4D97-AF65-F5344CB8AC3E}">
        <p14:creationId xmlns:p14="http://schemas.microsoft.com/office/powerpoint/2010/main" val="2010070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次に開発項目について説明します。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27</a:t>
            </a:fld>
            <a:endParaRPr kumimoji="1" lang="ja-JP" altLang="en-US"/>
          </a:p>
        </p:txBody>
      </p:sp>
    </p:spTree>
    <p:extLst>
      <p:ext uri="{BB962C8B-B14F-4D97-AF65-F5344CB8AC3E}">
        <p14:creationId xmlns:p14="http://schemas.microsoft.com/office/powerpoint/2010/main" val="424493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開発項目はこの表のようになっています。</a:t>
            </a:r>
            <a:endParaRPr kumimoji="1" lang="en-US" altLang="ja-JP" dirty="0"/>
          </a:p>
          <a:p>
            <a:r>
              <a:rPr kumimoji="1" lang="ja-JP" altLang="en-US" dirty="0"/>
              <a:t>まず、メカの開発項目から説明します。優先度</a:t>
            </a:r>
            <a:r>
              <a:rPr kumimoji="1" lang="en-US" altLang="ja-JP" dirty="0"/>
              <a:t>A</a:t>
            </a:r>
            <a:r>
              <a:rPr kumimoji="1" lang="ja-JP" altLang="en-US" dirty="0"/>
              <a:t>は運搬のための蛇腹構造の製作、滑り台の製作。</a:t>
            </a:r>
            <a:endParaRPr kumimoji="1" lang="en-US" altLang="ja-JP" dirty="0"/>
          </a:p>
          <a:p>
            <a:r>
              <a:rPr kumimoji="1" lang="ja-JP" altLang="en-US" dirty="0"/>
              <a:t>優先度</a:t>
            </a:r>
            <a:r>
              <a:rPr kumimoji="1" lang="en-US" altLang="ja-JP" dirty="0"/>
              <a:t>B</a:t>
            </a:r>
            <a:r>
              <a:rPr kumimoji="1" lang="ja-JP" altLang="en-US" dirty="0"/>
              <a:t>は外装を整える。優先度</a:t>
            </a:r>
            <a:r>
              <a:rPr kumimoji="1" lang="en-US" altLang="ja-JP" dirty="0"/>
              <a:t>C</a:t>
            </a:r>
            <a:r>
              <a:rPr kumimoji="1" lang="ja-JP" altLang="en-US" dirty="0"/>
              <a:t>は本の返却ボックスの製作が挙げられます。</a:t>
            </a:r>
            <a:endParaRPr kumimoji="1" lang="en-US" altLang="ja-JP" dirty="0"/>
          </a:p>
          <a:p>
            <a:r>
              <a:rPr kumimoji="1" lang="ja-JP" altLang="en-US" dirty="0"/>
              <a:t>次にエレキの開発項目について説明します。優先度</a:t>
            </a:r>
            <a:r>
              <a:rPr kumimoji="1" lang="en-US" altLang="ja-JP" dirty="0"/>
              <a:t>A</a:t>
            </a:r>
            <a:r>
              <a:rPr kumimoji="1" lang="ja-JP" altLang="en-US" dirty="0"/>
              <a:t>は運搬プログラムの作成、本の設置プログラムの作成、</a:t>
            </a:r>
            <a:endParaRPr kumimoji="1" lang="en-US" altLang="ja-JP" dirty="0"/>
          </a:p>
          <a:p>
            <a:r>
              <a:rPr kumimoji="1" lang="ja-JP" altLang="en-US" dirty="0"/>
              <a:t>衝突防止プログラムの作成です。優先度</a:t>
            </a:r>
            <a:r>
              <a:rPr kumimoji="1" lang="en-US" altLang="ja-JP" dirty="0"/>
              <a:t>B</a:t>
            </a:r>
            <a:r>
              <a:rPr kumimoji="1" lang="ja-JP" altLang="en-US" dirty="0"/>
              <a:t>は、本の仕分けプログラムの作成、バーコードリードプログラムの作成が挙げられます。</a:t>
            </a:r>
            <a:endParaRPr kumimoji="1" lang="en-US" altLang="ja-JP" dirty="0"/>
          </a:p>
          <a:p>
            <a:r>
              <a:rPr kumimoji="1" lang="ja-JP" altLang="en-US" dirty="0"/>
              <a:t>最後にソフトの開発項目についてです。優先度</a:t>
            </a:r>
            <a:r>
              <a:rPr kumimoji="1" lang="en-US" altLang="ja-JP" dirty="0"/>
              <a:t>A</a:t>
            </a:r>
            <a:r>
              <a:rPr kumimoji="1" lang="ja-JP" altLang="en-US" dirty="0"/>
              <a:t>は蛇腹を押し出すモータの取り付け。優先度</a:t>
            </a:r>
            <a:r>
              <a:rPr kumimoji="1" lang="en-US" altLang="ja-JP" dirty="0"/>
              <a:t>B</a:t>
            </a:r>
            <a:r>
              <a:rPr kumimoji="1" lang="ja-JP" altLang="en-US" dirty="0"/>
              <a:t>は本の仕分け構造に必要な素子の取り付けが挙げられます。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28</a:t>
            </a:fld>
            <a:endParaRPr kumimoji="1" lang="ja-JP" altLang="en-US"/>
          </a:p>
        </p:txBody>
      </p:sp>
    </p:spTree>
    <p:extLst>
      <p:ext uri="{BB962C8B-B14F-4D97-AF65-F5344CB8AC3E}">
        <p14:creationId xmlns:p14="http://schemas.microsoft.com/office/powerpoint/2010/main" val="2667151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次に主要な購入物品について説明します。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29</a:t>
            </a:fld>
            <a:endParaRPr kumimoji="1" lang="ja-JP" altLang="en-US"/>
          </a:p>
        </p:txBody>
      </p:sp>
    </p:spTree>
    <p:extLst>
      <p:ext uri="{BB962C8B-B14F-4D97-AF65-F5344CB8AC3E}">
        <p14:creationId xmlns:p14="http://schemas.microsoft.com/office/powerpoint/2010/main" val="83978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はじめに製作背景やニーズについて説明します。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3</a:t>
            </a:fld>
            <a:endParaRPr kumimoji="1" lang="ja-JP" altLang="en-US"/>
          </a:p>
        </p:txBody>
      </p:sp>
    </p:spTree>
    <p:extLst>
      <p:ext uri="{BB962C8B-B14F-4D97-AF65-F5344CB8AC3E}">
        <p14:creationId xmlns:p14="http://schemas.microsoft.com/office/powerpoint/2010/main" val="448231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主要な購入物品は以下の表のようになっています。</a:t>
            </a:r>
            <a:endParaRPr kumimoji="1" lang="en-US" altLang="ja-JP" dirty="0"/>
          </a:p>
          <a:p>
            <a:endParaRPr kumimoji="1" lang="en-US" altLang="ja-JP" dirty="0"/>
          </a:p>
          <a:p>
            <a:r>
              <a:rPr kumimoji="1" lang="ja-JP" altLang="en-US" dirty="0"/>
              <a:t>バーコードリーダー　　　約</a:t>
            </a:r>
            <a:r>
              <a:rPr kumimoji="1" lang="en-US" altLang="ja-JP" dirty="0"/>
              <a:t>4000</a:t>
            </a:r>
            <a:r>
              <a:rPr kumimoji="1" lang="ja-JP" altLang="en-US" dirty="0"/>
              <a:t>円</a:t>
            </a:r>
            <a:endParaRPr kumimoji="1" lang="en-US" altLang="ja-JP" dirty="0"/>
          </a:p>
          <a:p>
            <a:r>
              <a:rPr kumimoji="1" lang="ja-JP" altLang="en-US" dirty="0"/>
              <a:t>滑車</a:t>
            </a:r>
            <a:r>
              <a:rPr kumimoji="1" lang="en-US" altLang="ja-JP" dirty="0"/>
              <a:t>×3</a:t>
            </a:r>
            <a:r>
              <a:rPr kumimoji="1" lang="ja-JP" altLang="en-US" dirty="0"/>
              <a:t>　　　　　　　　約</a:t>
            </a:r>
            <a:r>
              <a:rPr kumimoji="1" lang="en-US" altLang="ja-JP" dirty="0"/>
              <a:t>1500</a:t>
            </a:r>
            <a:r>
              <a:rPr kumimoji="1" lang="ja-JP" altLang="en-US" dirty="0"/>
              <a:t>円</a:t>
            </a:r>
            <a:endParaRPr kumimoji="1" lang="en-US" altLang="ja-JP" dirty="0"/>
          </a:p>
          <a:p>
            <a:r>
              <a:rPr kumimoji="1" lang="ja-JP" altLang="en-US" dirty="0"/>
              <a:t>アルミフレーム　　　　　約</a:t>
            </a:r>
            <a:r>
              <a:rPr kumimoji="1" lang="en-US" altLang="ja-JP" dirty="0"/>
              <a:t>6000</a:t>
            </a:r>
            <a:r>
              <a:rPr kumimoji="1" lang="ja-JP" altLang="en-US" dirty="0"/>
              <a:t>円</a:t>
            </a:r>
            <a:endParaRPr kumimoji="1" lang="en-US" altLang="ja-JP" dirty="0"/>
          </a:p>
          <a:p>
            <a:r>
              <a:rPr kumimoji="1" lang="ja-JP" altLang="en-US" dirty="0"/>
              <a:t>鉄板　　　　　　　　　　約</a:t>
            </a:r>
            <a:r>
              <a:rPr kumimoji="1" lang="en-US" altLang="ja-JP" dirty="0"/>
              <a:t>5000</a:t>
            </a:r>
            <a:r>
              <a:rPr kumimoji="1" lang="ja-JP" altLang="en-US" dirty="0"/>
              <a:t>円</a:t>
            </a:r>
            <a:endParaRPr kumimoji="1" lang="en-US" altLang="ja-JP" dirty="0"/>
          </a:p>
          <a:p>
            <a:r>
              <a:rPr kumimoji="1" lang="ja-JP" altLang="en-US" dirty="0"/>
              <a:t>プラスチックダンボール 約</a:t>
            </a:r>
            <a:r>
              <a:rPr kumimoji="1" lang="en-US" altLang="ja-JP" dirty="0"/>
              <a:t>2000</a:t>
            </a:r>
            <a:r>
              <a:rPr kumimoji="1" lang="ja-JP" altLang="en-US" dirty="0"/>
              <a:t>円</a:t>
            </a:r>
            <a:endParaRPr kumimoji="1" lang="en-US" altLang="ja-JP" dirty="0"/>
          </a:p>
          <a:p>
            <a:r>
              <a:rPr kumimoji="1" lang="ja-JP" altLang="en-US" dirty="0"/>
              <a:t>アクリル板　　　　　　　約</a:t>
            </a:r>
            <a:r>
              <a:rPr kumimoji="1" lang="en-US" altLang="ja-JP" dirty="0"/>
              <a:t>3000</a:t>
            </a:r>
            <a:r>
              <a:rPr kumimoji="1" lang="ja-JP" altLang="en-US" dirty="0"/>
              <a:t>円</a:t>
            </a:r>
            <a:endParaRPr kumimoji="1" lang="en-US" altLang="ja-JP" dirty="0"/>
          </a:p>
          <a:p>
            <a:r>
              <a:rPr kumimoji="1" lang="ja-JP" altLang="en-US" dirty="0"/>
              <a:t>装飾　　　　　　　　　　約</a:t>
            </a:r>
            <a:r>
              <a:rPr kumimoji="1" lang="en-US" altLang="ja-JP" dirty="0"/>
              <a:t>3500</a:t>
            </a:r>
            <a:r>
              <a:rPr kumimoji="1" lang="ja-JP" altLang="en-US" dirty="0"/>
              <a:t>円</a:t>
            </a:r>
            <a:endParaRPr kumimoji="1" lang="en-US" altLang="ja-JP" dirty="0"/>
          </a:p>
          <a:p>
            <a:r>
              <a:rPr kumimoji="1" lang="ja-JP" altLang="en-US" dirty="0"/>
              <a:t>光センサ　　　　　　　　約</a:t>
            </a:r>
            <a:r>
              <a:rPr kumimoji="1" lang="en-US" altLang="ja-JP" dirty="0"/>
              <a:t>400</a:t>
            </a:r>
            <a:r>
              <a:rPr kumimoji="1" lang="ja-JP" altLang="en-US" dirty="0"/>
              <a:t>円</a:t>
            </a:r>
            <a:endParaRPr kumimoji="1" lang="en-US" altLang="ja-JP" dirty="0"/>
          </a:p>
          <a:p>
            <a:endParaRPr kumimoji="1" lang="en-US" altLang="ja-JP" dirty="0"/>
          </a:p>
          <a:p>
            <a:r>
              <a:rPr kumimoji="1" lang="ja-JP" altLang="en-US" dirty="0"/>
              <a:t>計　</a:t>
            </a:r>
            <a:r>
              <a:rPr kumimoji="1" lang="en-US" altLang="ja-JP" dirty="0"/>
              <a:t>22524</a:t>
            </a:r>
            <a:r>
              <a:rPr kumimoji="1" lang="ja-JP" altLang="en-US" dirty="0"/>
              <a:t>円となっています。まだ購入先が検討中もあるのでこれから決めています。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30</a:t>
            </a:fld>
            <a:endParaRPr kumimoji="1" lang="ja-JP" altLang="en-US"/>
          </a:p>
        </p:txBody>
      </p:sp>
    </p:spTree>
    <p:extLst>
      <p:ext uri="{BB962C8B-B14F-4D97-AF65-F5344CB8AC3E}">
        <p14:creationId xmlns:p14="http://schemas.microsoft.com/office/powerpoint/2010/main" val="2214198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購入物品の使用用途は以下のようになっています。</a:t>
            </a:r>
            <a:endParaRPr kumimoji="1" lang="en-US" altLang="ja-JP" dirty="0"/>
          </a:p>
          <a:p>
            <a:r>
              <a:rPr kumimoji="1" lang="ja-JP" altLang="en-US" dirty="0"/>
              <a:t>バーコードリーダーは、滑車は返却ボックスに使用します。アルミフレームはフレームに使用し、鉄板は標準機下部の板として使用します。</a:t>
            </a:r>
            <a:endParaRPr kumimoji="1" lang="en-US" altLang="ja-JP" dirty="0"/>
          </a:p>
          <a:p>
            <a:r>
              <a:rPr kumimoji="1" lang="ja-JP" altLang="en-US" dirty="0"/>
              <a:t>プラスチックダンボールは外装に使用し、アクリル板は蛇腹機構を支える板として使用します。装飾はかえるのシンボルに使用し、光センサはライントレースに使用します。</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31</a:t>
            </a:fld>
            <a:endParaRPr kumimoji="1" lang="ja-JP" altLang="en-US"/>
          </a:p>
        </p:txBody>
      </p:sp>
    </p:spTree>
    <p:extLst>
      <p:ext uri="{BB962C8B-B14F-4D97-AF65-F5344CB8AC3E}">
        <p14:creationId xmlns:p14="http://schemas.microsoft.com/office/powerpoint/2010/main" val="76346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これで一班のシステム提案を終わらせていただきます。</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32</a:t>
            </a:fld>
            <a:endParaRPr kumimoji="1" lang="ja-JP" altLang="en-US"/>
          </a:p>
        </p:txBody>
      </p:sp>
    </p:spTree>
    <p:extLst>
      <p:ext uri="{BB962C8B-B14F-4D97-AF65-F5344CB8AC3E}">
        <p14:creationId xmlns:p14="http://schemas.microsoft.com/office/powerpoint/2010/main" val="3212610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それでは、質疑応答に入ります。質問がある人はありますか。</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33</a:t>
            </a:fld>
            <a:endParaRPr kumimoji="1" lang="ja-JP" altLang="en-US"/>
          </a:p>
        </p:txBody>
      </p:sp>
    </p:spTree>
    <p:extLst>
      <p:ext uri="{BB962C8B-B14F-4D97-AF65-F5344CB8AC3E}">
        <p14:creationId xmlns:p14="http://schemas.microsoft.com/office/powerpoint/2010/main" val="126765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突然ですが、皆さんは漫画喫茶を利用したことがありますか？</a:t>
            </a:r>
            <a:r>
              <a:rPr lang="ja-JP" altLang="en-US" b="0" i="0" dirty="0">
                <a:solidFill>
                  <a:srgbClr val="111111"/>
                </a:solidFill>
                <a:effectLst/>
                <a:latin typeface="Roboto" panose="02000000000000000000" pitchFamily="2" charset="0"/>
              </a:rPr>
              <a:t>全国に約</a:t>
            </a:r>
            <a:r>
              <a:rPr lang="en-US" altLang="ja-JP" b="0" i="0" dirty="0">
                <a:solidFill>
                  <a:srgbClr val="111111"/>
                </a:solidFill>
                <a:effectLst/>
                <a:latin typeface="Roboto" panose="02000000000000000000" pitchFamily="2" charset="0"/>
              </a:rPr>
              <a:t>1000</a:t>
            </a:r>
            <a:r>
              <a:rPr lang="ja-JP" altLang="en-US" b="0" i="0" dirty="0">
                <a:solidFill>
                  <a:srgbClr val="111111"/>
                </a:solidFill>
                <a:effectLst/>
                <a:latin typeface="Roboto" panose="02000000000000000000" pitchFamily="2" charset="0"/>
              </a:rPr>
              <a:t>件以上あり、多くの人に利用されています。そんな漫画喫茶には多くのメリットがあります。まず、自分で漫画を購入しなくても、漫画を気軽に読むことが出来ます。また、漫画喫茶には年代やジャンルを問わず数多くの漫画を取り揃えているので、様々な種類の中から選択できます。他にも、個室で読むことが出来、落ち着いた雰囲気で読むことが出来るなどの多くのメリットがあります。しかし、その反面デメリットもあります。</a:t>
            </a:r>
            <a:endParaRPr kumimoji="1" lang="ja-JP" altLang="en-US" dirty="0"/>
          </a:p>
          <a:p>
            <a:pPr algn="l"/>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4</a:t>
            </a:fld>
            <a:endParaRPr kumimoji="1" lang="ja-JP" altLang="en-US"/>
          </a:p>
        </p:txBody>
      </p:sp>
    </p:spTree>
    <p:extLst>
      <p:ext uri="{BB962C8B-B14F-4D97-AF65-F5344CB8AC3E}">
        <p14:creationId xmlns:p14="http://schemas.microsoft.com/office/powerpoint/2010/main" val="324620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デメリットの一つ目として、本の返却があります。利用者は借りてきた本を読み終えた後、元の本棚に返却しなければいけません。中には重い本もあり、非常に面倒ですし大変です。デメリットの二つ目として、返却場所を忘れてしまうというデメリットがあります。漫画喫茶は多くの本を貯蔵しているが故、非常に狭く、複雑な構造になっています。そのため、本をお借りたはいいものの元の場所が分からなくなってしまう、ということがあります。このように漫画喫茶では本の返却方法にデメリットがあります。</a:t>
            </a:r>
          </a:p>
          <a:p>
            <a:pPr algn="l"/>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5</a:t>
            </a:fld>
            <a:endParaRPr kumimoji="1" lang="ja-JP" altLang="en-US"/>
          </a:p>
        </p:txBody>
      </p:sp>
    </p:spTree>
    <p:extLst>
      <p:ext uri="{BB962C8B-B14F-4D97-AF65-F5344CB8AC3E}">
        <p14:creationId xmlns:p14="http://schemas.microsoft.com/office/powerpoint/2010/main" val="296022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デメリットを解決しようと、私たちは本を自動で返却してくれるロボットを開発しようと考えました。しかし、漫画喫茶で実際に動作確認を行うのが難しく、社会実装しにくいと考えました。そこで、学内にもあり実装しやすい図書館をターゲットにしようと考えました。</a:t>
            </a:r>
            <a:endParaRPr kumimoji="1" lang="en-US" altLang="ja-JP" dirty="0"/>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6</a:t>
            </a:fld>
            <a:endParaRPr kumimoji="1" lang="ja-JP" altLang="en-US"/>
          </a:p>
        </p:txBody>
      </p:sp>
    </p:spTree>
    <p:extLst>
      <p:ext uri="{BB962C8B-B14F-4D97-AF65-F5344CB8AC3E}">
        <p14:creationId xmlns:p14="http://schemas.microsoft.com/office/powerpoint/2010/main" val="391630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242424"/>
                </a:solidFill>
                <a:effectLst/>
                <a:latin typeface="-apple-system"/>
              </a:rPr>
              <a:t>しかし、実際にニーズがなくてはこのミルスは成り立ちません。</a:t>
            </a:r>
          </a:p>
          <a:p>
            <a:pPr algn="l"/>
            <a:r>
              <a:rPr lang="ja-JP" altLang="en-US" b="0" i="0" dirty="0">
                <a:solidFill>
                  <a:srgbClr val="242424"/>
                </a:solidFill>
                <a:effectLst/>
                <a:latin typeface="-apple-system"/>
              </a:rPr>
              <a:t>まず、インターネットで本の返却を補助するロボットに需要があるか調査しました。</a:t>
            </a:r>
          </a:p>
          <a:p>
            <a:pPr algn="l"/>
            <a:r>
              <a:rPr lang="ja-JP" altLang="en-US" b="0" i="0" dirty="0">
                <a:solidFill>
                  <a:srgbClr val="242424"/>
                </a:solidFill>
                <a:effectLst/>
                <a:latin typeface="-apple-system"/>
              </a:rPr>
              <a:t>そこには、こんなことが書かれていました。</a:t>
            </a:r>
            <a:endParaRPr lang="en-US" altLang="ja-JP" b="0" i="0" dirty="0">
              <a:solidFill>
                <a:srgbClr val="242424"/>
              </a:solidFill>
              <a:effectLst/>
              <a:latin typeface="-apple-system"/>
            </a:endParaRPr>
          </a:p>
          <a:p>
            <a:pPr algn="l"/>
            <a:endParaRPr lang="ja-JP" altLang="en-US" b="0" i="0" dirty="0">
              <a:solidFill>
                <a:srgbClr val="242424"/>
              </a:solidFill>
              <a:effectLst/>
              <a:latin typeface="-apple-system"/>
            </a:endParaRPr>
          </a:p>
          <a:p>
            <a:pPr algn="l"/>
            <a:r>
              <a:rPr lang="ja-JP" altLang="en-US" b="0" i="0" dirty="0">
                <a:solidFill>
                  <a:srgbClr val="242424"/>
                </a:solidFill>
                <a:effectLst/>
                <a:latin typeface="-apple-system"/>
              </a:rPr>
              <a:t>司書は利用者への対応や蔵書の管理、図書館利用を促進する企画など業務が多く、一つのことに多くの時間を割くことが出来ません。</a:t>
            </a:r>
            <a:endParaRPr lang="en-US" altLang="ja-JP" b="0" i="0" dirty="0">
              <a:solidFill>
                <a:srgbClr val="242424"/>
              </a:solidFill>
              <a:effectLst/>
              <a:latin typeface="-apple-system"/>
            </a:endParaRPr>
          </a:p>
          <a:p>
            <a:pPr algn="l"/>
            <a:endParaRPr lang="en-US" altLang="ja-JP" b="0" i="0" dirty="0">
              <a:solidFill>
                <a:srgbClr val="242424"/>
              </a:solidFill>
              <a:effectLst/>
              <a:latin typeface="-apple-system"/>
            </a:endParaRPr>
          </a:p>
          <a:p>
            <a:pPr algn="l"/>
            <a:r>
              <a:rPr lang="ja-JP" altLang="en-US" b="0" i="0" dirty="0">
                <a:solidFill>
                  <a:srgbClr val="242424"/>
                </a:solidFill>
                <a:effectLst/>
                <a:latin typeface="-apple-system"/>
              </a:rPr>
              <a:t>司書は重たい本を扱う仕事で本の返却や整理などで、腰を痛めるほどの重労働です。</a:t>
            </a:r>
            <a:endParaRPr lang="en-US" altLang="ja-JP" b="0" i="0" dirty="0">
              <a:solidFill>
                <a:srgbClr val="242424"/>
              </a:solidFill>
              <a:effectLst/>
              <a:latin typeface="-apple-system"/>
            </a:endParaRPr>
          </a:p>
          <a:p>
            <a:pPr algn="l"/>
            <a:endParaRPr lang="en-US" altLang="ja-JP" b="0" i="0" dirty="0">
              <a:solidFill>
                <a:srgbClr val="242424"/>
              </a:solidFill>
              <a:effectLst/>
              <a:latin typeface="-apple-system"/>
            </a:endParaRPr>
          </a:p>
          <a:p>
            <a:pPr algn="l"/>
            <a:r>
              <a:rPr lang="ja-JP" altLang="en-US" b="0" i="0" dirty="0">
                <a:solidFill>
                  <a:srgbClr val="242424"/>
                </a:solidFill>
                <a:effectLst/>
                <a:latin typeface="-apple-system"/>
              </a:rPr>
              <a:t>と、このような意見がありました。</a:t>
            </a:r>
            <a:endParaRPr lang="en-US" altLang="ja-JP" b="0" i="0" dirty="0">
              <a:solidFill>
                <a:srgbClr val="242424"/>
              </a:solidFill>
              <a:effectLst/>
              <a:latin typeface="-apple-system"/>
            </a:endParaRP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7</a:t>
            </a:fld>
            <a:endParaRPr kumimoji="1" lang="ja-JP" altLang="en-US"/>
          </a:p>
        </p:txBody>
      </p:sp>
    </p:spTree>
    <p:extLst>
      <p:ext uri="{BB962C8B-B14F-4D97-AF65-F5344CB8AC3E}">
        <p14:creationId xmlns:p14="http://schemas.microsoft.com/office/powerpoint/2010/main" val="125650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また、本当にこのロボットに需要があるのか沼津高専図書館の司書の方に話を伺い、調査してきました。</a:t>
            </a:r>
            <a:endParaRPr kumimoji="1" lang="en-US" altLang="ja-JP" dirty="0"/>
          </a:p>
          <a:p>
            <a:r>
              <a:rPr kumimoji="1" lang="ja-JP" altLang="en-US" dirty="0"/>
              <a:t>実際に聞き込み調査を行うとこのような回答が返ってきました。</a:t>
            </a:r>
            <a:endParaRPr kumimoji="1" lang="en-US" altLang="ja-JP" dirty="0"/>
          </a:p>
          <a:p>
            <a:endParaRPr kumimoji="1" lang="en-US" altLang="ja-JP" dirty="0"/>
          </a:p>
          <a:p>
            <a:r>
              <a:rPr kumimoji="1" lang="ja-JP" altLang="en-US" dirty="0"/>
              <a:t>沼津高専の図書館でも１日約</a:t>
            </a:r>
            <a:r>
              <a:rPr kumimoji="1" lang="en-US" altLang="ja-JP" dirty="0"/>
              <a:t>80</a:t>
            </a:r>
            <a:r>
              <a:rPr kumimoji="1" lang="ja-JP" altLang="en-US" dirty="0"/>
              <a:t>冊程度の本の貸し借りが行われている。</a:t>
            </a:r>
          </a:p>
          <a:p>
            <a:r>
              <a:rPr kumimoji="1" lang="ja-JP" altLang="en-US" dirty="0"/>
              <a:t>手作業で本の点検、消毒、返却作業を行うので大量に本が来ると非常に大変。</a:t>
            </a:r>
            <a:endParaRPr kumimoji="1" lang="en-US" altLang="ja-JP" dirty="0"/>
          </a:p>
          <a:p>
            <a:endParaRPr kumimoji="1" lang="ja-JP" altLang="en-US" dirty="0"/>
          </a:p>
          <a:p>
            <a:r>
              <a:rPr kumimoji="1" lang="ja-JP" altLang="en-US" dirty="0"/>
              <a:t>との貴重な意見をいただきました。</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8</a:t>
            </a:fld>
            <a:endParaRPr kumimoji="1" lang="ja-JP" altLang="en-US"/>
          </a:p>
        </p:txBody>
      </p:sp>
    </p:spTree>
    <p:extLst>
      <p:ext uri="{BB962C8B-B14F-4D97-AF65-F5344CB8AC3E}">
        <p14:creationId xmlns:p14="http://schemas.microsoft.com/office/powerpoint/2010/main" val="152649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このように実際に調査を行うことで、本の返却作業は非常に手間のかかる仕事だということが分かりました。</a:t>
            </a:r>
          </a:p>
        </p:txBody>
      </p:sp>
      <p:sp>
        <p:nvSpPr>
          <p:cNvPr id="4" name="スライド番号プレースホルダー 3"/>
          <p:cNvSpPr>
            <a:spLocks noGrp="1"/>
          </p:cNvSpPr>
          <p:nvPr>
            <p:ph type="sldNum" sz="quarter" idx="5"/>
          </p:nvPr>
        </p:nvSpPr>
        <p:spPr/>
        <p:txBody>
          <a:bodyPr/>
          <a:lstStyle/>
          <a:p>
            <a:fld id="{E39A4903-AE09-40AF-93E2-1ABC443528CC}" type="slidenum">
              <a:rPr kumimoji="1" lang="ja-JP" altLang="en-US" smtClean="0"/>
              <a:t>9</a:t>
            </a:fld>
            <a:endParaRPr kumimoji="1" lang="ja-JP" altLang="en-US"/>
          </a:p>
        </p:txBody>
      </p:sp>
    </p:spTree>
    <p:extLst>
      <p:ext uri="{BB962C8B-B14F-4D97-AF65-F5344CB8AC3E}">
        <p14:creationId xmlns:p14="http://schemas.microsoft.com/office/powerpoint/2010/main" val="42014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F5702-0B16-E105-C97C-5F4807180AE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6676167-0A70-57E2-445B-43FF41911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EACCA71-86DE-1321-961B-5ABA899994B8}"/>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C110A7B1-A268-26D6-9F89-D823F82649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67BA4B-1E00-173E-BE4C-445D947242EE}"/>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190989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FDD7F6-299B-56BC-3B52-3A1E8FEDCF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1305FB-0BED-ED8B-848B-A3731C04CF0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5F8CB-F729-924C-91A8-E7B0D67E3D8E}"/>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2736F15A-18B9-A663-65FF-872BEBED3D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86F1FD-66C2-B0E4-12C5-A3FF58018752}"/>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268907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145119-4726-94BB-397D-882FFEB39D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D6CBCA-2132-8775-6DAE-537E4A83C48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8A73AD-EB88-6CF0-8B70-BE0C98CFC0D9}"/>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A152DBF6-3410-222D-6674-F08622819F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E89BAD-7D08-E5BC-339B-3F68AF0F5EDC}"/>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408559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07937-05C3-C61E-02C9-31D1B2FA40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51940F-CE55-1FFB-41C3-2A3F5F0C5F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A412AF-D764-1020-A569-5B27DC3B286B}"/>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98296999-E5F7-447B-16D7-464728E1F9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8656EF-CA4E-9952-E2C8-7C21C98F71ED}"/>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164938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7CF25-43EB-1C54-5EF5-E2243DDFA0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9123BD-2F34-A3CD-D1D7-88D1B56EF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BD28FA-3C7A-468F-72AF-0988D87E98AF}"/>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F596E502-F35D-013C-B75B-EA72847BA8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B5F963-8A1B-095D-3E16-336AD9B81133}"/>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392275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EB598-E610-4AC9-D5A8-419162EAE7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9FB2F1-1574-D1C7-6260-3BF5236F889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77BF56-F590-2E62-222C-BD4081BEB03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3D8FD4-6C50-1B89-A5CD-04BD311537C6}"/>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6" name="フッター プレースホルダー 5">
            <a:extLst>
              <a:ext uri="{FF2B5EF4-FFF2-40B4-BE49-F238E27FC236}">
                <a16:creationId xmlns:a16="http://schemas.microsoft.com/office/drawing/2014/main" id="{A0A404D7-DDE2-7195-5B5D-757466FB1C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A6C72-112C-ED7B-BEAC-6FEDD5C6F599}"/>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320410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70FD0-3350-D3AD-98B3-74F77927EDF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DD9FCF-887D-C411-8DFC-5CF04669D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706EEA6-EC37-628E-5D2A-400E009DDA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3E457E-8457-40F9-BEC8-3BBAF202F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70D2284-63AB-6AF8-9F66-88291D38D6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1E82E-17A9-E1AD-91A4-D1E6359B453F}"/>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8" name="フッター プレースホルダー 7">
            <a:extLst>
              <a:ext uri="{FF2B5EF4-FFF2-40B4-BE49-F238E27FC236}">
                <a16:creationId xmlns:a16="http://schemas.microsoft.com/office/drawing/2014/main" id="{876C2737-E981-AB4D-9C17-D75E85F79B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40F10E-C0BD-B748-1610-9F3AAE91A071}"/>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337611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E6F2A-212F-FFD3-1F76-108300E72E4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4881F9-2886-27F9-098B-6F003822E669}"/>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4" name="フッター プレースホルダー 3">
            <a:extLst>
              <a:ext uri="{FF2B5EF4-FFF2-40B4-BE49-F238E27FC236}">
                <a16:creationId xmlns:a16="http://schemas.microsoft.com/office/drawing/2014/main" id="{0A29AB97-EA2F-D94E-3220-BB91EB06DC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8F0655-0498-0ECE-0502-3D31EFB99AB5}"/>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268996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E8B5CE-4AA3-4B5E-3E04-6990C4420DF8}"/>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3" name="フッター プレースホルダー 2">
            <a:extLst>
              <a:ext uri="{FF2B5EF4-FFF2-40B4-BE49-F238E27FC236}">
                <a16:creationId xmlns:a16="http://schemas.microsoft.com/office/drawing/2014/main" id="{7BE1F8BC-0569-609F-C13B-4DAF3DDD469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60139D7-D66A-57C6-49B6-799C617585F2}"/>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41643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B8327-C9FB-F06E-AE61-34A96908A7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3BC7B-1A47-1D35-5106-D4DCDB876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B57494-86D3-DF1C-16FC-58F026294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EEB951-11C4-4517-BA71-CB7B4D4478E6}"/>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6" name="フッター プレースホルダー 5">
            <a:extLst>
              <a:ext uri="{FF2B5EF4-FFF2-40B4-BE49-F238E27FC236}">
                <a16:creationId xmlns:a16="http://schemas.microsoft.com/office/drawing/2014/main" id="{05609A29-B05F-68DB-F2BE-4A86126124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EE674B-230C-333D-EC8A-ED8C157343DC}"/>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312290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ABCAF-D627-7918-08C6-00BDB68DE2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6B4F03-358F-5EA0-BD7E-87216FC6B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EC9BD3-B4ED-4A6F-61C8-BDC0F5B7D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785D25-4832-D896-4FCB-9C303C4E8162}"/>
              </a:ext>
            </a:extLst>
          </p:cNvPr>
          <p:cNvSpPr>
            <a:spLocks noGrp="1"/>
          </p:cNvSpPr>
          <p:nvPr>
            <p:ph type="dt" sz="half" idx="10"/>
          </p:nvPr>
        </p:nvSpPr>
        <p:spPr/>
        <p:txBody>
          <a:bodyPr/>
          <a:lstStyle/>
          <a:p>
            <a:fld id="{56FD57D5-0E98-437E-BC93-A54CF1512B57}" type="datetimeFigureOut">
              <a:rPr kumimoji="1" lang="ja-JP" altLang="en-US" smtClean="0"/>
              <a:t>2022/7/26</a:t>
            </a:fld>
            <a:endParaRPr kumimoji="1" lang="ja-JP" altLang="en-US"/>
          </a:p>
        </p:txBody>
      </p:sp>
      <p:sp>
        <p:nvSpPr>
          <p:cNvPr id="6" name="フッター プレースホルダー 5">
            <a:extLst>
              <a:ext uri="{FF2B5EF4-FFF2-40B4-BE49-F238E27FC236}">
                <a16:creationId xmlns:a16="http://schemas.microsoft.com/office/drawing/2014/main" id="{44762005-4A51-0133-DFB0-3A266B78F1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387B74-28AA-FE4C-367F-C6245567BD50}"/>
              </a:ext>
            </a:extLst>
          </p:cNvPr>
          <p:cNvSpPr>
            <a:spLocks noGrp="1"/>
          </p:cNvSpPr>
          <p:nvPr>
            <p:ph type="sldNum" sz="quarter" idx="12"/>
          </p:nvPr>
        </p:nvSpPr>
        <p:spPr/>
        <p:txBody>
          <a:body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20042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510680-7748-2626-DE52-24A76A186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1D5691-2F2F-3D78-D7C5-EF4708810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D69F64-BF88-B6C5-2C73-F64FD4198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D57D5-0E98-437E-BC93-A54CF1512B57}" type="datetimeFigureOut">
              <a:rPr kumimoji="1" lang="ja-JP" altLang="en-US" smtClean="0"/>
              <a:t>2022/7/26</a:t>
            </a:fld>
            <a:endParaRPr kumimoji="1" lang="ja-JP" altLang="en-US"/>
          </a:p>
        </p:txBody>
      </p:sp>
      <p:sp>
        <p:nvSpPr>
          <p:cNvPr id="5" name="フッター プレースホルダー 4">
            <a:extLst>
              <a:ext uri="{FF2B5EF4-FFF2-40B4-BE49-F238E27FC236}">
                <a16:creationId xmlns:a16="http://schemas.microsoft.com/office/drawing/2014/main" id="{36697EDD-5DB7-BAF4-3FB4-E635AE963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D7192CC-2A08-E415-558C-3CB14CB4C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D9490-6EC1-402F-8726-D71886065499}" type="slidenum">
              <a:rPr kumimoji="1" lang="ja-JP" altLang="en-US" smtClean="0"/>
              <a:t>‹#›</a:t>
            </a:fld>
            <a:endParaRPr kumimoji="1" lang="ja-JP" altLang="en-US"/>
          </a:p>
        </p:txBody>
      </p:sp>
    </p:spTree>
    <p:extLst>
      <p:ext uri="{BB962C8B-B14F-4D97-AF65-F5344CB8AC3E}">
        <p14:creationId xmlns:p14="http://schemas.microsoft.com/office/powerpoint/2010/main" val="364773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303866"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システム提案</a:t>
            </a:r>
          </a:p>
        </p:txBody>
      </p:sp>
      <p:sp>
        <p:nvSpPr>
          <p:cNvPr id="11" name="テキスト ボックス 10">
            <a:extLst>
              <a:ext uri="{FF2B5EF4-FFF2-40B4-BE49-F238E27FC236}">
                <a16:creationId xmlns:a16="http://schemas.microsoft.com/office/drawing/2014/main" id="{BF7CD7E7-A0A8-C49A-C82C-4F79061EAB0B}"/>
              </a:ext>
            </a:extLst>
          </p:cNvPr>
          <p:cNvSpPr txBox="1"/>
          <p:nvPr/>
        </p:nvSpPr>
        <p:spPr>
          <a:xfrm>
            <a:off x="9482667" y="3129844"/>
            <a:ext cx="2709333" cy="400110"/>
          </a:xfrm>
          <a:prstGeom prst="rect">
            <a:avLst/>
          </a:prstGeom>
          <a:noFill/>
        </p:spPr>
        <p:txBody>
          <a:bodyPr wrap="square" rtlCol="0">
            <a:spAutoFit/>
          </a:bodyPr>
          <a:lstStyle/>
          <a:p>
            <a:r>
              <a:rPr kumimoji="1" lang="en-US" altLang="ja-JP" sz="2000" b="1" dirty="0">
                <a:solidFill>
                  <a:schemeClr val="tx2">
                    <a:lumMod val="75000"/>
                  </a:schemeClr>
                </a:solidFill>
              </a:rPr>
              <a:t>2022</a:t>
            </a:r>
            <a:r>
              <a:rPr kumimoji="1" lang="ja-JP" altLang="en-US" sz="2000" b="1" dirty="0">
                <a:solidFill>
                  <a:schemeClr val="tx2">
                    <a:lumMod val="75000"/>
                  </a:schemeClr>
                </a:solidFill>
              </a:rPr>
              <a:t>年</a:t>
            </a:r>
            <a:r>
              <a:rPr kumimoji="1" lang="en-US" altLang="ja-JP" sz="2000" b="1" dirty="0">
                <a:solidFill>
                  <a:schemeClr val="tx2">
                    <a:lumMod val="75000"/>
                  </a:schemeClr>
                </a:solidFill>
              </a:rPr>
              <a:t>7</a:t>
            </a:r>
            <a:r>
              <a:rPr kumimoji="1" lang="ja-JP" altLang="en-US" sz="2000" b="1" dirty="0">
                <a:solidFill>
                  <a:schemeClr val="tx2">
                    <a:lumMod val="75000"/>
                  </a:schemeClr>
                </a:solidFill>
              </a:rPr>
              <a:t>月</a:t>
            </a:r>
            <a:r>
              <a:rPr kumimoji="1" lang="en-US" altLang="ja-JP" sz="2000" b="1" dirty="0">
                <a:solidFill>
                  <a:schemeClr val="tx2">
                    <a:lumMod val="75000"/>
                  </a:schemeClr>
                </a:solidFill>
              </a:rPr>
              <a:t>22</a:t>
            </a:r>
            <a:r>
              <a:rPr kumimoji="1" lang="ja-JP" altLang="en-US" sz="2000" b="1" dirty="0">
                <a:solidFill>
                  <a:schemeClr val="tx2">
                    <a:lumMod val="75000"/>
                  </a:schemeClr>
                </a:solidFill>
              </a:rPr>
              <a:t>日</a:t>
            </a:r>
          </a:p>
        </p:txBody>
      </p:sp>
      <p:sp>
        <p:nvSpPr>
          <p:cNvPr id="12" name="テキスト ボックス 11">
            <a:extLst>
              <a:ext uri="{FF2B5EF4-FFF2-40B4-BE49-F238E27FC236}">
                <a16:creationId xmlns:a16="http://schemas.microsoft.com/office/drawing/2014/main" id="{4436D83F-8CC3-AFA7-4BDB-43324C538A7C}"/>
              </a:ext>
            </a:extLst>
          </p:cNvPr>
          <p:cNvSpPr txBox="1"/>
          <p:nvPr/>
        </p:nvSpPr>
        <p:spPr>
          <a:xfrm>
            <a:off x="1549400" y="4407637"/>
            <a:ext cx="4893733" cy="707886"/>
          </a:xfrm>
          <a:prstGeom prst="rect">
            <a:avLst/>
          </a:prstGeom>
          <a:noFill/>
        </p:spPr>
        <p:txBody>
          <a:bodyPr wrap="square" rtlCol="0">
            <a:spAutoFit/>
          </a:bodyPr>
          <a:lstStyle/>
          <a:p>
            <a:r>
              <a:rPr kumimoji="1" lang="en-US" altLang="ja-JP" sz="4000" b="1" dirty="0">
                <a:solidFill>
                  <a:schemeClr val="bg1"/>
                </a:solidFill>
              </a:rPr>
              <a:t>MIRS2201</a:t>
            </a:r>
            <a:endParaRPr kumimoji="1" lang="ja-JP" altLang="en-US" sz="4000" b="1" dirty="0">
              <a:solidFill>
                <a:schemeClr val="bg1"/>
              </a:solidFill>
            </a:endParaRPr>
          </a:p>
        </p:txBody>
      </p:sp>
      <p:sp>
        <p:nvSpPr>
          <p:cNvPr id="13" name="テキスト ボックス 12">
            <a:extLst>
              <a:ext uri="{FF2B5EF4-FFF2-40B4-BE49-F238E27FC236}">
                <a16:creationId xmlns:a16="http://schemas.microsoft.com/office/drawing/2014/main" id="{5C20F2C5-6E20-E430-8DF2-E6CF1D9E4696}"/>
              </a:ext>
            </a:extLst>
          </p:cNvPr>
          <p:cNvSpPr txBox="1"/>
          <p:nvPr/>
        </p:nvSpPr>
        <p:spPr>
          <a:xfrm>
            <a:off x="5181600" y="4964780"/>
            <a:ext cx="6688667" cy="1477328"/>
          </a:xfrm>
          <a:prstGeom prst="rect">
            <a:avLst/>
          </a:prstGeom>
          <a:noFill/>
        </p:spPr>
        <p:txBody>
          <a:bodyPr wrap="square" rtlCol="0">
            <a:spAutoFit/>
          </a:bodyPr>
          <a:lstStyle/>
          <a:p>
            <a:pPr algn="ctr" rtl="0"/>
            <a:r>
              <a:rPr lang="en-US" altLang="ja-JP" b="1" dirty="0">
                <a:solidFill>
                  <a:schemeClr val="bg1"/>
                </a:solidFill>
              </a:rPr>
              <a:t>PM</a:t>
            </a:r>
            <a:r>
              <a:rPr lang="ja-JP" altLang="en-US" b="1" dirty="0">
                <a:solidFill>
                  <a:schemeClr val="bg1"/>
                </a:solidFill>
              </a:rPr>
              <a:t>　渡部冬哉　</a:t>
            </a:r>
            <a:r>
              <a:rPr lang="en-US" altLang="ja-JP" b="1" dirty="0">
                <a:solidFill>
                  <a:schemeClr val="bg1"/>
                </a:solidFill>
              </a:rPr>
              <a:t>TL</a:t>
            </a:r>
            <a:r>
              <a:rPr lang="ja-JP" altLang="en-US" b="1" dirty="0">
                <a:solidFill>
                  <a:schemeClr val="bg1"/>
                </a:solidFill>
              </a:rPr>
              <a:t>　中村優日</a:t>
            </a:r>
            <a:endParaRPr lang="en-US" altLang="ja-JP" b="1" dirty="0">
              <a:solidFill>
                <a:schemeClr val="bg1"/>
              </a:solidFill>
            </a:endParaRPr>
          </a:p>
          <a:p>
            <a:pPr algn="ctr" rtl="0"/>
            <a:endParaRPr lang="en-US" altLang="ja-JP" sz="800" b="1" dirty="0">
              <a:solidFill>
                <a:schemeClr val="bg1"/>
              </a:solidFill>
            </a:endParaRPr>
          </a:p>
          <a:p>
            <a:pPr algn="ctr" rtl="0"/>
            <a:r>
              <a:rPr lang="ja-JP" altLang="en-US" b="1" dirty="0">
                <a:solidFill>
                  <a:schemeClr val="bg1"/>
                </a:solidFill>
              </a:rPr>
              <a:t>石井虹太朗　小柳津拓馬　勝間田早矢</a:t>
            </a:r>
            <a:endParaRPr lang="en-US" altLang="ja-JP" b="1" dirty="0">
              <a:solidFill>
                <a:schemeClr val="bg1"/>
              </a:solidFill>
            </a:endParaRPr>
          </a:p>
          <a:p>
            <a:pPr algn="ctr" rtl="0"/>
            <a:endParaRPr lang="en-US" altLang="ja-JP" sz="800" b="1" dirty="0">
              <a:solidFill>
                <a:schemeClr val="bg1"/>
              </a:solidFill>
            </a:endParaRPr>
          </a:p>
          <a:p>
            <a:pPr algn="ctr" rtl="0"/>
            <a:r>
              <a:rPr lang="ja-JP" altLang="en-US" b="1" dirty="0">
                <a:solidFill>
                  <a:schemeClr val="bg1"/>
                </a:solidFill>
              </a:rPr>
              <a:t>加藤諒耶　杉浦いぶき　鈴木早紀</a:t>
            </a:r>
          </a:p>
          <a:p>
            <a:endParaRPr kumimoji="1" lang="ja-JP" altLang="en-US" dirty="0"/>
          </a:p>
        </p:txBody>
      </p:sp>
    </p:spTree>
    <p:extLst>
      <p:ext uri="{BB962C8B-B14F-4D97-AF65-F5344CB8AC3E}">
        <p14:creationId xmlns:p14="http://schemas.microsoft.com/office/powerpoint/2010/main" val="189627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6" y="93989"/>
            <a:ext cx="6176283" cy="584775"/>
          </a:xfrm>
          <a:prstGeom prst="rect">
            <a:avLst/>
          </a:prstGeom>
          <a:noFill/>
        </p:spPr>
        <p:txBody>
          <a:bodyPr wrap="square" rtlCol="0">
            <a:spAutoFit/>
          </a:bodyPr>
          <a:lstStyle/>
          <a:p>
            <a:r>
              <a:rPr kumimoji="1" lang="ja-JP" altLang="en-US" sz="3200" b="1" dirty="0">
                <a:solidFill>
                  <a:schemeClr val="tx2">
                    <a:lumMod val="75000"/>
                  </a:schemeClr>
                </a:solidFill>
              </a:rPr>
              <a:t>ニューノーマルな社会への適応</a:t>
            </a: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3" name="テキスト ボックス 2">
            <a:extLst>
              <a:ext uri="{FF2B5EF4-FFF2-40B4-BE49-F238E27FC236}">
                <a16:creationId xmlns:a16="http://schemas.microsoft.com/office/drawing/2014/main" id="{6360228F-B6A7-0584-DE35-3F088A1F6E65}"/>
              </a:ext>
            </a:extLst>
          </p:cNvPr>
          <p:cNvSpPr txBox="1"/>
          <p:nvPr/>
        </p:nvSpPr>
        <p:spPr>
          <a:xfrm>
            <a:off x="2377440" y="3240315"/>
            <a:ext cx="8488680" cy="1200329"/>
          </a:xfrm>
          <a:prstGeom prst="rect">
            <a:avLst/>
          </a:prstGeom>
          <a:noFill/>
        </p:spPr>
        <p:txBody>
          <a:bodyPr wrap="square" rtlCol="0">
            <a:spAutoFit/>
          </a:bodyPr>
          <a:lstStyle/>
          <a:p>
            <a:r>
              <a:rPr kumimoji="1" lang="ja-JP" altLang="en-US" sz="7200" b="1" dirty="0">
                <a:solidFill>
                  <a:schemeClr val="bg1"/>
                </a:solidFill>
              </a:rPr>
              <a:t>手間のかかる仕事</a:t>
            </a:r>
          </a:p>
        </p:txBody>
      </p:sp>
      <p:graphicFrame>
        <p:nvGraphicFramePr>
          <p:cNvPr id="11" name="グラフ 10">
            <a:extLst>
              <a:ext uri="{FF2B5EF4-FFF2-40B4-BE49-F238E27FC236}">
                <a16:creationId xmlns:a16="http://schemas.microsoft.com/office/drawing/2014/main" id="{4C27CD15-5B77-07DA-7621-B7A002F10A8C}"/>
              </a:ext>
            </a:extLst>
          </p:cNvPr>
          <p:cNvGraphicFramePr>
            <a:graphicFrameLocks/>
          </p:cNvGraphicFramePr>
          <p:nvPr>
            <p:extLst>
              <p:ext uri="{D42A27DB-BD31-4B8C-83A1-F6EECF244321}">
                <p14:modId xmlns:p14="http://schemas.microsoft.com/office/powerpoint/2010/main" val="1975271255"/>
              </p:ext>
            </p:extLst>
          </p:nvPr>
        </p:nvGraphicFramePr>
        <p:xfrm>
          <a:off x="1257300" y="1303020"/>
          <a:ext cx="9677400" cy="425196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0559D3F7-4815-46DB-08DE-30F368D95242}"/>
              </a:ext>
            </a:extLst>
          </p:cNvPr>
          <p:cNvSpPr txBox="1"/>
          <p:nvPr/>
        </p:nvSpPr>
        <p:spPr>
          <a:xfrm>
            <a:off x="7925298" y="6142866"/>
            <a:ext cx="4266702" cy="369332"/>
          </a:xfrm>
          <a:prstGeom prst="rect">
            <a:avLst/>
          </a:prstGeom>
          <a:noFill/>
        </p:spPr>
        <p:txBody>
          <a:bodyPr wrap="square" rtlCol="0">
            <a:spAutoFit/>
          </a:bodyPr>
          <a:lstStyle/>
          <a:p>
            <a:r>
              <a:rPr kumimoji="1" lang="ja-JP" altLang="en-US" b="1" dirty="0">
                <a:solidFill>
                  <a:schemeClr val="tx2">
                    <a:lumMod val="75000"/>
                  </a:schemeClr>
                </a:solidFill>
              </a:rPr>
              <a:t>出典：読書に関する調査</a:t>
            </a:r>
            <a:r>
              <a:rPr kumimoji="1" lang="en-US" altLang="ja-JP" b="1" dirty="0">
                <a:solidFill>
                  <a:schemeClr val="tx2">
                    <a:lumMod val="75000"/>
                  </a:schemeClr>
                </a:solidFill>
              </a:rPr>
              <a:t>(2020</a:t>
            </a:r>
            <a:r>
              <a:rPr kumimoji="1" lang="ja-JP" altLang="en-US" b="1" dirty="0">
                <a:solidFill>
                  <a:schemeClr val="tx2">
                    <a:lumMod val="75000"/>
                  </a:schemeClr>
                </a:solidFill>
              </a:rPr>
              <a:t>年</a:t>
            </a:r>
            <a:r>
              <a:rPr kumimoji="1" lang="en-US" altLang="ja-JP" b="1" dirty="0">
                <a:solidFill>
                  <a:schemeClr val="tx2">
                    <a:lumMod val="75000"/>
                  </a:schemeClr>
                </a:solidFill>
              </a:rPr>
              <a:t>)</a:t>
            </a:r>
            <a:endParaRPr kumimoji="1" lang="ja-JP" altLang="en-US" b="1" dirty="0">
              <a:solidFill>
                <a:schemeClr val="tx2">
                  <a:lumMod val="75000"/>
                </a:schemeClr>
              </a:solidFill>
            </a:endParaRPr>
          </a:p>
        </p:txBody>
      </p:sp>
      <p:sp>
        <p:nvSpPr>
          <p:cNvPr id="4" name="テキスト ボックス 3">
            <a:extLst>
              <a:ext uri="{FF2B5EF4-FFF2-40B4-BE49-F238E27FC236}">
                <a16:creationId xmlns:a16="http://schemas.microsoft.com/office/drawing/2014/main" id="{C42C94F9-C3DF-D71F-373A-2905085E0A8D}"/>
              </a:ext>
            </a:extLst>
          </p:cNvPr>
          <p:cNvSpPr txBox="1"/>
          <p:nvPr/>
        </p:nvSpPr>
        <p:spPr>
          <a:xfrm>
            <a:off x="2327660" y="5940907"/>
            <a:ext cx="5151617" cy="584775"/>
          </a:xfrm>
          <a:prstGeom prst="rect">
            <a:avLst/>
          </a:prstGeom>
          <a:noFill/>
        </p:spPr>
        <p:txBody>
          <a:bodyPr wrap="square" rtlCol="0">
            <a:spAutoFit/>
          </a:bodyPr>
          <a:lstStyle/>
          <a:p>
            <a:r>
              <a:rPr kumimoji="1" lang="ja-JP" altLang="en-US" sz="3200" b="1" dirty="0">
                <a:solidFill>
                  <a:schemeClr val="bg1"/>
                </a:solidFill>
                <a:highlight>
                  <a:srgbClr val="333F50"/>
                </a:highlight>
              </a:rPr>
              <a:t>→イベント開催の時間に！</a:t>
            </a:r>
          </a:p>
        </p:txBody>
      </p:sp>
    </p:spTree>
    <p:extLst>
      <p:ext uri="{BB962C8B-B14F-4D97-AF65-F5344CB8AC3E}">
        <p14:creationId xmlns:p14="http://schemas.microsoft.com/office/powerpoint/2010/main" val="2898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B1024718-6C64-EE50-7527-4C5F39DA77E8}"/>
              </a:ext>
            </a:extLst>
          </p:cNvPr>
          <p:cNvPicPr>
            <a:picLocks noChangeAspect="1" noChangeArrowheads="1"/>
          </p:cNvPicPr>
          <p:nvPr/>
        </p:nvPicPr>
        <p:blipFill rotWithShape="1">
          <a:blip r:embed="rId3">
            <a:alphaModFix amt="29000"/>
            <a:extLst>
              <a:ext uri="{28A0092B-C50C-407E-A947-70E740481C1C}">
                <a14:useLocalDpi xmlns:a14="http://schemas.microsoft.com/office/drawing/2010/main" val="0"/>
              </a:ext>
            </a:extLst>
          </a:blip>
          <a:srcRect b="23700"/>
          <a:stretch/>
        </p:blipFill>
        <p:spPr bwMode="auto">
          <a:xfrm>
            <a:off x="0" y="677333"/>
            <a:ext cx="12192000" cy="6180668"/>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6" y="93989"/>
            <a:ext cx="6176283" cy="584775"/>
          </a:xfrm>
          <a:prstGeom prst="rect">
            <a:avLst/>
          </a:prstGeom>
          <a:noFill/>
        </p:spPr>
        <p:txBody>
          <a:bodyPr wrap="square" rtlCol="0">
            <a:spAutoFit/>
          </a:bodyPr>
          <a:lstStyle/>
          <a:p>
            <a:r>
              <a:rPr kumimoji="1" lang="ja-JP" altLang="en-US" sz="3200" b="1" dirty="0">
                <a:solidFill>
                  <a:schemeClr val="tx2">
                    <a:lumMod val="75000"/>
                  </a:schemeClr>
                </a:solidFill>
              </a:rPr>
              <a:t>ニューノーマルな社会への適応</a:t>
            </a: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4"/>
          <a:stretch>
            <a:fillRect/>
          </a:stretch>
        </p:blipFill>
        <p:spPr>
          <a:xfrm>
            <a:off x="11454902" y="132376"/>
            <a:ext cx="508000" cy="508000"/>
          </a:xfrm>
          <a:prstGeom prst="rect">
            <a:avLst/>
          </a:prstGeom>
        </p:spPr>
      </p:pic>
      <p:pic>
        <p:nvPicPr>
          <p:cNvPr id="1028" name="Picture 4" descr="令和4年度 大阪府立中之島図書館 「くずし字 入門講座」">
            <a:extLst>
              <a:ext uri="{FF2B5EF4-FFF2-40B4-BE49-F238E27FC236}">
                <a16:creationId xmlns:a16="http://schemas.microsoft.com/office/drawing/2014/main" id="{61068BED-CDC0-042F-961F-0654EE2AE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996" y="1290320"/>
            <a:ext cx="3502693" cy="495469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ECF890DD-FF4E-EDB4-DA47-84110D2133CF}"/>
              </a:ext>
            </a:extLst>
          </p:cNvPr>
          <p:cNvSpPr txBox="1"/>
          <p:nvPr/>
        </p:nvSpPr>
        <p:spPr>
          <a:xfrm>
            <a:off x="5943600" y="6366623"/>
            <a:ext cx="6842760" cy="369332"/>
          </a:xfrm>
          <a:prstGeom prst="rect">
            <a:avLst/>
          </a:prstGeom>
          <a:noFill/>
        </p:spPr>
        <p:txBody>
          <a:bodyPr wrap="square">
            <a:spAutoFit/>
          </a:bodyPr>
          <a:lstStyle/>
          <a:p>
            <a:r>
              <a:rPr lang="ja-JP" altLang="en-US" b="1" i="0" dirty="0">
                <a:solidFill>
                  <a:schemeClr val="bg1"/>
                </a:solidFill>
                <a:effectLst/>
                <a:highlight>
                  <a:srgbClr val="333F50"/>
                </a:highlight>
                <a:latin typeface="Meiryo" panose="020B0604030504040204" pitchFamily="50" charset="-128"/>
                <a:ea typeface="Meiryo" panose="020B0604030504040204" pitchFamily="50" charset="-128"/>
              </a:rPr>
              <a:t>出典：</a:t>
            </a:r>
            <a:r>
              <a:rPr lang="ja-JP" altLang="en-US" b="1" i="0" dirty="0">
                <a:solidFill>
                  <a:schemeClr val="bg1"/>
                </a:solidFill>
                <a:effectLst/>
                <a:highlight>
                  <a:srgbClr val="333F50"/>
                </a:highlight>
                <a:latin typeface="Avenir Next LT Pro" panose="020B0504020202020204" pitchFamily="34" charset="0"/>
                <a:ea typeface="Meiryo" panose="020B0604030504040204" pitchFamily="50" charset="-128"/>
              </a:rPr>
              <a:t>大阪府立中之島図書館、つながる文化ステーション</a:t>
            </a:r>
            <a:endParaRPr lang="ja-JP" altLang="en-US" b="1" dirty="0">
              <a:solidFill>
                <a:schemeClr val="bg1"/>
              </a:solidFill>
              <a:highlight>
                <a:srgbClr val="333F50"/>
              </a:highlight>
            </a:endParaRPr>
          </a:p>
        </p:txBody>
      </p:sp>
      <p:sp>
        <p:nvSpPr>
          <p:cNvPr id="13" name="テキスト ボックス 12">
            <a:extLst>
              <a:ext uri="{FF2B5EF4-FFF2-40B4-BE49-F238E27FC236}">
                <a16:creationId xmlns:a16="http://schemas.microsoft.com/office/drawing/2014/main" id="{AB93ACC3-12D7-2D1E-ABC8-F635EB70E92E}"/>
              </a:ext>
            </a:extLst>
          </p:cNvPr>
          <p:cNvSpPr txBox="1"/>
          <p:nvPr/>
        </p:nvSpPr>
        <p:spPr>
          <a:xfrm>
            <a:off x="5560832" y="2196139"/>
            <a:ext cx="5894070" cy="2554545"/>
          </a:xfrm>
          <a:prstGeom prst="rect">
            <a:avLst/>
          </a:prstGeom>
          <a:noFill/>
        </p:spPr>
        <p:txBody>
          <a:bodyPr wrap="square" rtlCol="0">
            <a:spAutoFit/>
          </a:bodyPr>
          <a:lstStyle/>
          <a:p>
            <a:r>
              <a:rPr kumimoji="1" lang="ja-JP" altLang="en-US" sz="3200" b="1" dirty="0">
                <a:solidFill>
                  <a:schemeClr val="bg1"/>
                </a:solidFill>
                <a:highlight>
                  <a:srgbClr val="333F50"/>
                </a:highlight>
              </a:rPr>
              <a:t>中之島図書館では、講師を呼び図書館のスペースを利用して、イベントの開催を行っている。くずし字入門講座以外にも数多くのイベントを開催している。</a:t>
            </a:r>
          </a:p>
        </p:txBody>
      </p:sp>
    </p:spTree>
    <p:extLst>
      <p:ext uri="{BB962C8B-B14F-4D97-AF65-F5344CB8AC3E}">
        <p14:creationId xmlns:p14="http://schemas.microsoft.com/office/powerpoint/2010/main" val="130478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プロジェクトテーマ</a:t>
            </a:r>
          </a:p>
        </p:txBody>
      </p:sp>
    </p:spTree>
    <p:extLst>
      <p:ext uri="{BB962C8B-B14F-4D97-AF65-F5344CB8AC3E}">
        <p14:creationId xmlns:p14="http://schemas.microsoft.com/office/powerpoint/2010/main" val="395946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プロジェクトテーマ</a:t>
            </a:r>
          </a:p>
        </p:txBody>
      </p:sp>
      <p:pic>
        <p:nvPicPr>
          <p:cNvPr id="12" name="図 2" descr="アイコン が含まれている画像&#10;&#10;説明は自動で生成されたものです">
            <a:extLst>
              <a:ext uri="{FF2B5EF4-FFF2-40B4-BE49-F238E27FC236}">
                <a16:creationId xmlns:a16="http://schemas.microsoft.com/office/drawing/2014/main" id="{8A5B77D0-BF51-63FC-7B61-0C2E831D5490}"/>
              </a:ext>
            </a:extLst>
          </p:cNvPr>
          <p:cNvPicPr>
            <a:picLocks noChangeAspect="1"/>
          </p:cNvPicPr>
          <p:nvPr/>
        </p:nvPicPr>
        <p:blipFill>
          <a:blip r:embed="rId3"/>
          <a:stretch>
            <a:fillRect/>
          </a:stretch>
        </p:blipFill>
        <p:spPr>
          <a:xfrm>
            <a:off x="11454902" y="132376"/>
            <a:ext cx="508000" cy="508000"/>
          </a:xfrm>
          <a:prstGeom prst="rect">
            <a:avLst/>
          </a:prstGeom>
        </p:spPr>
      </p:pic>
      <p:sp>
        <p:nvSpPr>
          <p:cNvPr id="3" name="テキスト ボックス 2">
            <a:extLst>
              <a:ext uri="{FF2B5EF4-FFF2-40B4-BE49-F238E27FC236}">
                <a16:creationId xmlns:a16="http://schemas.microsoft.com/office/drawing/2014/main" id="{39539A96-DF6C-8D65-1890-61426FB4105C}"/>
              </a:ext>
            </a:extLst>
          </p:cNvPr>
          <p:cNvSpPr txBox="1"/>
          <p:nvPr/>
        </p:nvSpPr>
        <p:spPr>
          <a:xfrm>
            <a:off x="2048933" y="2336800"/>
            <a:ext cx="8686800" cy="1323439"/>
          </a:xfrm>
          <a:prstGeom prst="rect">
            <a:avLst/>
          </a:prstGeom>
          <a:noFill/>
        </p:spPr>
        <p:txBody>
          <a:bodyPr wrap="square" rtlCol="0">
            <a:spAutoFit/>
          </a:bodyPr>
          <a:lstStyle/>
          <a:p>
            <a:r>
              <a:rPr kumimoji="1" lang="ja-JP" altLang="en-US" sz="8000" dirty="0">
                <a:solidFill>
                  <a:schemeClr val="bg1"/>
                </a:solidFill>
              </a:rPr>
              <a:t>としょかえる</a:t>
            </a:r>
          </a:p>
        </p:txBody>
      </p:sp>
      <p:sp>
        <p:nvSpPr>
          <p:cNvPr id="4" name="四角形: 角を丸くする 3">
            <a:extLst>
              <a:ext uri="{FF2B5EF4-FFF2-40B4-BE49-F238E27FC236}">
                <a16:creationId xmlns:a16="http://schemas.microsoft.com/office/drawing/2014/main" id="{2588BE8A-E6AA-821E-3F71-E2D538AD25CC}"/>
              </a:ext>
            </a:extLst>
          </p:cNvPr>
          <p:cNvSpPr/>
          <p:nvPr/>
        </p:nvSpPr>
        <p:spPr>
          <a:xfrm>
            <a:off x="2048933" y="2524214"/>
            <a:ext cx="8325123" cy="227205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4B3D29D-6BA2-BF92-8798-FF703F32FB29}"/>
              </a:ext>
            </a:extLst>
          </p:cNvPr>
          <p:cNvSpPr txBox="1"/>
          <p:nvPr/>
        </p:nvSpPr>
        <p:spPr>
          <a:xfrm>
            <a:off x="3171613" y="3068256"/>
            <a:ext cx="8128000" cy="1323439"/>
          </a:xfrm>
          <a:prstGeom prst="rect">
            <a:avLst/>
          </a:prstGeom>
          <a:noFill/>
        </p:spPr>
        <p:txBody>
          <a:bodyPr wrap="square" rtlCol="0">
            <a:spAutoFit/>
          </a:bodyPr>
          <a:lstStyle/>
          <a:p>
            <a:r>
              <a:rPr kumimoji="1" lang="ja-JP" altLang="en-US" sz="8000" b="1" dirty="0">
                <a:solidFill>
                  <a:schemeClr val="bg1"/>
                </a:solidFill>
              </a:rPr>
              <a:t>としょかえる</a:t>
            </a:r>
          </a:p>
        </p:txBody>
      </p:sp>
      <p:pic>
        <p:nvPicPr>
          <p:cNvPr id="14" name="図 13">
            <a:extLst>
              <a:ext uri="{FF2B5EF4-FFF2-40B4-BE49-F238E27FC236}">
                <a16:creationId xmlns:a16="http://schemas.microsoft.com/office/drawing/2014/main" id="{5453DFAB-8DAF-5861-E226-F33B0F182F24}"/>
              </a:ext>
            </a:extLst>
          </p:cNvPr>
          <p:cNvPicPr>
            <a:picLocks noChangeAspect="1"/>
          </p:cNvPicPr>
          <p:nvPr/>
        </p:nvPicPr>
        <p:blipFill>
          <a:blip r:embed="rId4"/>
          <a:stretch>
            <a:fillRect/>
          </a:stretch>
        </p:blipFill>
        <p:spPr>
          <a:xfrm rot="980232">
            <a:off x="9651599" y="943685"/>
            <a:ext cx="1004783" cy="1014035"/>
          </a:xfrm>
          <a:prstGeom prst="rect">
            <a:avLst/>
          </a:prstGeom>
        </p:spPr>
      </p:pic>
      <p:pic>
        <p:nvPicPr>
          <p:cNvPr id="16" name="図 15">
            <a:extLst>
              <a:ext uri="{FF2B5EF4-FFF2-40B4-BE49-F238E27FC236}">
                <a16:creationId xmlns:a16="http://schemas.microsoft.com/office/drawing/2014/main" id="{B17B5E84-52AD-D4C3-4526-CC3B5ACCA316}"/>
              </a:ext>
            </a:extLst>
          </p:cNvPr>
          <p:cNvPicPr>
            <a:picLocks noChangeAspect="1"/>
          </p:cNvPicPr>
          <p:nvPr/>
        </p:nvPicPr>
        <p:blipFill>
          <a:blip r:embed="rId4"/>
          <a:stretch>
            <a:fillRect/>
          </a:stretch>
        </p:blipFill>
        <p:spPr>
          <a:xfrm flipH="1">
            <a:off x="613673" y="5009795"/>
            <a:ext cx="1733286" cy="1749246"/>
          </a:xfrm>
          <a:prstGeom prst="rect">
            <a:avLst/>
          </a:prstGeom>
        </p:spPr>
      </p:pic>
      <p:pic>
        <p:nvPicPr>
          <p:cNvPr id="20" name="図 19">
            <a:extLst>
              <a:ext uri="{FF2B5EF4-FFF2-40B4-BE49-F238E27FC236}">
                <a16:creationId xmlns:a16="http://schemas.microsoft.com/office/drawing/2014/main" id="{BC138A26-B788-756E-9E46-6D6A458C070D}"/>
              </a:ext>
            </a:extLst>
          </p:cNvPr>
          <p:cNvPicPr>
            <a:picLocks noChangeAspect="1"/>
          </p:cNvPicPr>
          <p:nvPr/>
        </p:nvPicPr>
        <p:blipFill>
          <a:blip r:embed="rId5"/>
          <a:stretch>
            <a:fillRect/>
          </a:stretch>
        </p:blipFill>
        <p:spPr>
          <a:xfrm rot="1423206">
            <a:off x="10568104" y="1502853"/>
            <a:ext cx="1260817" cy="1262724"/>
          </a:xfrm>
          <a:prstGeom prst="rect">
            <a:avLst/>
          </a:prstGeom>
        </p:spPr>
      </p:pic>
      <p:pic>
        <p:nvPicPr>
          <p:cNvPr id="22" name="図 21">
            <a:extLst>
              <a:ext uri="{FF2B5EF4-FFF2-40B4-BE49-F238E27FC236}">
                <a16:creationId xmlns:a16="http://schemas.microsoft.com/office/drawing/2014/main" id="{1520DAE2-C991-3E03-61E3-13EB71B439FD}"/>
              </a:ext>
            </a:extLst>
          </p:cNvPr>
          <p:cNvPicPr>
            <a:picLocks noChangeAspect="1"/>
          </p:cNvPicPr>
          <p:nvPr/>
        </p:nvPicPr>
        <p:blipFill>
          <a:blip r:embed="rId6"/>
          <a:stretch>
            <a:fillRect/>
          </a:stretch>
        </p:blipFill>
        <p:spPr>
          <a:xfrm>
            <a:off x="1071945" y="965840"/>
            <a:ext cx="1953976" cy="1464667"/>
          </a:xfrm>
          <a:prstGeom prst="rect">
            <a:avLst/>
          </a:prstGeom>
        </p:spPr>
      </p:pic>
      <p:pic>
        <p:nvPicPr>
          <p:cNvPr id="24" name="図 23">
            <a:extLst>
              <a:ext uri="{FF2B5EF4-FFF2-40B4-BE49-F238E27FC236}">
                <a16:creationId xmlns:a16="http://schemas.microsoft.com/office/drawing/2014/main" id="{8A848A32-93CC-565B-1D0D-839AEC492C2D}"/>
              </a:ext>
            </a:extLst>
          </p:cNvPr>
          <p:cNvPicPr>
            <a:picLocks noChangeAspect="1"/>
          </p:cNvPicPr>
          <p:nvPr/>
        </p:nvPicPr>
        <p:blipFill>
          <a:blip r:embed="rId7"/>
          <a:stretch>
            <a:fillRect/>
          </a:stretch>
        </p:blipFill>
        <p:spPr>
          <a:xfrm>
            <a:off x="9817168" y="5143195"/>
            <a:ext cx="1482445" cy="1482445"/>
          </a:xfrm>
          <a:prstGeom prst="rect">
            <a:avLst/>
          </a:prstGeom>
        </p:spPr>
      </p:pic>
    </p:spTree>
    <p:extLst>
      <p:ext uri="{BB962C8B-B14F-4D97-AF65-F5344CB8AC3E}">
        <p14:creationId xmlns:p14="http://schemas.microsoft.com/office/powerpoint/2010/main" val="6756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プロジェクトテーマ</a:t>
            </a:r>
          </a:p>
        </p:txBody>
      </p:sp>
      <p:pic>
        <p:nvPicPr>
          <p:cNvPr id="12" name="図 2" descr="アイコン が含まれている画像&#10;&#10;説明は自動で生成されたものです">
            <a:extLst>
              <a:ext uri="{FF2B5EF4-FFF2-40B4-BE49-F238E27FC236}">
                <a16:creationId xmlns:a16="http://schemas.microsoft.com/office/drawing/2014/main" id="{8A5B77D0-BF51-63FC-7B61-0C2E831D5490}"/>
              </a:ext>
            </a:extLst>
          </p:cNvPr>
          <p:cNvPicPr>
            <a:picLocks noChangeAspect="1"/>
          </p:cNvPicPr>
          <p:nvPr/>
        </p:nvPicPr>
        <p:blipFill>
          <a:blip r:embed="rId3"/>
          <a:stretch>
            <a:fillRect/>
          </a:stretch>
        </p:blipFill>
        <p:spPr>
          <a:xfrm>
            <a:off x="11454902" y="132376"/>
            <a:ext cx="508000" cy="508000"/>
          </a:xfrm>
          <a:prstGeom prst="rect">
            <a:avLst/>
          </a:prstGeom>
        </p:spPr>
      </p:pic>
      <p:sp>
        <p:nvSpPr>
          <p:cNvPr id="3" name="テキスト ボックス 2">
            <a:extLst>
              <a:ext uri="{FF2B5EF4-FFF2-40B4-BE49-F238E27FC236}">
                <a16:creationId xmlns:a16="http://schemas.microsoft.com/office/drawing/2014/main" id="{39539A96-DF6C-8D65-1890-61426FB4105C}"/>
              </a:ext>
            </a:extLst>
          </p:cNvPr>
          <p:cNvSpPr txBox="1"/>
          <p:nvPr/>
        </p:nvSpPr>
        <p:spPr>
          <a:xfrm>
            <a:off x="2048933" y="2336800"/>
            <a:ext cx="8686800" cy="1323439"/>
          </a:xfrm>
          <a:prstGeom prst="rect">
            <a:avLst/>
          </a:prstGeom>
          <a:noFill/>
        </p:spPr>
        <p:txBody>
          <a:bodyPr wrap="square" rtlCol="0">
            <a:spAutoFit/>
          </a:bodyPr>
          <a:lstStyle/>
          <a:p>
            <a:r>
              <a:rPr kumimoji="1" lang="ja-JP" altLang="en-US" sz="8000" dirty="0">
                <a:solidFill>
                  <a:schemeClr val="bg1"/>
                </a:solidFill>
              </a:rPr>
              <a:t>としょかえる</a:t>
            </a:r>
          </a:p>
        </p:txBody>
      </p:sp>
      <p:sp>
        <p:nvSpPr>
          <p:cNvPr id="6" name="テキスト ボックス 5">
            <a:extLst>
              <a:ext uri="{FF2B5EF4-FFF2-40B4-BE49-F238E27FC236}">
                <a16:creationId xmlns:a16="http://schemas.microsoft.com/office/drawing/2014/main" id="{827B5231-7FA0-F321-1DDE-0C02FB0141A7}"/>
              </a:ext>
            </a:extLst>
          </p:cNvPr>
          <p:cNvSpPr txBox="1"/>
          <p:nvPr/>
        </p:nvSpPr>
        <p:spPr>
          <a:xfrm>
            <a:off x="2615702" y="2444521"/>
            <a:ext cx="8839200" cy="1107996"/>
          </a:xfrm>
          <a:prstGeom prst="rect">
            <a:avLst/>
          </a:prstGeom>
          <a:noFill/>
        </p:spPr>
        <p:txBody>
          <a:bodyPr wrap="square" rtlCol="0">
            <a:spAutoFit/>
          </a:bodyPr>
          <a:lstStyle/>
          <a:p>
            <a:r>
              <a:rPr kumimoji="1" lang="ja-JP" altLang="en-US" sz="6600" b="1" dirty="0">
                <a:solidFill>
                  <a:schemeClr val="tx2">
                    <a:lumMod val="75000"/>
                  </a:schemeClr>
                </a:solidFill>
              </a:rPr>
              <a:t>図書　</a:t>
            </a:r>
            <a:r>
              <a:rPr kumimoji="1" lang="en-US" altLang="ja-JP" sz="6600" b="1" dirty="0">
                <a:solidFill>
                  <a:schemeClr val="tx2">
                    <a:lumMod val="75000"/>
                  </a:schemeClr>
                </a:solidFill>
              </a:rPr>
              <a:t>+</a:t>
            </a:r>
            <a:r>
              <a:rPr kumimoji="1" lang="ja-JP" altLang="en-US" sz="6600" b="1" dirty="0">
                <a:solidFill>
                  <a:schemeClr val="tx2">
                    <a:lumMod val="75000"/>
                  </a:schemeClr>
                </a:solidFill>
              </a:rPr>
              <a:t>　かえる</a:t>
            </a:r>
          </a:p>
        </p:txBody>
      </p:sp>
      <p:sp>
        <p:nvSpPr>
          <p:cNvPr id="2" name="テキスト ボックス 1">
            <a:extLst>
              <a:ext uri="{FF2B5EF4-FFF2-40B4-BE49-F238E27FC236}">
                <a16:creationId xmlns:a16="http://schemas.microsoft.com/office/drawing/2014/main" id="{BF8CA7F8-F068-677B-E674-FCC81CA34192}"/>
              </a:ext>
            </a:extLst>
          </p:cNvPr>
          <p:cNvSpPr txBox="1"/>
          <p:nvPr/>
        </p:nvSpPr>
        <p:spPr>
          <a:xfrm>
            <a:off x="1752600" y="4377941"/>
            <a:ext cx="8686800" cy="1200329"/>
          </a:xfrm>
          <a:prstGeom prst="rect">
            <a:avLst/>
          </a:prstGeom>
          <a:noFill/>
        </p:spPr>
        <p:txBody>
          <a:bodyPr wrap="square" rtlCol="0">
            <a:spAutoFit/>
          </a:bodyPr>
          <a:lstStyle/>
          <a:p>
            <a:r>
              <a:rPr kumimoji="1" lang="ja-JP" altLang="en-US" sz="7200" b="1" dirty="0">
                <a:solidFill>
                  <a:schemeClr val="tx2">
                    <a:lumMod val="75000"/>
                  </a:schemeClr>
                </a:solidFill>
              </a:rPr>
              <a:t>＝より良い図書館へ</a:t>
            </a:r>
          </a:p>
        </p:txBody>
      </p:sp>
    </p:spTree>
    <p:extLst>
      <p:ext uri="{BB962C8B-B14F-4D97-AF65-F5344CB8AC3E}">
        <p14:creationId xmlns:p14="http://schemas.microsoft.com/office/powerpoint/2010/main" val="26884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製品コンセプト・特徴</a:t>
            </a:r>
          </a:p>
        </p:txBody>
      </p:sp>
    </p:spTree>
    <p:extLst>
      <p:ext uri="{BB962C8B-B14F-4D97-AF65-F5344CB8AC3E}">
        <p14:creationId xmlns:p14="http://schemas.microsoft.com/office/powerpoint/2010/main" val="426623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C0968507-A465-F007-5222-ABD5407DBC41}"/>
              </a:ext>
            </a:extLst>
          </p:cNvPr>
          <p:cNvSpPr/>
          <p:nvPr/>
        </p:nvSpPr>
        <p:spPr>
          <a:xfrm>
            <a:off x="1673379" y="1646103"/>
            <a:ext cx="8845241" cy="397507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製品コンセプト</a:t>
            </a:r>
          </a:p>
        </p:txBody>
      </p:sp>
      <p:pic>
        <p:nvPicPr>
          <p:cNvPr id="12" name="図 2" descr="アイコン が含まれている画像&#10;&#10;説明は自動で生成されたものです">
            <a:extLst>
              <a:ext uri="{FF2B5EF4-FFF2-40B4-BE49-F238E27FC236}">
                <a16:creationId xmlns:a16="http://schemas.microsoft.com/office/drawing/2014/main" id="{5B9A56CD-75FF-EC0F-3F8E-69BADD3E9511}"/>
              </a:ext>
            </a:extLst>
          </p:cNvPr>
          <p:cNvPicPr>
            <a:picLocks noChangeAspect="1"/>
          </p:cNvPicPr>
          <p:nvPr/>
        </p:nvPicPr>
        <p:blipFill>
          <a:blip r:embed="rId3"/>
          <a:stretch>
            <a:fillRect/>
          </a:stretch>
        </p:blipFill>
        <p:spPr>
          <a:xfrm>
            <a:off x="11454902" y="132376"/>
            <a:ext cx="508000" cy="508000"/>
          </a:xfrm>
          <a:prstGeom prst="rect">
            <a:avLst/>
          </a:prstGeom>
        </p:spPr>
      </p:pic>
      <p:sp>
        <p:nvSpPr>
          <p:cNvPr id="2" name="テキスト ボックス 1">
            <a:extLst>
              <a:ext uri="{FF2B5EF4-FFF2-40B4-BE49-F238E27FC236}">
                <a16:creationId xmlns:a16="http://schemas.microsoft.com/office/drawing/2014/main" id="{9E794EBC-F63C-361D-A5FF-BF5582670C1B}"/>
              </a:ext>
            </a:extLst>
          </p:cNvPr>
          <p:cNvSpPr txBox="1"/>
          <p:nvPr/>
        </p:nvSpPr>
        <p:spPr>
          <a:xfrm>
            <a:off x="2381658" y="3409624"/>
            <a:ext cx="7428682" cy="769441"/>
          </a:xfrm>
          <a:prstGeom prst="rect">
            <a:avLst/>
          </a:prstGeom>
          <a:solidFill>
            <a:schemeClr val="tx2">
              <a:lumMod val="75000"/>
            </a:schemeClr>
          </a:solidFill>
        </p:spPr>
        <p:txBody>
          <a:bodyPr wrap="square" rtlCol="0">
            <a:spAutoFit/>
          </a:bodyPr>
          <a:lstStyle/>
          <a:p>
            <a:pPr algn="ctr"/>
            <a:r>
              <a:rPr lang="ja-JP" altLang="en-US" sz="4400" b="1" dirty="0">
                <a:solidFill>
                  <a:schemeClr val="bg1"/>
                </a:solidFill>
              </a:rPr>
              <a:t>“司書を助ける相棒ロボット”</a:t>
            </a:r>
            <a:endParaRPr kumimoji="1" lang="en-US" altLang="ja-JP" sz="4400" b="1" dirty="0">
              <a:solidFill>
                <a:schemeClr val="bg1"/>
              </a:solidFill>
            </a:endParaRPr>
          </a:p>
        </p:txBody>
      </p:sp>
      <p:sp>
        <p:nvSpPr>
          <p:cNvPr id="4" name="テキスト ボックス 3">
            <a:extLst>
              <a:ext uri="{FF2B5EF4-FFF2-40B4-BE49-F238E27FC236}">
                <a16:creationId xmlns:a16="http://schemas.microsoft.com/office/drawing/2014/main" id="{161711CF-D8A3-29A8-624E-78BEEF0BA363}"/>
              </a:ext>
            </a:extLst>
          </p:cNvPr>
          <p:cNvSpPr txBox="1"/>
          <p:nvPr/>
        </p:nvSpPr>
        <p:spPr>
          <a:xfrm>
            <a:off x="2019397" y="2004644"/>
            <a:ext cx="4591291" cy="523220"/>
          </a:xfrm>
          <a:prstGeom prst="rect">
            <a:avLst/>
          </a:prstGeom>
          <a:noFill/>
        </p:spPr>
        <p:txBody>
          <a:bodyPr wrap="square" rtlCol="0">
            <a:spAutoFit/>
          </a:bodyPr>
          <a:lstStyle/>
          <a:p>
            <a:r>
              <a:rPr lang="ja-JP" altLang="en-US" sz="2800" b="1" dirty="0">
                <a:solidFill>
                  <a:schemeClr val="bg1"/>
                </a:solidFill>
              </a:rPr>
              <a:t>コンセプト</a:t>
            </a:r>
            <a:endParaRPr kumimoji="1" lang="ja-JP" altLang="en-US" sz="2800" b="1" dirty="0">
              <a:solidFill>
                <a:schemeClr val="bg1"/>
              </a:solidFill>
            </a:endParaRPr>
          </a:p>
        </p:txBody>
      </p:sp>
    </p:spTree>
    <p:extLst>
      <p:ext uri="{BB962C8B-B14F-4D97-AF65-F5344CB8AC3E}">
        <p14:creationId xmlns:p14="http://schemas.microsoft.com/office/powerpoint/2010/main" val="3264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特徴</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5B9A56CD-75FF-EC0F-3F8E-69BADD3E9511}"/>
              </a:ext>
            </a:extLst>
          </p:cNvPr>
          <p:cNvPicPr>
            <a:picLocks noChangeAspect="1"/>
          </p:cNvPicPr>
          <p:nvPr/>
        </p:nvPicPr>
        <p:blipFill>
          <a:blip r:embed="rId3"/>
          <a:stretch>
            <a:fillRect/>
          </a:stretch>
        </p:blipFill>
        <p:spPr>
          <a:xfrm>
            <a:off x="11454902" y="132376"/>
            <a:ext cx="508000" cy="508000"/>
          </a:xfrm>
          <a:prstGeom prst="rect">
            <a:avLst/>
          </a:prstGeom>
        </p:spPr>
      </p:pic>
      <p:sp>
        <p:nvSpPr>
          <p:cNvPr id="4" name="テキスト ボックス 3">
            <a:extLst>
              <a:ext uri="{FF2B5EF4-FFF2-40B4-BE49-F238E27FC236}">
                <a16:creationId xmlns:a16="http://schemas.microsoft.com/office/drawing/2014/main" id="{161711CF-D8A3-29A8-624E-78BEEF0BA363}"/>
              </a:ext>
            </a:extLst>
          </p:cNvPr>
          <p:cNvSpPr txBox="1"/>
          <p:nvPr/>
        </p:nvSpPr>
        <p:spPr>
          <a:xfrm>
            <a:off x="2019397" y="2004644"/>
            <a:ext cx="4591291" cy="523220"/>
          </a:xfrm>
          <a:prstGeom prst="rect">
            <a:avLst/>
          </a:prstGeom>
          <a:noFill/>
        </p:spPr>
        <p:txBody>
          <a:bodyPr wrap="square" rtlCol="0">
            <a:spAutoFit/>
          </a:bodyPr>
          <a:lstStyle/>
          <a:p>
            <a:r>
              <a:rPr lang="ja-JP" altLang="en-US" sz="2800" b="1" dirty="0">
                <a:solidFill>
                  <a:schemeClr val="bg1"/>
                </a:solidFill>
              </a:rPr>
              <a:t>コンセプト</a:t>
            </a:r>
            <a:endParaRPr kumimoji="1" lang="ja-JP" altLang="en-US" sz="2800" b="1" dirty="0">
              <a:solidFill>
                <a:schemeClr val="bg1"/>
              </a:solidFill>
            </a:endParaRPr>
          </a:p>
        </p:txBody>
      </p:sp>
      <p:sp>
        <p:nvSpPr>
          <p:cNvPr id="5" name="四角形: 角を丸くする 4">
            <a:extLst>
              <a:ext uri="{FF2B5EF4-FFF2-40B4-BE49-F238E27FC236}">
                <a16:creationId xmlns:a16="http://schemas.microsoft.com/office/drawing/2014/main" id="{49BBDA58-9138-A574-9202-78F6519F4D7C}"/>
              </a:ext>
            </a:extLst>
          </p:cNvPr>
          <p:cNvSpPr/>
          <p:nvPr/>
        </p:nvSpPr>
        <p:spPr>
          <a:xfrm>
            <a:off x="1170008" y="1288364"/>
            <a:ext cx="358140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本の返却・点検</a:t>
            </a:r>
          </a:p>
        </p:txBody>
      </p:sp>
      <p:cxnSp>
        <p:nvCxnSpPr>
          <p:cNvPr id="11" name="直線矢印コネクタ 10">
            <a:extLst>
              <a:ext uri="{FF2B5EF4-FFF2-40B4-BE49-F238E27FC236}">
                <a16:creationId xmlns:a16="http://schemas.microsoft.com/office/drawing/2014/main" id="{73A4222B-5A73-006C-6265-979C9668A100}"/>
              </a:ext>
            </a:extLst>
          </p:cNvPr>
          <p:cNvCxnSpPr/>
          <p:nvPr/>
        </p:nvCxnSpPr>
        <p:spPr>
          <a:xfrm>
            <a:off x="5562600" y="2004644"/>
            <a:ext cx="655320"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CC624AB-2A38-A881-264B-72FF7B51489A}"/>
              </a:ext>
            </a:extLst>
          </p:cNvPr>
          <p:cNvCxnSpPr>
            <a:cxnSpLocks/>
          </p:cNvCxnSpPr>
          <p:nvPr/>
        </p:nvCxnSpPr>
        <p:spPr>
          <a:xfrm flipH="1">
            <a:off x="5562600" y="3853744"/>
            <a:ext cx="651848"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2DF443CA-50F6-76FE-1240-4BCEDE67AFC2}"/>
              </a:ext>
            </a:extLst>
          </p:cNvPr>
          <p:cNvSpPr/>
          <p:nvPr/>
        </p:nvSpPr>
        <p:spPr>
          <a:xfrm>
            <a:off x="6979920" y="1290895"/>
            <a:ext cx="358140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消毒</a:t>
            </a:r>
          </a:p>
        </p:txBody>
      </p:sp>
      <p:sp>
        <p:nvSpPr>
          <p:cNvPr id="17" name="四角形: 角を丸くする 16">
            <a:extLst>
              <a:ext uri="{FF2B5EF4-FFF2-40B4-BE49-F238E27FC236}">
                <a16:creationId xmlns:a16="http://schemas.microsoft.com/office/drawing/2014/main" id="{7EDCB9E4-3E2B-DDAE-BFC4-3FE179293BF5}"/>
              </a:ext>
            </a:extLst>
          </p:cNvPr>
          <p:cNvSpPr/>
          <p:nvPr/>
        </p:nvSpPr>
        <p:spPr>
          <a:xfrm>
            <a:off x="1170008" y="3244144"/>
            <a:ext cx="358140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本棚に移動</a:t>
            </a:r>
          </a:p>
        </p:txBody>
      </p:sp>
      <p:sp>
        <p:nvSpPr>
          <p:cNvPr id="18" name="四角形: 角を丸くする 17">
            <a:extLst>
              <a:ext uri="{FF2B5EF4-FFF2-40B4-BE49-F238E27FC236}">
                <a16:creationId xmlns:a16="http://schemas.microsoft.com/office/drawing/2014/main" id="{CB0DDE39-33E7-351B-351D-6DF3E68E2E35}"/>
              </a:ext>
            </a:extLst>
          </p:cNvPr>
          <p:cNvSpPr/>
          <p:nvPr/>
        </p:nvSpPr>
        <p:spPr>
          <a:xfrm>
            <a:off x="7025640" y="3244144"/>
            <a:ext cx="358140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本をまとめて持つ</a:t>
            </a:r>
            <a:endParaRPr kumimoji="1" lang="ja-JP" altLang="en-US" sz="3200" b="1" dirty="0"/>
          </a:p>
        </p:txBody>
      </p:sp>
      <p:sp>
        <p:nvSpPr>
          <p:cNvPr id="21" name="四角形: 角を丸くする 20">
            <a:extLst>
              <a:ext uri="{FF2B5EF4-FFF2-40B4-BE49-F238E27FC236}">
                <a16:creationId xmlns:a16="http://schemas.microsoft.com/office/drawing/2014/main" id="{227FF02C-707F-B0A8-1F06-9E12B36E58F7}"/>
              </a:ext>
            </a:extLst>
          </p:cNvPr>
          <p:cNvSpPr/>
          <p:nvPr/>
        </p:nvSpPr>
        <p:spPr>
          <a:xfrm>
            <a:off x="4097824" y="5197393"/>
            <a:ext cx="358140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本棚に戻す</a:t>
            </a:r>
          </a:p>
        </p:txBody>
      </p:sp>
      <p:cxnSp>
        <p:nvCxnSpPr>
          <p:cNvPr id="38" name="直線矢印コネクタ 37">
            <a:extLst>
              <a:ext uri="{FF2B5EF4-FFF2-40B4-BE49-F238E27FC236}">
                <a16:creationId xmlns:a16="http://schemas.microsoft.com/office/drawing/2014/main" id="{E7E02BFC-AA4F-DB22-0CE3-ED5BC29F61A4}"/>
              </a:ext>
            </a:extLst>
          </p:cNvPr>
          <p:cNvCxnSpPr>
            <a:cxnSpLocks/>
          </p:cNvCxnSpPr>
          <p:nvPr/>
        </p:nvCxnSpPr>
        <p:spPr>
          <a:xfrm>
            <a:off x="8779087" y="2634544"/>
            <a:ext cx="0" cy="42869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3C5A2E4-4829-66F0-F420-13C5978A8A1C}"/>
              </a:ext>
            </a:extLst>
          </p:cNvPr>
          <p:cNvCxnSpPr>
            <a:cxnSpLocks/>
          </p:cNvCxnSpPr>
          <p:nvPr/>
        </p:nvCxnSpPr>
        <p:spPr>
          <a:xfrm>
            <a:off x="2936230" y="4698022"/>
            <a:ext cx="868004" cy="634002"/>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6" name="図 2" descr="アイコン が含まれている画像&#10;&#10;説明は自動で生成されたものです">
            <a:extLst>
              <a:ext uri="{FF2B5EF4-FFF2-40B4-BE49-F238E27FC236}">
                <a16:creationId xmlns:a16="http://schemas.microsoft.com/office/drawing/2014/main" id="{611D1426-51AB-106F-F445-F0B33AA0DB2E}"/>
              </a:ext>
            </a:extLst>
          </p:cNvPr>
          <p:cNvPicPr>
            <a:picLocks noChangeAspect="1"/>
          </p:cNvPicPr>
          <p:nvPr/>
        </p:nvPicPr>
        <p:blipFill>
          <a:blip r:embed="rId3"/>
          <a:stretch>
            <a:fillRect/>
          </a:stretch>
        </p:blipFill>
        <p:spPr>
          <a:xfrm>
            <a:off x="6610688" y="2734895"/>
            <a:ext cx="924459" cy="924459"/>
          </a:xfrm>
          <a:prstGeom prst="rect">
            <a:avLst/>
          </a:prstGeom>
        </p:spPr>
      </p:pic>
      <p:pic>
        <p:nvPicPr>
          <p:cNvPr id="47" name="図 2" descr="アイコン が含まれている画像&#10;&#10;説明は自動で生成されたものです">
            <a:extLst>
              <a:ext uri="{FF2B5EF4-FFF2-40B4-BE49-F238E27FC236}">
                <a16:creationId xmlns:a16="http://schemas.microsoft.com/office/drawing/2014/main" id="{32AEE389-2CA5-6D21-4967-F7162D2F5A89}"/>
              </a:ext>
            </a:extLst>
          </p:cNvPr>
          <p:cNvPicPr>
            <a:picLocks noChangeAspect="1"/>
          </p:cNvPicPr>
          <p:nvPr/>
        </p:nvPicPr>
        <p:blipFill>
          <a:blip r:embed="rId3"/>
          <a:stretch>
            <a:fillRect/>
          </a:stretch>
        </p:blipFill>
        <p:spPr>
          <a:xfrm>
            <a:off x="733224" y="2734895"/>
            <a:ext cx="924464" cy="924464"/>
          </a:xfrm>
          <a:prstGeom prst="rect">
            <a:avLst/>
          </a:prstGeom>
        </p:spPr>
      </p:pic>
    </p:spTree>
    <p:extLst>
      <p:ext uri="{BB962C8B-B14F-4D97-AF65-F5344CB8AC3E}">
        <p14:creationId xmlns:p14="http://schemas.microsoft.com/office/powerpoint/2010/main" val="36739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主な機能</a:t>
            </a:r>
          </a:p>
        </p:txBody>
      </p:sp>
    </p:spTree>
    <p:extLst>
      <p:ext uri="{BB962C8B-B14F-4D97-AF65-F5344CB8AC3E}">
        <p14:creationId xmlns:p14="http://schemas.microsoft.com/office/powerpoint/2010/main" val="306727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主な機能</a:t>
            </a:r>
          </a:p>
        </p:txBody>
      </p:sp>
      <p:pic>
        <p:nvPicPr>
          <p:cNvPr id="12" name="図 2" descr="アイコン が含まれている画像&#10;&#10;説明は自動で生成されたものです">
            <a:extLst>
              <a:ext uri="{FF2B5EF4-FFF2-40B4-BE49-F238E27FC236}">
                <a16:creationId xmlns:a16="http://schemas.microsoft.com/office/drawing/2014/main" id="{27186BFF-1896-7955-C0FE-C03E7702D1C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13" name="テキスト ボックス 12">
            <a:extLst>
              <a:ext uri="{FF2B5EF4-FFF2-40B4-BE49-F238E27FC236}">
                <a16:creationId xmlns:a16="http://schemas.microsoft.com/office/drawing/2014/main" id="{41949D36-CAAD-3689-8F86-3DECA9482E8A}"/>
              </a:ext>
            </a:extLst>
          </p:cNvPr>
          <p:cNvSpPr txBox="1"/>
          <p:nvPr/>
        </p:nvSpPr>
        <p:spPr>
          <a:xfrm>
            <a:off x="449230" y="1158240"/>
            <a:ext cx="9837770" cy="584775"/>
          </a:xfrm>
          <a:prstGeom prst="rect">
            <a:avLst/>
          </a:prstGeom>
          <a:noFill/>
        </p:spPr>
        <p:txBody>
          <a:bodyPr wrap="square" rtlCol="0">
            <a:spAutoFit/>
          </a:bodyPr>
          <a:lstStyle/>
          <a:p>
            <a:r>
              <a:rPr lang="ja-JP" altLang="en-US" sz="3200" b="1" dirty="0">
                <a:solidFill>
                  <a:schemeClr val="tx2">
                    <a:lumMod val="75000"/>
                  </a:schemeClr>
                </a:solidFill>
              </a:rPr>
              <a:t>優先度</a:t>
            </a:r>
            <a:r>
              <a:rPr lang="en-US" altLang="ja-JP" sz="3200" b="1" dirty="0">
                <a:solidFill>
                  <a:schemeClr val="tx2">
                    <a:lumMod val="75000"/>
                  </a:schemeClr>
                </a:solidFill>
              </a:rPr>
              <a:t>A</a:t>
            </a:r>
            <a:r>
              <a:rPr kumimoji="1" lang="ja-JP" altLang="en-US" sz="3200" b="1" dirty="0">
                <a:solidFill>
                  <a:schemeClr val="tx2">
                    <a:lumMod val="75000"/>
                  </a:schemeClr>
                </a:solidFill>
              </a:rPr>
              <a:t>　：　本の運搬</a:t>
            </a:r>
          </a:p>
        </p:txBody>
      </p:sp>
      <p:sp>
        <p:nvSpPr>
          <p:cNvPr id="15" name="テキスト ボックス 14">
            <a:extLst>
              <a:ext uri="{FF2B5EF4-FFF2-40B4-BE49-F238E27FC236}">
                <a16:creationId xmlns:a16="http://schemas.microsoft.com/office/drawing/2014/main" id="{CFF88161-D1AA-434C-9873-793BE6B10052}"/>
              </a:ext>
            </a:extLst>
          </p:cNvPr>
          <p:cNvSpPr txBox="1"/>
          <p:nvPr/>
        </p:nvSpPr>
        <p:spPr>
          <a:xfrm>
            <a:off x="3051810" y="3244334"/>
            <a:ext cx="6103620" cy="369332"/>
          </a:xfrm>
          <a:prstGeom prst="rect">
            <a:avLst/>
          </a:prstGeom>
          <a:noFill/>
        </p:spPr>
        <p:txBody>
          <a:bodyPr wrap="squar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16" name="四角形: 角を丸くする 15" descr="あ&#10;">
            <a:extLst>
              <a:ext uri="{FF2B5EF4-FFF2-40B4-BE49-F238E27FC236}">
                <a16:creationId xmlns:a16="http://schemas.microsoft.com/office/drawing/2014/main" id="{217616EB-D8B8-5094-C650-F3DC60F24FB3}"/>
              </a:ext>
            </a:extLst>
          </p:cNvPr>
          <p:cNvSpPr/>
          <p:nvPr/>
        </p:nvSpPr>
        <p:spPr>
          <a:xfrm>
            <a:off x="2568090" y="1978246"/>
            <a:ext cx="7321826" cy="707886"/>
          </a:xfrm>
          <a:prstGeom prst="roundRect">
            <a:avLst/>
          </a:prstGeom>
          <a:solidFill>
            <a:srgbClr val="DAD486">
              <a:alpha val="71000"/>
            </a:srgbClr>
          </a:solidFill>
          <a:ln>
            <a:solidFill>
              <a:srgbClr val="DAD48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800" dirty="0">
                <a:solidFill>
                  <a:schemeClr val="tx1">
                    <a:lumMod val="75000"/>
                    <a:lumOff val="25000"/>
                  </a:schemeClr>
                </a:solidFill>
                <a:latin typeface="HGP創英角ｺﾞｼｯｸUB"/>
                <a:ea typeface="HGP創英角ｺﾞｼｯｸUB"/>
              </a:rPr>
              <a:t>本の識別</a:t>
            </a:r>
          </a:p>
          <a:p>
            <a:pPr algn="ctr"/>
            <a:r>
              <a:rPr kumimoji="1" lang="en-US" altLang="ja-JP" sz="1600" dirty="0">
                <a:solidFill>
                  <a:schemeClr val="tx1">
                    <a:lumMod val="75000"/>
                    <a:lumOff val="25000"/>
                  </a:schemeClr>
                </a:solidFill>
                <a:latin typeface="HGP創英角ｺﾞｼｯｸUB"/>
                <a:ea typeface="HGP創英角ｺﾞｼｯｸUB"/>
              </a:rPr>
              <a:t>【</a:t>
            </a:r>
            <a:r>
              <a:rPr kumimoji="1" lang="ja-JP" altLang="en-US" sz="1600" dirty="0">
                <a:solidFill>
                  <a:schemeClr val="tx1">
                    <a:lumMod val="75000"/>
                    <a:lumOff val="25000"/>
                  </a:schemeClr>
                </a:solidFill>
                <a:latin typeface="HGP創英角ｺﾞｼｯｸUB"/>
                <a:ea typeface="HGP創英角ｺﾞｼｯｸUB"/>
              </a:rPr>
              <a:t>バーコードスキャン</a:t>
            </a:r>
            <a:r>
              <a:rPr kumimoji="1" lang="en-US" altLang="ja-JP" sz="1600" dirty="0">
                <a:solidFill>
                  <a:schemeClr val="tx1">
                    <a:lumMod val="75000"/>
                    <a:lumOff val="25000"/>
                  </a:schemeClr>
                </a:solidFill>
                <a:latin typeface="HGP創英角ｺﾞｼｯｸUB"/>
                <a:ea typeface="HGP創英角ｺﾞｼｯｸUB"/>
              </a:rPr>
              <a:t>】</a:t>
            </a:r>
            <a:endParaRPr kumimoji="1" lang="ja-JP" altLang="en-US" sz="1600" dirty="0">
              <a:solidFill>
                <a:schemeClr val="tx1">
                  <a:lumMod val="75000"/>
                  <a:lumOff val="25000"/>
                </a:schemeClr>
              </a:solidFill>
              <a:latin typeface="HGP創英角ｺﾞｼｯｸUB"/>
              <a:ea typeface="HGP創英角ｺﾞｼｯｸUB"/>
            </a:endParaRPr>
          </a:p>
        </p:txBody>
      </p:sp>
      <p:sp>
        <p:nvSpPr>
          <p:cNvPr id="17" name="四角形: 角を丸くする 16" descr="あ&#10;">
            <a:extLst>
              <a:ext uri="{FF2B5EF4-FFF2-40B4-BE49-F238E27FC236}">
                <a16:creationId xmlns:a16="http://schemas.microsoft.com/office/drawing/2014/main" id="{92764855-241F-6C9B-697C-84005F728EC1}"/>
              </a:ext>
            </a:extLst>
          </p:cNvPr>
          <p:cNvSpPr/>
          <p:nvPr/>
        </p:nvSpPr>
        <p:spPr>
          <a:xfrm>
            <a:off x="2568090" y="4500834"/>
            <a:ext cx="7321826" cy="785937"/>
          </a:xfrm>
          <a:prstGeom prst="roundRect">
            <a:avLst/>
          </a:prstGeom>
          <a:solidFill>
            <a:srgbClr val="DAD486">
              <a:alpha val="71000"/>
            </a:srgbClr>
          </a:solidFill>
          <a:ln>
            <a:solidFill>
              <a:srgbClr val="DAD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移動</a:t>
            </a:r>
            <a:endParaRPr kumimoji="1"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r>
              <a:rPr kumimoji="1" lang="en-US" altLang="ja-JP"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ライントレース</a:t>
            </a:r>
            <a:r>
              <a:rPr kumimoji="1" lang="en-US" altLang="ja-JP"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endPar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9" name="四角形: 角を丸くする 18" descr="あ&#10;">
            <a:extLst>
              <a:ext uri="{FF2B5EF4-FFF2-40B4-BE49-F238E27FC236}">
                <a16:creationId xmlns:a16="http://schemas.microsoft.com/office/drawing/2014/main" id="{AD6D3E81-57D4-AA4D-BDC9-19D8A391524E}"/>
              </a:ext>
            </a:extLst>
          </p:cNvPr>
          <p:cNvSpPr/>
          <p:nvPr/>
        </p:nvSpPr>
        <p:spPr>
          <a:xfrm>
            <a:off x="2616675" y="5836920"/>
            <a:ext cx="7321826" cy="785937"/>
          </a:xfrm>
          <a:prstGeom prst="roundRect">
            <a:avLst/>
          </a:prstGeom>
          <a:solidFill>
            <a:srgbClr val="DAD486">
              <a:alpha val="71000"/>
            </a:srgbClr>
          </a:solidFill>
          <a:ln>
            <a:solidFill>
              <a:srgbClr val="DAD48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2800" dirty="0">
                <a:solidFill>
                  <a:schemeClr val="tx1">
                    <a:lumMod val="75000"/>
                    <a:lumOff val="25000"/>
                  </a:schemeClr>
                </a:solidFill>
                <a:latin typeface="HGP創英角ｺﾞｼｯｸUB"/>
                <a:ea typeface="HGP創英角ｺﾞｼｯｸUB"/>
              </a:rPr>
              <a:t>所定位置に本を置く</a:t>
            </a:r>
            <a:endParaRPr kumimoji="1" lang="en-US" altLang="ja-JP" sz="2800" dirty="0">
              <a:solidFill>
                <a:schemeClr val="tx1">
                  <a:lumMod val="75000"/>
                  <a:lumOff val="25000"/>
                </a:schemeClr>
              </a:solidFill>
              <a:latin typeface="HGP創英角ｺﾞｼｯｸUB"/>
              <a:ea typeface="HGP創英角ｺﾞｼｯｸUB"/>
            </a:endParaRPr>
          </a:p>
        </p:txBody>
      </p:sp>
      <p:sp>
        <p:nvSpPr>
          <p:cNvPr id="20" name="四角形: 角を丸くする 19" descr="あ&#10;">
            <a:extLst>
              <a:ext uri="{FF2B5EF4-FFF2-40B4-BE49-F238E27FC236}">
                <a16:creationId xmlns:a16="http://schemas.microsoft.com/office/drawing/2014/main" id="{1930F8D7-AC81-040F-8289-1179427D02DC}"/>
              </a:ext>
            </a:extLst>
          </p:cNvPr>
          <p:cNvSpPr/>
          <p:nvPr/>
        </p:nvSpPr>
        <p:spPr>
          <a:xfrm>
            <a:off x="2568090" y="3290140"/>
            <a:ext cx="7321826" cy="722490"/>
          </a:xfrm>
          <a:prstGeom prst="roundRect">
            <a:avLst/>
          </a:prstGeom>
          <a:solidFill>
            <a:srgbClr val="DAD486">
              <a:alpha val="71000"/>
            </a:srgbClr>
          </a:solidFill>
          <a:ln>
            <a:solidFill>
              <a:srgbClr val="DAD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本をロボットに乗せる</a:t>
            </a:r>
            <a:endParaRPr kumimoji="1"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21" name="二等辺三角形 20">
            <a:extLst>
              <a:ext uri="{FF2B5EF4-FFF2-40B4-BE49-F238E27FC236}">
                <a16:creationId xmlns:a16="http://schemas.microsoft.com/office/drawing/2014/main" id="{0C4CE114-B99F-BCED-5FD4-32EAC0454C7C}"/>
              </a:ext>
            </a:extLst>
          </p:cNvPr>
          <p:cNvSpPr/>
          <p:nvPr/>
        </p:nvSpPr>
        <p:spPr>
          <a:xfrm rot="10800000">
            <a:off x="5674881" y="2932450"/>
            <a:ext cx="1108243" cy="223592"/>
          </a:xfrm>
          <a:prstGeom prst="triangle">
            <a:avLst/>
          </a:prstGeom>
          <a:solidFill>
            <a:srgbClr val="DA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二等辺三角形 22">
            <a:extLst>
              <a:ext uri="{FF2B5EF4-FFF2-40B4-BE49-F238E27FC236}">
                <a16:creationId xmlns:a16="http://schemas.microsoft.com/office/drawing/2014/main" id="{CB5D1528-DA1A-1547-50DB-E2A784F22C7F}"/>
              </a:ext>
            </a:extLst>
          </p:cNvPr>
          <p:cNvSpPr/>
          <p:nvPr/>
        </p:nvSpPr>
        <p:spPr>
          <a:xfrm rot="10800000">
            <a:off x="5788617" y="4160992"/>
            <a:ext cx="1108243" cy="223592"/>
          </a:xfrm>
          <a:prstGeom prst="triangle">
            <a:avLst/>
          </a:prstGeom>
          <a:solidFill>
            <a:srgbClr val="DA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4" name="二等辺三角形 23">
            <a:extLst>
              <a:ext uri="{FF2B5EF4-FFF2-40B4-BE49-F238E27FC236}">
                <a16:creationId xmlns:a16="http://schemas.microsoft.com/office/drawing/2014/main" id="{0B26EA56-5405-62B5-0029-4EE441A90C07}"/>
              </a:ext>
            </a:extLst>
          </p:cNvPr>
          <p:cNvSpPr/>
          <p:nvPr/>
        </p:nvSpPr>
        <p:spPr>
          <a:xfrm rot="10800000">
            <a:off x="5788617" y="5463915"/>
            <a:ext cx="1108243" cy="223592"/>
          </a:xfrm>
          <a:prstGeom prst="triangle">
            <a:avLst/>
          </a:prstGeom>
          <a:solidFill>
            <a:srgbClr val="DA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Tree>
    <p:extLst>
      <p:ext uri="{BB962C8B-B14F-4D97-AF65-F5344CB8AC3E}">
        <p14:creationId xmlns:p14="http://schemas.microsoft.com/office/powerpoint/2010/main" val="31956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目次</a:t>
            </a:r>
          </a:p>
        </p:txBody>
      </p:sp>
      <p:pic>
        <p:nvPicPr>
          <p:cNvPr id="12" name="図 2" descr="アイコン が含まれている画像&#10;&#10;説明は自動で生成されたものです">
            <a:extLst>
              <a:ext uri="{FF2B5EF4-FFF2-40B4-BE49-F238E27FC236}">
                <a16:creationId xmlns:a16="http://schemas.microsoft.com/office/drawing/2014/main" id="{14621BC3-22D9-4E2C-8273-4099A4CB8DD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2" name="テキスト ボックス 1">
            <a:extLst>
              <a:ext uri="{FF2B5EF4-FFF2-40B4-BE49-F238E27FC236}">
                <a16:creationId xmlns:a16="http://schemas.microsoft.com/office/drawing/2014/main" id="{E9F490D5-F7AE-DB80-FE82-BEA5AB977B8D}"/>
              </a:ext>
            </a:extLst>
          </p:cNvPr>
          <p:cNvSpPr txBox="1"/>
          <p:nvPr/>
        </p:nvSpPr>
        <p:spPr>
          <a:xfrm>
            <a:off x="3129577" y="1229711"/>
            <a:ext cx="10602189" cy="4893647"/>
          </a:xfrm>
          <a:prstGeom prst="rect">
            <a:avLst/>
          </a:prstGeom>
          <a:noFill/>
        </p:spPr>
        <p:txBody>
          <a:bodyPr wrap="square" rtlCol="0">
            <a:spAutoFit/>
          </a:bodyPr>
          <a:lstStyle/>
          <a:p>
            <a:r>
              <a:rPr kumimoji="1" lang="en-US" altLang="ja-JP" sz="3600" b="1" dirty="0">
                <a:solidFill>
                  <a:schemeClr val="tx2">
                    <a:lumMod val="75000"/>
                  </a:schemeClr>
                </a:solidFill>
              </a:rPr>
              <a:t>01.</a:t>
            </a:r>
            <a:r>
              <a:rPr lang="ja-JP" altLang="en-US" sz="3600" b="1" dirty="0">
                <a:solidFill>
                  <a:schemeClr val="tx2">
                    <a:lumMod val="75000"/>
                  </a:schemeClr>
                </a:solidFill>
              </a:rPr>
              <a:t> </a:t>
            </a:r>
            <a:r>
              <a:rPr kumimoji="1" lang="ja-JP" altLang="en-US" sz="3600" b="1" dirty="0">
                <a:solidFill>
                  <a:schemeClr val="tx2">
                    <a:lumMod val="75000"/>
                  </a:schemeClr>
                </a:solidFill>
              </a:rPr>
              <a:t>はじめに</a:t>
            </a:r>
            <a:endParaRPr kumimoji="1" lang="en-US" altLang="ja-JP" sz="3600" b="1" dirty="0">
              <a:solidFill>
                <a:schemeClr val="tx2">
                  <a:lumMod val="75000"/>
                </a:schemeClr>
              </a:solidFill>
            </a:endParaRPr>
          </a:p>
          <a:p>
            <a:endParaRPr kumimoji="1" lang="en-US" altLang="ja-JP" sz="800" b="1" dirty="0">
              <a:solidFill>
                <a:schemeClr val="tx2">
                  <a:lumMod val="75000"/>
                </a:schemeClr>
              </a:solidFill>
            </a:endParaRPr>
          </a:p>
          <a:p>
            <a:r>
              <a:rPr kumimoji="1" lang="en-US" altLang="ja-JP" sz="3600" b="1" dirty="0">
                <a:solidFill>
                  <a:schemeClr val="tx2">
                    <a:lumMod val="75000"/>
                  </a:schemeClr>
                </a:solidFill>
              </a:rPr>
              <a:t>02.</a:t>
            </a:r>
            <a:r>
              <a:rPr lang="ja-JP" altLang="en-US" sz="3600" b="1" dirty="0">
                <a:solidFill>
                  <a:schemeClr val="tx2">
                    <a:lumMod val="75000"/>
                  </a:schemeClr>
                </a:solidFill>
              </a:rPr>
              <a:t> </a:t>
            </a:r>
            <a:r>
              <a:rPr kumimoji="1" lang="ja-JP" altLang="en-US" sz="3600" b="1" dirty="0">
                <a:solidFill>
                  <a:schemeClr val="tx2">
                    <a:lumMod val="75000"/>
                  </a:schemeClr>
                </a:solidFill>
              </a:rPr>
              <a:t>プロジェクトテーマ</a:t>
            </a:r>
            <a:endParaRPr kumimoji="1" lang="en-US" altLang="ja-JP" sz="3600" b="1" dirty="0">
              <a:solidFill>
                <a:schemeClr val="tx2">
                  <a:lumMod val="75000"/>
                </a:schemeClr>
              </a:solidFill>
            </a:endParaRPr>
          </a:p>
          <a:p>
            <a:endParaRPr kumimoji="1" lang="en-US" altLang="ja-JP" sz="800" b="1" dirty="0">
              <a:solidFill>
                <a:schemeClr val="tx2">
                  <a:lumMod val="75000"/>
                </a:schemeClr>
              </a:solidFill>
            </a:endParaRPr>
          </a:p>
          <a:p>
            <a:r>
              <a:rPr lang="en-US" altLang="ja-JP" sz="3600" b="1" dirty="0">
                <a:solidFill>
                  <a:schemeClr val="tx2">
                    <a:lumMod val="75000"/>
                  </a:schemeClr>
                </a:solidFill>
              </a:rPr>
              <a:t>03.</a:t>
            </a:r>
            <a:r>
              <a:rPr lang="ja-JP" altLang="en-US" sz="3600" b="1" dirty="0">
                <a:solidFill>
                  <a:schemeClr val="tx2">
                    <a:lumMod val="75000"/>
                  </a:schemeClr>
                </a:solidFill>
              </a:rPr>
              <a:t> 製品コンセプト</a:t>
            </a:r>
            <a:endParaRPr lang="en-US" altLang="ja-JP" sz="3600" b="1" dirty="0">
              <a:solidFill>
                <a:schemeClr val="tx2">
                  <a:lumMod val="75000"/>
                </a:schemeClr>
              </a:solidFill>
            </a:endParaRPr>
          </a:p>
          <a:p>
            <a:endParaRPr lang="en-US" altLang="ja-JP" sz="800" b="1" dirty="0">
              <a:solidFill>
                <a:schemeClr val="tx2">
                  <a:lumMod val="75000"/>
                </a:schemeClr>
              </a:solidFill>
            </a:endParaRPr>
          </a:p>
          <a:p>
            <a:r>
              <a:rPr kumimoji="1" lang="en-US" altLang="ja-JP" sz="3600" b="1" dirty="0">
                <a:solidFill>
                  <a:schemeClr val="tx2">
                    <a:lumMod val="75000"/>
                  </a:schemeClr>
                </a:solidFill>
              </a:rPr>
              <a:t>04.</a:t>
            </a:r>
            <a:r>
              <a:rPr lang="ja-JP" altLang="en-US" sz="3600" b="1" dirty="0">
                <a:solidFill>
                  <a:schemeClr val="tx2">
                    <a:lumMod val="75000"/>
                  </a:schemeClr>
                </a:solidFill>
              </a:rPr>
              <a:t> </a:t>
            </a:r>
            <a:r>
              <a:rPr kumimoji="1" lang="ja-JP" altLang="en-US" sz="3600" b="1" dirty="0">
                <a:solidFill>
                  <a:schemeClr val="tx2">
                    <a:lumMod val="75000"/>
                  </a:schemeClr>
                </a:solidFill>
              </a:rPr>
              <a:t>主な機能・特徴</a:t>
            </a:r>
            <a:endParaRPr kumimoji="1" lang="en-US" altLang="ja-JP" sz="3600" b="1" dirty="0">
              <a:solidFill>
                <a:schemeClr val="tx2">
                  <a:lumMod val="75000"/>
                </a:schemeClr>
              </a:solidFill>
            </a:endParaRPr>
          </a:p>
          <a:p>
            <a:endParaRPr kumimoji="1" lang="en-US" altLang="ja-JP" sz="800" b="1" dirty="0">
              <a:solidFill>
                <a:schemeClr val="tx2">
                  <a:lumMod val="75000"/>
                </a:schemeClr>
              </a:solidFill>
            </a:endParaRPr>
          </a:p>
          <a:p>
            <a:r>
              <a:rPr lang="en-US" altLang="ja-JP" sz="3600" b="1" dirty="0">
                <a:solidFill>
                  <a:schemeClr val="tx2">
                    <a:lumMod val="75000"/>
                  </a:schemeClr>
                </a:solidFill>
              </a:rPr>
              <a:t>05.</a:t>
            </a:r>
            <a:r>
              <a:rPr lang="ja-JP" altLang="en-US" sz="3600" b="1" dirty="0">
                <a:solidFill>
                  <a:schemeClr val="tx2">
                    <a:lumMod val="75000"/>
                  </a:schemeClr>
                </a:solidFill>
              </a:rPr>
              <a:t> 外観イメージ</a:t>
            </a:r>
            <a:endParaRPr lang="en-US" altLang="ja-JP" sz="3600" b="1" dirty="0">
              <a:solidFill>
                <a:schemeClr val="tx2">
                  <a:lumMod val="75000"/>
                </a:schemeClr>
              </a:solidFill>
            </a:endParaRPr>
          </a:p>
          <a:p>
            <a:endParaRPr lang="en-US" altLang="ja-JP" sz="800" b="1" dirty="0">
              <a:solidFill>
                <a:schemeClr val="tx2">
                  <a:lumMod val="75000"/>
                </a:schemeClr>
              </a:solidFill>
            </a:endParaRPr>
          </a:p>
          <a:p>
            <a:r>
              <a:rPr kumimoji="1" lang="en-US" altLang="ja-JP" sz="3600" b="1" dirty="0">
                <a:solidFill>
                  <a:schemeClr val="tx2">
                    <a:lumMod val="75000"/>
                  </a:schemeClr>
                </a:solidFill>
              </a:rPr>
              <a:t>06.</a:t>
            </a:r>
            <a:r>
              <a:rPr lang="ja-JP" altLang="en-US" sz="3600" b="1" dirty="0">
                <a:solidFill>
                  <a:schemeClr val="tx2">
                    <a:lumMod val="75000"/>
                  </a:schemeClr>
                </a:solidFill>
              </a:rPr>
              <a:t> </a:t>
            </a:r>
            <a:r>
              <a:rPr kumimoji="1" lang="ja-JP" altLang="en-US" sz="3600" b="1" dirty="0">
                <a:solidFill>
                  <a:schemeClr val="tx2">
                    <a:lumMod val="75000"/>
                  </a:schemeClr>
                </a:solidFill>
              </a:rPr>
              <a:t>開発項目</a:t>
            </a:r>
            <a:endParaRPr kumimoji="1" lang="en-US" altLang="ja-JP" sz="3600" b="1" dirty="0">
              <a:solidFill>
                <a:schemeClr val="tx2">
                  <a:lumMod val="75000"/>
                </a:schemeClr>
              </a:solidFill>
            </a:endParaRPr>
          </a:p>
          <a:p>
            <a:endParaRPr kumimoji="1" lang="en-US" altLang="ja-JP" sz="900" b="1" dirty="0">
              <a:solidFill>
                <a:schemeClr val="tx2">
                  <a:lumMod val="75000"/>
                </a:schemeClr>
              </a:solidFill>
            </a:endParaRPr>
          </a:p>
          <a:p>
            <a:r>
              <a:rPr lang="en-US" altLang="ja-JP" sz="3600" b="1" dirty="0">
                <a:solidFill>
                  <a:schemeClr val="tx2">
                    <a:lumMod val="75000"/>
                  </a:schemeClr>
                </a:solidFill>
              </a:rPr>
              <a:t>07.</a:t>
            </a:r>
            <a:r>
              <a:rPr lang="ja-JP" altLang="en-US" sz="3600" b="1" dirty="0">
                <a:solidFill>
                  <a:schemeClr val="tx2">
                    <a:lumMod val="75000"/>
                  </a:schemeClr>
                </a:solidFill>
              </a:rPr>
              <a:t> 主要な購入物品</a:t>
            </a:r>
            <a:endParaRPr kumimoji="1" lang="ja-JP" altLang="en-US" sz="3600" b="1" dirty="0">
              <a:solidFill>
                <a:schemeClr val="tx2">
                  <a:lumMod val="75000"/>
                </a:schemeClr>
              </a:solidFill>
            </a:endParaRPr>
          </a:p>
        </p:txBody>
      </p:sp>
    </p:spTree>
    <p:extLst>
      <p:ext uri="{BB962C8B-B14F-4D97-AF65-F5344CB8AC3E}">
        <p14:creationId xmlns:p14="http://schemas.microsoft.com/office/powerpoint/2010/main" val="424243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主な機能</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289A1A12-ADCD-E03C-F077-E2BCE41CCB41}"/>
              </a:ext>
            </a:extLst>
          </p:cNvPr>
          <p:cNvPicPr>
            <a:picLocks noChangeAspect="1"/>
          </p:cNvPicPr>
          <p:nvPr/>
        </p:nvPicPr>
        <p:blipFill>
          <a:blip r:embed="rId3"/>
          <a:stretch>
            <a:fillRect/>
          </a:stretch>
        </p:blipFill>
        <p:spPr>
          <a:xfrm>
            <a:off x="11454902" y="132376"/>
            <a:ext cx="508000" cy="508000"/>
          </a:xfrm>
          <a:prstGeom prst="rect">
            <a:avLst/>
          </a:prstGeom>
        </p:spPr>
      </p:pic>
      <p:cxnSp>
        <p:nvCxnSpPr>
          <p:cNvPr id="13" name="直線コネクタ 12">
            <a:extLst>
              <a:ext uri="{FF2B5EF4-FFF2-40B4-BE49-F238E27FC236}">
                <a16:creationId xmlns:a16="http://schemas.microsoft.com/office/drawing/2014/main" id="{8004CF59-A9C2-D72D-8873-3A23CE8560F4}"/>
              </a:ext>
            </a:extLst>
          </p:cNvPr>
          <p:cNvCxnSpPr>
            <a:cxnSpLocks/>
          </p:cNvCxnSpPr>
          <p:nvPr/>
        </p:nvCxnSpPr>
        <p:spPr>
          <a:xfrm>
            <a:off x="6096000" y="1166648"/>
            <a:ext cx="0" cy="518685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30E2047-5587-401B-CE94-484F4EE533CB}"/>
              </a:ext>
            </a:extLst>
          </p:cNvPr>
          <p:cNvSpPr txBox="1"/>
          <p:nvPr/>
        </p:nvSpPr>
        <p:spPr>
          <a:xfrm>
            <a:off x="1657085" y="1882862"/>
            <a:ext cx="3070527" cy="584775"/>
          </a:xfrm>
          <a:prstGeom prst="rect">
            <a:avLst/>
          </a:prstGeom>
          <a:noFill/>
        </p:spPr>
        <p:txBody>
          <a:bodyPr wrap="square" rtlCol="0">
            <a:spAutoFit/>
          </a:bodyPr>
          <a:lstStyle/>
          <a:p>
            <a:r>
              <a:rPr lang="ja-JP" altLang="en-US" sz="3200" b="1" dirty="0">
                <a:solidFill>
                  <a:schemeClr val="tx2">
                    <a:lumMod val="75000"/>
                  </a:schemeClr>
                </a:solidFill>
              </a:rPr>
              <a:t>ライントレース</a:t>
            </a:r>
            <a:endParaRPr kumimoji="1" lang="ja-JP" altLang="en-US" sz="3200" b="1" dirty="0">
              <a:solidFill>
                <a:schemeClr val="tx2">
                  <a:lumMod val="75000"/>
                </a:schemeClr>
              </a:solidFill>
            </a:endParaRPr>
          </a:p>
        </p:txBody>
      </p:sp>
      <p:sp>
        <p:nvSpPr>
          <p:cNvPr id="15" name="テキスト ボックス 14">
            <a:extLst>
              <a:ext uri="{FF2B5EF4-FFF2-40B4-BE49-F238E27FC236}">
                <a16:creationId xmlns:a16="http://schemas.microsoft.com/office/drawing/2014/main" id="{8B6BF511-8481-7468-7915-9719F545D258}"/>
              </a:ext>
            </a:extLst>
          </p:cNvPr>
          <p:cNvSpPr txBox="1"/>
          <p:nvPr/>
        </p:nvSpPr>
        <p:spPr>
          <a:xfrm>
            <a:off x="7943182" y="1893931"/>
            <a:ext cx="2899747" cy="584775"/>
          </a:xfrm>
          <a:prstGeom prst="rect">
            <a:avLst/>
          </a:prstGeom>
          <a:noFill/>
        </p:spPr>
        <p:txBody>
          <a:bodyPr wrap="square" rtlCol="0">
            <a:spAutoFit/>
          </a:bodyPr>
          <a:lstStyle/>
          <a:p>
            <a:r>
              <a:rPr lang="ja-JP" altLang="en-US" sz="3200" b="1" dirty="0">
                <a:solidFill>
                  <a:schemeClr val="tx2">
                    <a:lumMod val="75000"/>
                  </a:schemeClr>
                </a:solidFill>
              </a:rPr>
              <a:t>超音波センサ</a:t>
            </a:r>
            <a:endParaRPr kumimoji="1" lang="ja-JP" altLang="en-US" sz="3200" b="1" dirty="0">
              <a:solidFill>
                <a:schemeClr val="tx2">
                  <a:lumMod val="75000"/>
                </a:schemeClr>
              </a:solidFill>
            </a:endParaRPr>
          </a:p>
        </p:txBody>
      </p:sp>
      <p:pic>
        <p:nvPicPr>
          <p:cNvPr id="3" name="図 2">
            <a:extLst>
              <a:ext uri="{FF2B5EF4-FFF2-40B4-BE49-F238E27FC236}">
                <a16:creationId xmlns:a16="http://schemas.microsoft.com/office/drawing/2014/main" id="{B0E648DB-11E4-47F8-C50E-6434370AE132}"/>
              </a:ext>
            </a:extLst>
          </p:cNvPr>
          <p:cNvPicPr>
            <a:picLocks noChangeAspect="1"/>
          </p:cNvPicPr>
          <p:nvPr/>
        </p:nvPicPr>
        <p:blipFill rotWithShape="1">
          <a:blip r:embed="rId4"/>
          <a:srcRect r="2848"/>
          <a:stretch/>
        </p:blipFill>
        <p:spPr>
          <a:xfrm>
            <a:off x="2316366" y="4676506"/>
            <a:ext cx="1365558" cy="1405584"/>
          </a:xfrm>
          <a:prstGeom prst="rect">
            <a:avLst/>
          </a:prstGeom>
        </p:spPr>
      </p:pic>
      <p:pic>
        <p:nvPicPr>
          <p:cNvPr id="5" name="図 4">
            <a:extLst>
              <a:ext uri="{FF2B5EF4-FFF2-40B4-BE49-F238E27FC236}">
                <a16:creationId xmlns:a16="http://schemas.microsoft.com/office/drawing/2014/main" id="{0E4F94AD-F3B2-12A0-2E67-52F0E8DA507E}"/>
              </a:ext>
            </a:extLst>
          </p:cNvPr>
          <p:cNvPicPr>
            <a:picLocks noChangeAspect="1"/>
          </p:cNvPicPr>
          <p:nvPr/>
        </p:nvPicPr>
        <p:blipFill>
          <a:blip r:embed="rId5"/>
          <a:stretch>
            <a:fillRect/>
          </a:stretch>
        </p:blipFill>
        <p:spPr>
          <a:xfrm>
            <a:off x="8608816" y="4824519"/>
            <a:ext cx="1266818" cy="1257571"/>
          </a:xfrm>
          <a:prstGeom prst="rect">
            <a:avLst/>
          </a:prstGeom>
        </p:spPr>
      </p:pic>
      <p:sp>
        <p:nvSpPr>
          <p:cNvPr id="17" name="テキスト ボックス 16">
            <a:extLst>
              <a:ext uri="{FF2B5EF4-FFF2-40B4-BE49-F238E27FC236}">
                <a16:creationId xmlns:a16="http://schemas.microsoft.com/office/drawing/2014/main" id="{56B155D1-FCBF-754D-047D-AD3391B77716}"/>
              </a:ext>
            </a:extLst>
          </p:cNvPr>
          <p:cNvSpPr txBox="1"/>
          <p:nvPr/>
        </p:nvSpPr>
        <p:spPr>
          <a:xfrm>
            <a:off x="1016997" y="3025905"/>
            <a:ext cx="4350704" cy="1200329"/>
          </a:xfrm>
          <a:prstGeom prst="rect">
            <a:avLst/>
          </a:prstGeom>
          <a:noFill/>
        </p:spPr>
        <p:txBody>
          <a:bodyPr wrap="square" rtlCol="0">
            <a:spAutoFit/>
          </a:bodyPr>
          <a:lstStyle/>
          <a:p>
            <a:r>
              <a:rPr lang="ja-JP" altLang="en-US" sz="2400" b="1" dirty="0">
                <a:solidFill>
                  <a:srgbClr val="333F50"/>
                </a:solidFill>
              </a:rPr>
              <a:t>黒のラインを床に敷き、本棚の前は色付きの目印を用意し、色を検知したら止まる。</a:t>
            </a:r>
            <a:endParaRPr kumimoji="1" lang="ja-JP" altLang="en-US" sz="2400" b="1" dirty="0">
              <a:solidFill>
                <a:srgbClr val="333F50"/>
              </a:solidFill>
            </a:endParaRPr>
          </a:p>
        </p:txBody>
      </p:sp>
      <p:sp>
        <p:nvSpPr>
          <p:cNvPr id="18" name="テキスト ボックス 17">
            <a:extLst>
              <a:ext uri="{FF2B5EF4-FFF2-40B4-BE49-F238E27FC236}">
                <a16:creationId xmlns:a16="http://schemas.microsoft.com/office/drawing/2014/main" id="{0E45E32D-AB6F-386F-5EFB-06EF461A54A0}"/>
              </a:ext>
            </a:extLst>
          </p:cNvPr>
          <p:cNvSpPr txBox="1"/>
          <p:nvPr/>
        </p:nvSpPr>
        <p:spPr>
          <a:xfrm>
            <a:off x="7234435" y="3023146"/>
            <a:ext cx="3940568" cy="1200329"/>
          </a:xfrm>
          <a:prstGeom prst="rect">
            <a:avLst/>
          </a:prstGeom>
          <a:noFill/>
        </p:spPr>
        <p:txBody>
          <a:bodyPr wrap="square" rtlCol="0">
            <a:spAutoFit/>
          </a:bodyPr>
          <a:lstStyle/>
          <a:p>
            <a:r>
              <a:rPr lang="ja-JP" altLang="en-US" sz="2400" b="1" dirty="0">
                <a:solidFill>
                  <a:srgbClr val="333F50"/>
                </a:solidFill>
              </a:rPr>
              <a:t>進む方向である前方に設置し常にセンシングする。人を検知した場合、止まる。</a:t>
            </a:r>
            <a:endParaRPr kumimoji="1" lang="ja-JP" altLang="en-US" sz="2400" b="1" dirty="0">
              <a:solidFill>
                <a:srgbClr val="333F50"/>
              </a:solidFill>
            </a:endParaRPr>
          </a:p>
        </p:txBody>
      </p:sp>
    </p:spTree>
    <p:extLst>
      <p:ext uri="{BB962C8B-B14F-4D97-AF65-F5344CB8AC3E}">
        <p14:creationId xmlns:p14="http://schemas.microsoft.com/office/powerpoint/2010/main" val="133745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主な機能</a:t>
            </a:r>
          </a:p>
        </p:txBody>
      </p:sp>
      <p:pic>
        <p:nvPicPr>
          <p:cNvPr id="11" name="図 2" descr="アイコン が含まれている画像&#10;&#10;説明は自動で生成されたものです">
            <a:extLst>
              <a:ext uri="{FF2B5EF4-FFF2-40B4-BE49-F238E27FC236}">
                <a16:creationId xmlns:a16="http://schemas.microsoft.com/office/drawing/2014/main" id="{0AAD50E4-A353-B4E0-0560-1123A931D7F9}"/>
              </a:ext>
            </a:extLst>
          </p:cNvPr>
          <p:cNvPicPr>
            <a:picLocks noChangeAspect="1"/>
          </p:cNvPicPr>
          <p:nvPr/>
        </p:nvPicPr>
        <p:blipFill>
          <a:blip r:embed="rId3"/>
          <a:stretch>
            <a:fillRect/>
          </a:stretch>
        </p:blipFill>
        <p:spPr>
          <a:xfrm>
            <a:off x="11454902" y="132376"/>
            <a:ext cx="508000" cy="508000"/>
          </a:xfrm>
          <a:prstGeom prst="rect">
            <a:avLst/>
          </a:prstGeom>
        </p:spPr>
      </p:pic>
      <p:sp>
        <p:nvSpPr>
          <p:cNvPr id="13" name="テキスト ボックス 12">
            <a:extLst>
              <a:ext uri="{FF2B5EF4-FFF2-40B4-BE49-F238E27FC236}">
                <a16:creationId xmlns:a16="http://schemas.microsoft.com/office/drawing/2014/main" id="{52B84E46-B332-515E-2C2A-305033A9B39B}"/>
              </a:ext>
            </a:extLst>
          </p:cNvPr>
          <p:cNvSpPr txBox="1"/>
          <p:nvPr/>
        </p:nvSpPr>
        <p:spPr>
          <a:xfrm>
            <a:off x="449230" y="1158240"/>
            <a:ext cx="9837770" cy="584775"/>
          </a:xfrm>
          <a:prstGeom prst="rect">
            <a:avLst/>
          </a:prstGeom>
          <a:noFill/>
        </p:spPr>
        <p:txBody>
          <a:bodyPr wrap="square" rtlCol="0">
            <a:spAutoFit/>
          </a:bodyPr>
          <a:lstStyle/>
          <a:p>
            <a:r>
              <a:rPr lang="ja-JP" altLang="en-US" sz="3200" b="1" dirty="0">
                <a:solidFill>
                  <a:schemeClr val="tx2">
                    <a:lumMod val="75000"/>
                  </a:schemeClr>
                </a:solidFill>
              </a:rPr>
              <a:t>優先度</a:t>
            </a:r>
            <a:r>
              <a:rPr lang="en-US" altLang="ja-JP" sz="3200" b="1" dirty="0">
                <a:solidFill>
                  <a:schemeClr val="tx2">
                    <a:lumMod val="75000"/>
                  </a:schemeClr>
                </a:solidFill>
              </a:rPr>
              <a:t>B</a:t>
            </a:r>
            <a:r>
              <a:rPr kumimoji="1" lang="ja-JP" altLang="en-US" sz="3200" b="1" dirty="0">
                <a:solidFill>
                  <a:schemeClr val="tx2">
                    <a:lumMod val="75000"/>
                  </a:schemeClr>
                </a:solidFill>
              </a:rPr>
              <a:t>　：　</a:t>
            </a:r>
            <a:r>
              <a:rPr lang="ja-JP" altLang="en-US" sz="3200" b="1" dirty="0">
                <a:solidFill>
                  <a:schemeClr val="tx2">
                    <a:lumMod val="75000"/>
                  </a:schemeClr>
                </a:solidFill>
              </a:rPr>
              <a:t>図書館システム連携</a:t>
            </a:r>
            <a:endParaRPr kumimoji="1" lang="ja-JP" altLang="en-US" sz="3200" b="1" dirty="0">
              <a:solidFill>
                <a:schemeClr val="tx2">
                  <a:lumMod val="75000"/>
                </a:schemeClr>
              </a:solidFill>
            </a:endParaRPr>
          </a:p>
        </p:txBody>
      </p:sp>
      <p:sp>
        <p:nvSpPr>
          <p:cNvPr id="2" name="テキスト ボックス 1">
            <a:extLst>
              <a:ext uri="{FF2B5EF4-FFF2-40B4-BE49-F238E27FC236}">
                <a16:creationId xmlns:a16="http://schemas.microsoft.com/office/drawing/2014/main" id="{11D8A0A1-EA0F-7764-99FA-8807B3EBE99B}"/>
              </a:ext>
            </a:extLst>
          </p:cNvPr>
          <p:cNvSpPr txBox="1"/>
          <p:nvPr/>
        </p:nvSpPr>
        <p:spPr>
          <a:xfrm>
            <a:off x="4109013" y="3056541"/>
            <a:ext cx="7715636" cy="2062103"/>
          </a:xfrm>
          <a:prstGeom prst="rect">
            <a:avLst/>
          </a:prstGeom>
          <a:noFill/>
        </p:spPr>
        <p:txBody>
          <a:bodyPr wrap="square" rtlCol="0">
            <a:spAutoFit/>
          </a:bodyPr>
          <a:lstStyle/>
          <a:p>
            <a:r>
              <a:rPr lang="ja-JP" altLang="en-US" sz="3200" b="1" dirty="0">
                <a:solidFill>
                  <a:schemeClr val="tx2">
                    <a:lumMod val="75000"/>
                  </a:schemeClr>
                </a:solidFill>
              </a:rPr>
              <a:t>図書館を管理しているシステムと連携して、返却時のバーコードスキャンから情報を読み取る。</a:t>
            </a:r>
            <a:r>
              <a:rPr kumimoji="1" lang="ja-JP" altLang="en-US" sz="3200" b="1" dirty="0">
                <a:solidFill>
                  <a:schemeClr val="tx2">
                    <a:lumMod val="75000"/>
                  </a:schemeClr>
                </a:solidFill>
              </a:rPr>
              <a:t>同時に情報も読み</a:t>
            </a:r>
            <a:r>
              <a:rPr lang="ja-JP" altLang="en-US" sz="3200" b="1" dirty="0">
                <a:solidFill>
                  <a:schemeClr val="tx2">
                    <a:lumMod val="75000"/>
                  </a:schemeClr>
                </a:solidFill>
              </a:rPr>
              <a:t>取る</a:t>
            </a:r>
            <a:r>
              <a:rPr kumimoji="1" lang="ja-JP" altLang="en-US" sz="3200" b="1" dirty="0">
                <a:solidFill>
                  <a:schemeClr val="tx2">
                    <a:lumMod val="75000"/>
                  </a:schemeClr>
                </a:solidFill>
              </a:rPr>
              <a:t>ことでより簡略化することが出来る。</a:t>
            </a:r>
          </a:p>
        </p:txBody>
      </p:sp>
      <p:pic>
        <p:nvPicPr>
          <p:cNvPr id="4" name="図 3">
            <a:extLst>
              <a:ext uri="{FF2B5EF4-FFF2-40B4-BE49-F238E27FC236}">
                <a16:creationId xmlns:a16="http://schemas.microsoft.com/office/drawing/2014/main" id="{09653F94-C09A-21FD-AD7C-1916D86DC1AC}"/>
              </a:ext>
            </a:extLst>
          </p:cNvPr>
          <p:cNvPicPr>
            <a:picLocks noChangeAspect="1"/>
          </p:cNvPicPr>
          <p:nvPr/>
        </p:nvPicPr>
        <p:blipFill>
          <a:blip r:embed="rId4"/>
          <a:stretch>
            <a:fillRect/>
          </a:stretch>
        </p:blipFill>
        <p:spPr>
          <a:xfrm>
            <a:off x="821314" y="2810321"/>
            <a:ext cx="2548918" cy="2554545"/>
          </a:xfrm>
          <a:prstGeom prst="rect">
            <a:avLst/>
          </a:prstGeom>
        </p:spPr>
      </p:pic>
    </p:spTree>
    <p:extLst>
      <p:ext uri="{BB962C8B-B14F-4D97-AF65-F5344CB8AC3E}">
        <p14:creationId xmlns:p14="http://schemas.microsoft.com/office/powerpoint/2010/main" val="2141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主な機能</a:t>
            </a:r>
          </a:p>
        </p:txBody>
      </p:sp>
      <p:pic>
        <p:nvPicPr>
          <p:cNvPr id="12" name="図 2" descr="アイコン が含まれている画像&#10;&#10;説明は自動で生成されたものです">
            <a:extLst>
              <a:ext uri="{FF2B5EF4-FFF2-40B4-BE49-F238E27FC236}">
                <a16:creationId xmlns:a16="http://schemas.microsoft.com/office/drawing/2014/main" id="{07FA73E5-161E-78FC-D1F7-2C482DDA2C88}"/>
              </a:ext>
            </a:extLst>
          </p:cNvPr>
          <p:cNvPicPr>
            <a:picLocks noChangeAspect="1"/>
          </p:cNvPicPr>
          <p:nvPr/>
        </p:nvPicPr>
        <p:blipFill>
          <a:blip r:embed="rId3"/>
          <a:stretch>
            <a:fillRect/>
          </a:stretch>
        </p:blipFill>
        <p:spPr>
          <a:xfrm>
            <a:off x="11454902" y="132376"/>
            <a:ext cx="508000" cy="508000"/>
          </a:xfrm>
          <a:prstGeom prst="rect">
            <a:avLst/>
          </a:prstGeom>
        </p:spPr>
      </p:pic>
      <p:sp>
        <p:nvSpPr>
          <p:cNvPr id="13" name="テキスト ボックス 12">
            <a:extLst>
              <a:ext uri="{FF2B5EF4-FFF2-40B4-BE49-F238E27FC236}">
                <a16:creationId xmlns:a16="http://schemas.microsoft.com/office/drawing/2014/main" id="{3E65BABF-106A-68CC-26E8-D436F394E1E6}"/>
              </a:ext>
            </a:extLst>
          </p:cNvPr>
          <p:cNvSpPr txBox="1"/>
          <p:nvPr/>
        </p:nvSpPr>
        <p:spPr>
          <a:xfrm>
            <a:off x="449230" y="1158240"/>
            <a:ext cx="9837770" cy="584775"/>
          </a:xfrm>
          <a:prstGeom prst="rect">
            <a:avLst/>
          </a:prstGeom>
          <a:noFill/>
        </p:spPr>
        <p:txBody>
          <a:bodyPr wrap="square" rtlCol="0">
            <a:spAutoFit/>
          </a:bodyPr>
          <a:lstStyle/>
          <a:p>
            <a:r>
              <a:rPr kumimoji="1" lang="ja-JP" altLang="en-US" sz="3200" b="1" dirty="0">
                <a:solidFill>
                  <a:schemeClr val="tx2">
                    <a:lumMod val="75000"/>
                  </a:schemeClr>
                </a:solidFill>
              </a:rPr>
              <a:t>優先度</a:t>
            </a:r>
            <a:r>
              <a:rPr kumimoji="1" lang="en-US" altLang="ja-JP" sz="3200" b="1" dirty="0">
                <a:solidFill>
                  <a:schemeClr val="tx2">
                    <a:lumMod val="75000"/>
                  </a:schemeClr>
                </a:solidFill>
              </a:rPr>
              <a:t>C</a:t>
            </a:r>
            <a:r>
              <a:rPr kumimoji="1" lang="ja-JP" altLang="en-US" sz="3200" b="1" dirty="0">
                <a:solidFill>
                  <a:schemeClr val="tx2">
                    <a:lumMod val="75000"/>
                  </a:schemeClr>
                </a:solidFill>
              </a:rPr>
              <a:t>　：　専用の</a:t>
            </a:r>
            <a:r>
              <a:rPr lang="ja-JP" altLang="en-US" sz="3200" b="1" dirty="0">
                <a:solidFill>
                  <a:schemeClr val="tx2">
                    <a:lumMod val="75000"/>
                  </a:schemeClr>
                </a:solidFill>
              </a:rPr>
              <a:t>返却ボックス</a:t>
            </a:r>
            <a:endParaRPr kumimoji="1" lang="ja-JP" altLang="en-US" sz="3200" b="1" dirty="0">
              <a:solidFill>
                <a:schemeClr val="tx2">
                  <a:lumMod val="75000"/>
                </a:schemeClr>
              </a:solidFill>
            </a:endParaRPr>
          </a:p>
        </p:txBody>
      </p:sp>
      <p:pic>
        <p:nvPicPr>
          <p:cNvPr id="5" name="図 4">
            <a:extLst>
              <a:ext uri="{FF2B5EF4-FFF2-40B4-BE49-F238E27FC236}">
                <a16:creationId xmlns:a16="http://schemas.microsoft.com/office/drawing/2014/main" id="{745AF846-B1EB-7D7E-37D2-6389F101A04C}"/>
              </a:ext>
            </a:extLst>
          </p:cNvPr>
          <p:cNvPicPr>
            <a:picLocks noChangeAspect="1"/>
          </p:cNvPicPr>
          <p:nvPr/>
        </p:nvPicPr>
        <p:blipFill>
          <a:blip r:embed="rId4"/>
          <a:stretch>
            <a:fillRect/>
          </a:stretch>
        </p:blipFill>
        <p:spPr>
          <a:xfrm>
            <a:off x="762000" y="2643293"/>
            <a:ext cx="3056467" cy="3056467"/>
          </a:xfrm>
          <a:prstGeom prst="rect">
            <a:avLst/>
          </a:prstGeom>
        </p:spPr>
      </p:pic>
      <p:sp>
        <p:nvSpPr>
          <p:cNvPr id="6" name="テキスト ボックス 5">
            <a:extLst>
              <a:ext uri="{FF2B5EF4-FFF2-40B4-BE49-F238E27FC236}">
                <a16:creationId xmlns:a16="http://schemas.microsoft.com/office/drawing/2014/main" id="{7E7014D4-406A-AE90-5A35-AA254A95710B}"/>
              </a:ext>
            </a:extLst>
          </p:cNvPr>
          <p:cNvSpPr txBox="1"/>
          <p:nvPr/>
        </p:nvSpPr>
        <p:spPr>
          <a:xfrm>
            <a:off x="762000" y="3087737"/>
            <a:ext cx="3429000" cy="3770263"/>
          </a:xfrm>
          <a:prstGeom prst="rect">
            <a:avLst/>
          </a:prstGeom>
          <a:noFill/>
        </p:spPr>
        <p:txBody>
          <a:bodyPr wrap="square" rtlCol="0">
            <a:spAutoFit/>
          </a:bodyPr>
          <a:lstStyle/>
          <a:p>
            <a:r>
              <a:rPr kumimoji="1" lang="ja-JP" altLang="en-US" sz="23900" dirty="0">
                <a:solidFill>
                  <a:schemeClr val="accent1">
                    <a:lumMod val="60000"/>
                    <a:lumOff val="40000"/>
                  </a:schemeClr>
                </a:solidFill>
              </a:rPr>
              <a:t>・</a:t>
            </a:r>
          </a:p>
        </p:txBody>
      </p:sp>
      <p:sp>
        <p:nvSpPr>
          <p:cNvPr id="11" name="テキスト ボックス 10">
            <a:extLst>
              <a:ext uri="{FF2B5EF4-FFF2-40B4-BE49-F238E27FC236}">
                <a16:creationId xmlns:a16="http://schemas.microsoft.com/office/drawing/2014/main" id="{264B34BF-0366-4E91-E1ED-77AB3AAD8567}"/>
              </a:ext>
            </a:extLst>
          </p:cNvPr>
          <p:cNvSpPr txBox="1"/>
          <p:nvPr/>
        </p:nvSpPr>
        <p:spPr>
          <a:xfrm>
            <a:off x="5236884" y="2978573"/>
            <a:ext cx="6608582" cy="1815882"/>
          </a:xfrm>
          <a:prstGeom prst="rect">
            <a:avLst/>
          </a:prstGeom>
          <a:noFill/>
        </p:spPr>
        <p:txBody>
          <a:bodyPr wrap="square" rtlCol="0">
            <a:spAutoFit/>
          </a:bodyPr>
          <a:lstStyle/>
          <a:p>
            <a:r>
              <a:rPr kumimoji="1" lang="ja-JP" altLang="en-US" sz="2800" b="1" dirty="0">
                <a:solidFill>
                  <a:schemeClr val="tx2">
                    <a:lumMod val="75000"/>
                  </a:schemeClr>
                </a:solidFill>
              </a:rPr>
              <a:t>本の分類ごとに返却ボックスを作り、</a:t>
            </a:r>
            <a:endParaRPr kumimoji="1" lang="en-US" altLang="ja-JP" sz="2800" b="1" dirty="0">
              <a:solidFill>
                <a:schemeClr val="tx2">
                  <a:lumMod val="75000"/>
                </a:schemeClr>
              </a:solidFill>
            </a:endParaRPr>
          </a:p>
          <a:p>
            <a:r>
              <a:rPr kumimoji="1" lang="ja-JP" altLang="en-US" sz="2800" b="1" dirty="0">
                <a:solidFill>
                  <a:schemeClr val="tx2">
                    <a:lumMod val="75000"/>
                  </a:schemeClr>
                </a:solidFill>
              </a:rPr>
              <a:t>そこに本を戻す。</a:t>
            </a:r>
            <a:r>
              <a:rPr lang="ja-JP" altLang="en-US" sz="2800" b="1" dirty="0">
                <a:solidFill>
                  <a:schemeClr val="tx2">
                    <a:lumMod val="75000"/>
                  </a:schemeClr>
                </a:solidFill>
              </a:rPr>
              <a:t>また</a:t>
            </a:r>
            <a:r>
              <a:rPr kumimoji="1" lang="ja-JP" altLang="en-US" sz="2800" b="1" dirty="0">
                <a:solidFill>
                  <a:schemeClr val="tx2">
                    <a:lumMod val="75000"/>
                  </a:schemeClr>
                </a:solidFill>
              </a:rPr>
              <a:t>、ボックスに</a:t>
            </a:r>
            <a:endParaRPr kumimoji="1" lang="en-US" altLang="ja-JP" sz="2800" b="1" dirty="0">
              <a:solidFill>
                <a:schemeClr val="tx2">
                  <a:lumMod val="75000"/>
                </a:schemeClr>
              </a:solidFill>
            </a:endParaRPr>
          </a:p>
          <a:p>
            <a:r>
              <a:rPr kumimoji="1" lang="ja-JP" altLang="en-US" sz="2800" b="1" dirty="0">
                <a:solidFill>
                  <a:schemeClr val="tx2">
                    <a:lumMod val="75000"/>
                  </a:schemeClr>
                </a:solidFill>
              </a:rPr>
              <a:t>色を付けておき本を対応させそれぞれ</a:t>
            </a:r>
            <a:endParaRPr kumimoji="1" lang="en-US" altLang="ja-JP" sz="2800" b="1" dirty="0">
              <a:solidFill>
                <a:schemeClr val="tx2">
                  <a:lumMod val="75000"/>
                </a:schemeClr>
              </a:solidFill>
            </a:endParaRPr>
          </a:p>
          <a:p>
            <a:r>
              <a:rPr kumimoji="1" lang="ja-JP" altLang="en-US" sz="2800" b="1" dirty="0">
                <a:solidFill>
                  <a:schemeClr val="tx2">
                    <a:lumMod val="75000"/>
                  </a:schemeClr>
                </a:solidFill>
              </a:rPr>
              <a:t>のボックスに戻す。</a:t>
            </a:r>
          </a:p>
        </p:txBody>
      </p:sp>
    </p:spTree>
    <p:extLst>
      <p:ext uri="{BB962C8B-B14F-4D97-AF65-F5344CB8AC3E}">
        <p14:creationId xmlns:p14="http://schemas.microsoft.com/office/powerpoint/2010/main" val="105179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外観イメージ</a:t>
            </a:r>
          </a:p>
        </p:txBody>
      </p:sp>
    </p:spTree>
    <p:extLst>
      <p:ext uri="{BB962C8B-B14F-4D97-AF65-F5344CB8AC3E}">
        <p14:creationId xmlns:p14="http://schemas.microsoft.com/office/powerpoint/2010/main" val="26426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外観イメージ</a:t>
            </a:r>
          </a:p>
        </p:txBody>
      </p:sp>
      <p:pic>
        <p:nvPicPr>
          <p:cNvPr id="12" name="図 2" descr="アイコン が含まれている画像&#10;&#10;説明は自動で生成されたものです">
            <a:extLst>
              <a:ext uri="{FF2B5EF4-FFF2-40B4-BE49-F238E27FC236}">
                <a16:creationId xmlns:a16="http://schemas.microsoft.com/office/drawing/2014/main" id="{20A16298-4363-AABC-5945-E560A1C262E7}"/>
              </a:ext>
            </a:extLst>
          </p:cNvPr>
          <p:cNvPicPr>
            <a:picLocks noChangeAspect="1"/>
          </p:cNvPicPr>
          <p:nvPr/>
        </p:nvPicPr>
        <p:blipFill>
          <a:blip r:embed="rId3"/>
          <a:stretch>
            <a:fillRect/>
          </a:stretch>
        </p:blipFill>
        <p:spPr>
          <a:xfrm>
            <a:off x="11454902" y="132376"/>
            <a:ext cx="508000" cy="508000"/>
          </a:xfrm>
          <a:prstGeom prst="rect">
            <a:avLst/>
          </a:prstGeom>
        </p:spPr>
      </p:pic>
      <p:sp>
        <p:nvSpPr>
          <p:cNvPr id="2" name="テキスト ボックス 1">
            <a:extLst>
              <a:ext uri="{FF2B5EF4-FFF2-40B4-BE49-F238E27FC236}">
                <a16:creationId xmlns:a16="http://schemas.microsoft.com/office/drawing/2014/main" id="{71759B44-E11B-54F2-DF46-B3E2B90FE3A7}"/>
              </a:ext>
            </a:extLst>
          </p:cNvPr>
          <p:cNvSpPr txBox="1"/>
          <p:nvPr/>
        </p:nvSpPr>
        <p:spPr>
          <a:xfrm>
            <a:off x="7605719" y="1123662"/>
            <a:ext cx="4240530" cy="1077218"/>
          </a:xfrm>
          <a:prstGeom prst="rect">
            <a:avLst/>
          </a:prstGeom>
          <a:noFill/>
        </p:spPr>
        <p:txBody>
          <a:bodyPr wrap="square" rtlCol="0">
            <a:spAutoFit/>
          </a:bodyPr>
          <a:lstStyle/>
          <a:p>
            <a:r>
              <a:rPr lang="ja-JP" altLang="en-US" sz="3200" dirty="0">
                <a:solidFill>
                  <a:schemeClr val="bg1"/>
                </a:solidFill>
                <a:highlight>
                  <a:srgbClr val="333F50"/>
                </a:highlight>
              </a:rPr>
              <a:t>高さ：</a:t>
            </a:r>
            <a:r>
              <a:rPr lang="en-US" altLang="ja-JP" sz="3200" dirty="0">
                <a:solidFill>
                  <a:schemeClr val="bg1"/>
                </a:solidFill>
                <a:highlight>
                  <a:srgbClr val="333F50"/>
                </a:highlight>
              </a:rPr>
              <a:t>1100mm</a:t>
            </a:r>
          </a:p>
          <a:p>
            <a:r>
              <a:rPr kumimoji="1" lang="ja-JP" altLang="en-US" sz="3200" dirty="0">
                <a:solidFill>
                  <a:schemeClr val="bg1"/>
                </a:solidFill>
                <a:highlight>
                  <a:srgbClr val="333F50"/>
                </a:highlight>
              </a:rPr>
              <a:t>重量：</a:t>
            </a:r>
            <a:r>
              <a:rPr kumimoji="1" lang="en-US" altLang="ja-JP" sz="3200" dirty="0">
                <a:solidFill>
                  <a:schemeClr val="bg1"/>
                </a:solidFill>
                <a:highlight>
                  <a:srgbClr val="333F50"/>
                </a:highlight>
              </a:rPr>
              <a:t>27kg      </a:t>
            </a:r>
            <a:endParaRPr kumimoji="1" lang="ja-JP" altLang="en-US" sz="3200" dirty="0">
              <a:solidFill>
                <a:schemeClr val="bg1"/>
              </a:solidFill>
              <a:highlight>
                <a:srgbClr val="333F50"/>
              </a:highlight>
            </a:endParaRPr>
          </a:p>
        </p:txBody>
      </p:sp>
      <p:pic>
        <p:nvPicPr>
          <p:cNvPr id="5" name="図 4">
            <a:extLst>
              <a:ext uri="{FF2B5EF4-FFF2-40B4-BE49-F238E27FC236}">
                <a16:creationId xmlns:a16="http://schemas.microsoft.com/office/drawing/2014/main" id="{4C0B9AE6-2887-B9AE-612E-CC319D2BE5A5}"/>
              </a:ext>
            </a:extLst>
          </p:cNvPr>
          <p:cNvPicPr>
            <a:picLocks noChangeAspect="1"/>
          </p:cNvPicPr>
          <p:nvPr/>
        </p:nvPicPr>
        <p:blipFill rotWithShape="1">
          <a:blip r:embed="rId4"/>
          <a:srcRect t="17782" b="8031"/>
          <a:stretch/>
        </p:blipFill>
        <p:spPr>
          <a:xfrm>
            <a:off x="1509720" y="677333"/>
            <a:ext cx="4586279" cy="6180668"/>
          </a:xfrm>
          <a:prstGeom prst="rect">
            <a:avLst/>
          </a:prstGeom>
        </p:spPr>
      </p:pic>
      <p:pic>
        <p:nvPicPr>
          <p:cNvPr id="3" name="図 2">
            <a:extLst>
              <a:ext uri="{FF2B5EF4-FFF2-40B4-BE49-F238E27FC236}">
                <a16:creationId xmlns:a16="http://schemas.microsoft.com/office/drawing/2014/main" id="{0FF91E98-F3F0-30CA-DCF6-917C879B696C}"/>
              </a:ext>
            </a:extLst>
          </p:cNvPr>
          <p:cNvPicPr>
            <a:picLocks noChangeAspect="1"/>
          </p:cNvPicPr>
          <p:nvPr/>
        </p:nvPicPr>
        <p:blipFill rotWithShape="1">
          <a:blip r:embed="rId5">
            <a:clrChange>
              <a:clrFrom>
                <a:srgbClr val="FFFFFF"/>
              </a:clrFrom>
              <a:clrTo>
                <a:srgbClr val="FFFFFF">
                  <a:alpha val="0"/>
                </a:srgbClr>
              </a:clrTo>
            </a:clrChange>
            <a:alphaModFix/>
          </a:blip>
          <a:srcRect l="142" t="12913" r="-142" b="16341"/>
          <a:stretch/>
        </p:blipFill>
        <p:spPr>
          <a:xfrm>
            <a:off x="3110920" y="3552829"/>
            <a:ext cx="2440903" cy="3686171"/>
          </a:xfrm>
          <a:prstGeom prst="rect">
            <a:avLst/>
          </a:prstGeom>
        </p:spPr>
      </p:pic>
      <p:pic>
        <p:nvPicPr>
          <p:cNvPr id="11" name="図 10">
            <a:extLst>
              <a:ext uri="{FF2B5EF4-FFF2-40B4-BE49-F238E27FC236}">
                <a16:creationId xmlns:a16="http://schemas.microsoft.com/office/drawing/2014/main" id="{998C73F0-73E9-5A2F-4081-C988FF19C5CF}"/>
              </a:ext>
            </a:extLst>
          </p:cNvPr>
          <p:cNvPicPr>
            <a:picLocks noChangeAspect="1"/>
          </p:cNvPicPr>
          <p:nvPr/>
        </p:nvPicPr>
        <p:blipFill rotWithShape="1">
          <a:blip r:embed="rId5">
            <a:clrChange>
              <a:clrFrom>
                <a:srgbClr val="FFFFFF"/>
              </a:clrFrom>
              <a:clrTo>
                <a:srgbClr val="FFFFFF">
                  <a:alpha val="0"/>
                </a:srgbClr>
              </a:clrTo>
            </a:clrChange>
            <a:alphaModFix/>
          </a:blip>
          <a:srcRect l="142" t="12913" r="-142" b="16341"/>
          <a:stretch/>
        </p:blipFill>
        <p:spPr>
          <a:xfrm>
            <a:off x="7651459" y="2350029"/>
            <a:ext cx="2985081" cy="4507971"/>
          </a:xfrm>
          <a:prstGeom prst="rect">
            <a:avLst/>
          </a:prstGeom>
        </p:spPr>
      </p:pic>
    </p:spTree>
    <p:extLst>
      <p:ext uri="{BB962C8B-B14F-4D97-AF65-F5344CB8AC3E}">
        <p14:creationId xmlns:p14="http://schemas.microsoft.com/office/powerpoint/2010/main" val="343039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実際の動作</a:t>
            </a:r>
          </a:p>
        </p:txBody>
      </p:sp>
      <p:pic>
        <p:nvPicPr>
          <p:cNvPr id="12" name="図 2" descr="アイコン が含まれている画像&#10;&#10;説明は自動で生成されたものです">
            <a:extLst>
              <a:ext uri="{FF2B5EF4-FFF2-40B4-BE49-F238E27FC236}">
                <a16:creationId xmlns:a16="http://schemas.microsoft.com/office/drawing/2014/main" id="{20A16298-4363-AABC-5945-E560A1C262E7}"/>
              </a:ext>
            </a:extLst>
          </p:cNvPr>
          <p:cNvPicPr>
            <a:picLocks noChangeAspect="1"/>
          </p:cNvPicPr>
          <p:nvPr/>
        </p:nvPicPr>
        <p:blipFill>
          <a:blip r:embed="rId3"/>
          <a:stretch>
            <a:fillRect/>
          </a:stretch>
        </p:blipFill>
        <p:spPr>
          <a:xfrm>
            <a:off x="11454902" y="132376"/>
            <a:ext cx="508000" cy="508000"/>
          </a:xfrm>
          <a:prstGeom prst="rect">
            <a:avLst/>
          </a:prstGeom>
        </p:spPr>
      </p:pic>
      <p:pic>
        <p:nvPicPr>
          <p:cNvPr id="3" name="図 2">
            <a:extLst>
              <a:ext uri="{FF2B5EF4-FFF2-40B4-BE49-F238E27FC236}">
                <a16:creationId xmlns:a16="http://schemas.microsoft.com/office/drawing/2014/main" id="{7C944986-ACF5-34C0-15E1-32678A95D991}"/>
              </a:ext>
            </a:extLst>
          </p:cNvPr>
          <p:cNvPicPr>
            <a:picLocks noChangeAspect="1"/>
          </p:cNvPicPr>
          <p:nvPr/>
        </p:nvPicPr>
        <p:blipFill>
          <a:blip r:embed="rId4"/>
          <a:stretch>
            <a:fillRect/>
          </a:stretch>
        </p:blipFill>
        <p:spPr>
          <a:xfrm>
            <a:off x="4828998" y="1706593"/>
            <a:ext cx="2534004" cy="4115374"/>
          </a:xfrm>
          <a:prstGeom prst="rect">
            <a:avLst/>
          </a:prstGeom>
        </p:spPr>
      </p:pic>
      <p:pic>
        <p:nvPicPr>
          <p:cNvPr id="5" name="図 4">
            <a:extLst>
              <a:ext uri="{FF2B5EF4-FFF2-40B4-BE49-F238E27FC236}">
                <a16:creationId xmlns:a16="http://schemas.microsoft.com/office/drawing/2014/main" id="{D2774AC6-6878-6051-012F-A5021E8CE0EC}"/>
              </a:ext>
            </a:extLst>
          </p:cNvPr>
          <p:cNvPicPr>
            <a:picLocks noChangeAspect="1"/>
          </p:cNvPicPr>
          <p:nvPr/>
        </p:nvPicPr>
        <p:blipFill>
          <a:blip r:embed="rId5"/>
          <a:stretch>
            <a:fillRect/>
          </a:stretch>
        </p:blipFill>
        <p:spPr>
          <a:xfrm>
            <a:off x="1016997" y="1706593"/>
            <a:ext cx="2391109" cy="4086795"/>
          </a:xfrm>
          <a:prstGeom prst="rect">
            <a:avLst/>
          </a:prstGeom>
        </p:spPr>
      </p:pic>
      <p:pic>
        <p:nvPicPr>
          <p:cNvPr id="11" name="図 10">
            <a:extLst>
              <a:ext uri="{FF2B5EF4-FFF2-40B4-BE49-F238E27FC236}">
                <a16:creationId xmlns:a16="http://schemas.microsoft.com/office/drawing/2014/main" id="{5B9CDFF4-A7A9-2E41-5AD4-4F3AAEE05F68}"/>
              </a:ext>
            </a:extLst>
          </p:cNvPr>
          <p:cNvPicPr>
            <a:picLocks noChangeAspect="1"/>
          </p:cNvPicPr>
          <p:nvPr/>
        </p:nvPicPr>
        <p:blipFill>
          <a:blip r:embed="rId6"/>
          <a:stretch>
            <a:fillRect/>
          </a:stretch>
        </p:blipFill>
        <p:spPr>
          <a:xfrm>
            <a:off x="8783894" y="1706593"/>
            <a:ext cx="2391109" cy="4252062"/>
          </a:xfrm>
          <a:prstGeom prst="rect">
            <a:avLst/>
          </a:prstGeom>
        </p:spPr>
      </p:pic>
      <p:sp>
        <p:nvSpPr>
          <p:cNvPr id="13" name="矢印: 右 12">
            <a:extLst>
              <a:ext uri="{FF2B5EF4-FFF2-40B4-BE49-F238E27FC236}">
                <a16:creationId xmlns:a16="http://schemas.microsoft.com/office/drawing/2014/main" id="{A94D8504-8C07-2C5D-6BBA-1EAFCFC34AEF}"/>
              </a:ext>
            </a:extLst>
          </p:cNvPr>
          <p:cNvSpPr/>
          <p:nvPr/>
        </p:nvSpPr>
        <p:spPr>
          <a:xfrm>
            <a:off x="3722312" y="3585956"/>
            <a:ext cx="792480" cy="49333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A3A71140-E574-74D5-656D-58511E6C1940}"/>
              </a:ext>
            </a:extLst>
          </p:cNvPr>
          <p:cNvSpPr/>
          <p:nvPr/>
        </p:nvSpPr>
        <p:spPr>
          <a:xfrm>
            <a:off x="7677208" y="3585956"/>
            <a:ext cx="792480" cy="49333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032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1946C02-BC48-FF28-DC07-684A7DE9C9E9}"/>
              </a:ext>
            </a:extLst>
          </p:cNvPr>
          <p:cNvSpPr/>
          <p:nvPr/>
        </p:nvSpPr>
        <p:spPr>
          <a:xfrm>
            <a:off x="5181438" y="942357"/>
            <a:ext cx="4706470" cy="3538203"/>
          </a:xfrm>
          <a:prstGeom prst="round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内部</a:t>
            </a:r>
            <a:r>
              <a:rPr kumimoji="1" lang="ja-JP" altLang="en-US" sz="3200" b="1" dirty="0">
                <a:solidFill>
                  <a:schemeClr val="tx2">
                    <a:lumMod val="75000"/>
                  </a:schemeClr>
                </a:solidFill>
              </a:rPr>
              <a:t>イメージ</a:t>
            </a:r>
          </a:p>
        </p:txBody>
      </p:sp>
      <p:pic>
        <p:nvPicPr>
          <p:cNvPr id="12" name="図 2" descr="アイコン が含まれている画像&#10;&#10;説明は自動で生成されたものです">
            <a:extLst>
              <a:ext uri="{FF2B5EF4-FFF2-40B4-BE49-F238E27FC236}">
                <a16:creationId xmlns:a16="http://schemas.microsoft.com/office/drawing/2014/main" id="{50DEE572-BFE1-17F9-099E-52A5AB006A8B}"/>
              </a:ext>
            </a:extLst>
          </p:cNvPr>
          <p:cNvPicPr>
            <a:picLocks noChangeAspect="1"/>
          </p:cNvPicPr>
          <p:nvPr/>
        </p:nvPicPr>
        <p:blipFill>
          <a:blip r:embed="rId3"/>
          <a:stretch>
            <a:fillRect/>
          </a:stretch>
        </p:blipFill>
        <p:spPr>
          <a:xfrm>
            <a:off x="11454902" y="132376"/>
            <a:ext cx="508000" cy="508000"/>
          </a:xfrm>
          <a:prstGeom prst="rect">
            <a:avLst/>
          </a:prstGeom>
        </p:spPr>
      </p:pic>
      <p:pic>
        <p:nvPicPr>
          <p:cNvPr id="1026" name="Picture 2">
            <a:extLst>
              <a:ext uri="{FF2B5EF4-FFF2-40B4-BE49-F238E27FC236}">
                <a16:creationId xmlns:a16="http://schemas.microsoft.com/office/drawing/2014/main" id="{A1E7EC3F-9803-D45B-BDA7-63823D69B0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847" t="16233" r="31991" b="18061"/>
          <a:stretch/>
        </p:blipFill>
        <p:spPr bwMode="auto">
          <a:xfrm>
            <a:off x="1126836" y="1930399"/>
            <a:ext cx="2096656" cy="3999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1829F95-9620-3AE4-4A33-58CA797780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43" r="21252"/>
          <a:stretch/>
        </p:blipFill>
        <p:spPr bwMode="auto">
          <a:xfrm>
            <a:off x="6180665" y="338666"/>
            <a:ext cx="3155678" cy="4698266"/>
          </a:xfrm>
          <a:prstGeom prst="rect">
            <a:avLst/>
          </a:prstGeom>
          <a:noFill/>
          <a:extLst>
            <a:ext uri="{909E8E84-426E-40DD-AFC4-6F175D3DCCD1}">
              <a14:hiddenFill xmlns:a14="http://schemas.microsoft.com/office/drawing/2010/main">
                <a:solidFill>
                  <a:srgbClr val="FFFFFF"/>
                </a:solidFill>
              </a14:hiddenFill>
            </a:ext>
          </a:extLst>
        </p:spPr>
      </p:pic>
      <p:sp>
        <p:nvSpPr>
          <p:cNvPr id="3" name="二等辺三角形 2">
            <a:extLst>
              <a:ext uri="{FF2B5EF4-FFF2-40B4-BE49-F238E27FC236}">
                <a16:creationId xmlns:a16="http://schemas.microsoft.com/office/drawing/2014/main" id="{FB40D322-F607-C086-D1D1-4AB8FF9A80AF}"/>
              </a:ext>
            </a:extLst>
          </p:cNvPr>
          <p:cNvSpPr/>
          <p:nvPr/>
        </p:nvSpPr>
        <p:spPr>
          <a:xfrm>
            <a:off x="3431029" y="2861380"/>
            <a:ext cx="1750409" cy="685800"/>
          </a:xfrm>
          <a:prstGeom prst="triangle">
            <a:avLst>
              <a:gd name="adj" fmla="val 99627"/>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6B8CFFD-24EE-3081-7363-164F176A3DBF}"/>
              </a:ext>
            </a:extLst>
          </p:cNvPr>
          <p:cNvSpPr txBox="1"/>
          <p:nvPr/>
        </p:nvSpPr>
        <p:spPr>
          <a:xfrm>
            <a:off x="5750137" y="5375598"/>
            <a:ext cx="7125969" cy="400110"/>
          </a:xfrm>
          <a:prstGeom prst="rect">
            <a:avLst/>
          </a:prstGeom>
          <a:noFill/>
        </p:spPr>
        <p:txBody>
          <a:bodyPr wrap="square" rtlCol="0">
            <a:spAutoFit/>
          </a:bodyPr>
          <a:lstStyle/>
          <a:p>
            <a:r>
              <a:rPr lang="ja-JP" altLang="en-US" sz="2000" b="1" dirty="0">
                <a:solidFill>
                  <a:schemeClr val="tx2">
                    <a:lumMod val="75000"/>
                  </a:schemeClr>
                </a:solidFill>
              </a:rPr>
              <a:t>滑り台の下に重りを入れる</a:t>
            </a:r>
            <a:endParaRPr kumimoji="1" lang="en-US" altLang="ja-JP" sz="2000" b="1" dirty="0">
              <a:solidFill>
                <a:schemeClr val="tx2">
                  <a:lumMod val="75000"/>
                </a:schemeClr>
              </a:solidFill>
            </a:endParaRPr>
          </a:p>
        </p:txBody>
      </p:sp>
    </p:spTree>
    <p:extLst>
      <p:ext uri="{BB962C8B-B14F-4D97-AF65-F5344CB8AC3E}">
        <p14:creationId xmlns:p14="http://schemas.microsoft.com/office/powerpoint/2010/main" val="19826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開発項目</a:t>
            </a:r>
          </a:p>
        </p:txBody>
      </p:sp>
    </p:spTree>
    <p:extLst>
      <p:ext uri="{BB962C8B-B14F-4D97-AF65-F5344CB8AC3E}">
        <p14:creationId xmlns:p14="http://schemas.microsoft.com/office/powerpoint/2010/main" val="147124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2" descr="アイコン が含まれている画像&#10;&#10;説明は自動で生成されたものです">
            <a:extLst>
              <a:ext uri="{FF2B5EF4-FFF2-40B4-BE49-F238E27FC236}">
                <a16:creationId xmlns:a16="http://schemas.microsoft.com/office/drawing/2014/main" id="{20A16298-4363-AABC-5945-E560A1C262E7}"/>
              </a:ext>
            </a:extLst>
          </p:cNvPr>
          <p:cNvPicPr>
            <a:picLocks noChangeAspect="1"/>
          </p:cNvPicPr>
          <p:nvPr/>
        </p:nvPicPr>
        <p:blipFill>
          <a:blip r:embed="rId3"/>
          <a:stretch>
            <a:fillRect/>
          </a:stretch>
        </p:blipFill>
        <p:spPr>
          <a:xfrm>
            <a:off x="11454902" y="132376"/>
            <a:ext cx="508000" cy="508000"/>
          </a:xfrm>
          <a:prstGeom prst="rect">
            <a:avLst/>
          </a:prstGeom>
        </p:spPr>
      </p:pic>
      <p:graphicFrame>
        <p:nvGraphicFramePr>
          <p:cNvPr id="13" name="表 4">
            <a:extLst>
              <a:ext uri="{FF2B5EF4-FFF2-40B4-BE49-F238E27FC236}">
                <a16:creationId xmlns:a16="http://schemas.microsoft.com/office/drawing/2014/main" id="{6D70492E-B02A-2448-ED42-1D2F2C6B1DF3}"/>
              </a:ext>
            </a:extLst>
          </p:cNvPr>
          <p:cNvGraphicFramePr>
            <a:graphicFrameLocks noGrp="1"/>
          </p:cNvGraphicFramePr>
          <p:nvPr>
            <p:extLst>
              <p:ext uri="{D42A27DB-BD31-4B8C-83A1-F6EECF244321}">
                <p14:modId xmlns:p14="http://schemas.microsoft.com/office/powerpoint/2010/main" val="1634480253"/>
              </p:ext>
            </p:extLst>
          </p:nvPr>
        </p:nvGraphicFramePr>
        <p:xfrm>
          <a:off x="712694" y="1805841"/>
          <a:ext cx="10896601" cy="4537503"/>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66617806"/>
                    </a:ext>
                  </a:extLst>
                </a:gridCol>
                <a:gridCol w="2941320">
                  <a:extLst>
                    <a:ext uri="{9D8B030D-6E8A-4147-A177-3AD203B41FA5}">
                      <a16:colId xmlns:a16="http://schemas.microsoft.com/office/drawing/2014/main" val="650245509"/>
                    </a:ext>
                  </a:extLst>
                </a:gridCol>
                <a:gridCol w="3307080">
                  <a:extLst>
                    <a:ext uri="{9D8B030D-6E8A-4147-A177-3AD203B41FA5}">
                      <a16:colId xmlns:a16="http://schemas.microsoft.com/office/drawing/2014/main" val="3066743125"/>
                    </a:ext>
                  </a:extLst>
                </a:gridCol>
                <a:gridCol w="3002281">
                  <a:extLst>
                    <a:ext uri="{9D8B030D-6E8A-4147-A177-3AD203B41FA5}">
                      <a16:colId xmlns:a16="http://schemas.microsoft.com/office/drawing/2014/main" val="2122064582"/>
                    </a:ext>
                  </a:extLst>
                </a:gridCol>
              </a:tblGrid>
              <a:tr h="612837">
                <a:tc>
                  <a:txBody>
                    <a:bodyPr/>
                    <a:lstStyle/>
                    <a:p>
                      <a:endParaRPr kumimoji="1" lang="ja-JP" altLang="en-US" dirty="0"/>
                    </a:p>
                  </a:txBody>
                  <a:tcPr/>
                </a:tc>
                <a:tc>
                  <a:txBody>
                    <a:bodyPr/>
                    <a:lstStyle/>
                    <a:p>
                      <a:pPr algn="ctr"/>
                      <a:r>
                        <a:rPr kumimoji="1" lang="ja-JP" altLang="en-US" sz="2800" b="1" dirty="0"/>
                        <a:t>メカ</a:t>
                      </a:r>
                    </a:p>
                  </a:txBody>
                  <a:tcPr/>
                </a:tc>
                <a:tc>
                  <a:txBody>
                    <a:bodyPr/>
                    <a:lstStyle/>
                    <a:p>
                      <a:pPr algn="ctr"/>
                      <a:r>
                        <a:rPr kumimoji="1" lang="ja-JP" altLang="en-US" sz="2800" dirty="0"/>
                        <a:t>エレキ</a:t>
                      </a:r>
                    </a:p>
                  </a:txBody>
                  <a:tcPr/>
                </a:tc>
                <a:tc>
                  <a:txBody>
                    <a:bodyPr/>
                    <a:lstStyle/>
                    <a:p>
                      <a:pPr algn="ctr"/>
                      <a:r>
                        <a:rPr kumimoji="1" lang="ja-JP" altLang="en-US" sz="2800" dirty="0"/>
                        <a:t>ソフト</a:t>
                      </a:r>
                    </a:p>
                  </a:txBody>
                  <a:tcPr/>
                </a:tc>
                <a:extLst>
                  <a:ext uri="{0D108BD9-81ED-4DB2-BD59-A6C34878D82A}">
                    <a16:rowId xmlns:a16="http://schemas.microsoft.com/office/drawing/2014/main" val="804613694"/>
                  </a:ext>
                </a:extLst>
              </a:tr>
              <a:tr h="1308222">
                <a:tc>
                  <a:txBody>
                    <a:bodyPr/>
                    <a:lstStyle/>
                    <a:p>
                      <a:pPr algn="ctr"/>
                      <a:endParaRPr kumimoji="1" lang="en-US" altLang="ja-JP" sz="2800" b="1" dirty="0">
                        <a:solidFill>
                          <a:schemeClr val="tx2">
                            <a:lumMod val="75000"/>
                          </a:schemeClr>
                        </a:solidFill>
                      </a:endParaRPr>
                    </a:p>
                    <a:p>
                      <a:pPr algn="ctr"/>
                      <a:r>
                        <a:rPr kumimoji="1" lang="ja-JP" altLang="en-US" sz="2800" b="1" dirty="0">
                          <a:solidFill>
                            <a:schemeClr val="tx2">
                              <a:lumMod val="75000"/>
                            </a:schemeClr>
                          </a:solidFill>
                        </a:rPr>
                        <a:t>優先度</a:t>
                      </a:r>
                      <a:r>
                        <a:rPr kumimoji="1" lang="en-US" altLang="ja-JP" sz="2800" b="1" dirty="0">
                          <a:solidFill>
                            <a:schemeClr val="tx2">
                              <a:lumMod val="75000"/>
                            </a:schemeClr>
                          </a:solidFill>
                        </a:rPr>
                        <a:t>A</a:t>
                      </a:r>
                      <a:endParaRPr kumimoji="1" lang="ja-JP" altLang="en-US" sz="2800" b="1" dirty="0">
                        <a:solidFill>
                          <a:schemeClr val="tx2">
                            <a:lumMod val="75000"/>
                          </a:schemeClr>
                        </a:solidFill>
                      </a:endParaRPr>
                    </a:p>
                  </a:txBody>
                  <a:tcPr/>
                </a:tc>
                <a:tc>
                  <a:txBody>
                    <a:bodyPr/>
                    <a:lstStyle/>
                    <a:p>
                      <a:pPr algn="l"/>
                      <a:r>
                        <a:rPr kumimoji="1" lang="ja-JP" altLang="en-US" sz="2400" b="1" dirty="0">
                          <a:solidFill>
                            <a:schemeClr val="tx2">
                              <a:lumMod val="75000"/>
                            </a:schemeClr>
                          </a:solidFill>
                        </a:rPr>
                        <a:t>・蛇腹機構</a:t>
                      </a:r>
                      <a:endParaRPr kumimoji="1" lang="en-US" altLang="ja-JP" sz="2400" b="1" dirty="0">
                        <a:solidFill>
                          <a:schemeClr val="tx2">
                            <a:lumMod val="75000"/>
                          </a:schemeClr>
                        </a:solidFill>
                      </a:endParaRPr>
                    </a:p>
                    <a:p>
                      <a:pPr algn="l"/>
                      <a:r>
                        <a:rPr kumimoji="1" lang="ja-JP" altLang="en-US" sz="2400" b="1" dirty="0">
                          <a:solidFill>
                            <a:schemeClr val="tx2">
                              <a:lumMod val="75000"/>
                            </a:schemeClr>
                          </a:solidFill>
                        </a:rPr>
                        <a:t>・滑り台</a:t>
                      </a:r>
                      <a:endParaRPr kumimoji="1" lang="en-US" altLang="ja-JP" sz="2400" b="1" dirty="0">
                        <a:solidFill>
                          <a:schemeClr val="tx2">
                            <a:lumMod val="75000"/>
                          </a:schemeClr>
                        </a:solidFill>
                      </a:endParaRPr>
                    </a:p>
                  </a:txBody>
                  <a:tcPr/>
                </a:tc>
                <a:tc>
                  <a:txBody>
                    <a:bodyPr/>
                    <a:lstStyle/>
                    <a:p>
                      <a:r>
                        <a:rPr kumimoji="1" lang="ja-JP" altLang="en-US" sz="2400" b="1" dirty="0">
                          <a:solidFill>
                            <a:schemeClr val="tx2">
                              <a:lumMod val="75000"/>
                            </a:schemeClr>
                          </a:solidFill>
                        </a:rPr>
                        <a:t>・運搬プログラム</a:t>
                      </a:r>
                      <a:endParaRPr kumimoji="1" lang="en-US" altLang="ja-JP" sz="2400" b="1" dirty="0">
                        <a:solidFill>
                          <a:schemeClr val="tx2">
                            <a:lumMod val="75000"/>
                          </a:schemeClr>
                        </a:solidFill>
                      </a:endParaRPr>
                    </a:p>
                    <a:p>
                      <a:r>
                        <a:rPr kumimoji="1" lang="ja-JP" altLang="en-US" sz="2400" b="1" dirty="0">
                          <a:solidFill>
                            <a:schemeClr val="tx2">
                              <a:lumMod val="75000"/>
                            </a:schemeClr>
                          </a:solidFill>
                        </a:rPr>
                        <a:t>・本の設置プログラム</a:t>
                      </a:r>
                      <a:endParaRPr kumimoji="1" lang="en-US" altLang="ja-JP" sz="2400" b="1" dirty="0">
                        <a:solidFill>
                          <a:schemeClr val="tx2">
                            <a:lumMod val="75000"/>
                          </a:schemeClr>
                        </a:solidFill>
                      </a:endParaRPr>
                    </a:p>
                    <a:p>
                      <a:r>
                        <a:rPr kumimoji="1" lang="ja-JP" altLang="en-US" sz="2400" b="1" dirty="0">
                          <a:solidFill>
                            <a:schemeClr val="tx2">
                              <a:lumMod val="75000"/>
                            </a:schemeClr>
                          </a:solidFill>
                        </a:rPr>
                        <a:t>・衝突防止プログラム</a:t>
                      </a:r>
                    </a:p>
                  </a:txBody>
                  <a:tcPr/>
                </a:tc>
                <a:tc>
                  <a:txBody>
                    <a:bodyPr/>
                    <a:lstStyle/>
                    <a:p>
                      <a:r>
                        <a:rPr kumimoji="1" lang="ja-JP" altLang="en-US" sz="2400" b="1" dirty="0">
                          <a:solidFill>
                            <a:schemeClr val="tx2">
                              <a:lumMod val="75000"/>
                            </a:schemeClr>
                          </a:solidFill>
                        </a:rPr>
                        <a:t>・蛇腹を押し出す</a:t>
                      </a:r>
                      <a:endParaRPr kumimoji="1" lang="en-US" altLang="ja-JP" sz="2400" b="1" dirty="0">
                        <a:solidFill>
                          <a:schemeClr val="tx2">
                            <a:lumMod val="75000"/>
                          </a:schemeClr>
                        </a:solidFill>
                      </a:endParaRPr>
                    </a:p>
                    <a:p>
                      <a:r>
                        <a:rPr kumimoji="1" lang="ja-JP" altLang="en-US" sz="2400" b="1" dirty="0">
                          <a:solidFill>
                            <a:schemeClr val="tx2">
                              <a:lumMod val="75000"/>
                            </a:schemeClr>
                          </a:solidFill>
                        </a:rPr>
                        <a:t>　モータ</a:t>
                      </a:r>
                    </a:p>
                  </a:txBody>
                  <a:tcPr/>
                </a:tc>
                <a:extLst>
                  <a:ext uri="{0D108BD9-81ED-4DB2-BD59-A6C34878D82A}">
                    <a16:rowId xmlns:a16="http://schemas.microsoft.com/office/drawing/2014/main" val="3395761077"/>
                  </a:ext>
                </a:extLst>
              </a:tr>
              <a:tr h="1308222">
                <a:tc>
                  <a:txBody>
                    <a:bodyPr/>
                    <a:lstStyle/>
                    <a:p>
                      <a:pPr algn="ctr"/>
                      <a:endParaRPr kumimoji="1" lang="en-US" altLang="ja-JP" sz="3200" b="1" dirty="0">
                        <a:solidFill>
                          <a:schemeClr val="tx2">
                            <a:lumMod val="75000"/>
                          </a:schemeClr>
                        </a:solidFill>
                      </a:endParaRPr>
                    </a:p>
                    <a:p>
                      <a:pPr algn="ctr"/>
                      <a:r>
                        <a:rPr kumimoji="1" lang="ja-JP" altLang="en-US" sz="2800" b="1" dirty="0">
                          <a:solidFill>
                            <a:schemeClr val="tx2">
                              <a:lumMod val="75000"/>
                            </a:schemeClr>
                          </a:solidFill>
                        </a:rPr>
                        <a:t>優先度</a:t>
                      </a:r>
                      <a:r>
                        <a:rPr kumimoji="1" lang="en-US" altLang="ja-JP" sz="2800" b="1" dirty="0">
                          <a:solidFill>
                            <a:schemeClr val="tx2">
                              <a:lumMod val="75000"/>
                            </a:schemeClr>
                          </a:solidFill>
                        </a:rPr>
                        <a:t>B</a:t>
                      </a:r>
                      <a:endParaRPr kumimoji="1" lang="ja-JP" altLang="en-US" sz="2800" b="1" dirty="0">
                        <a:solidFill>
                          <a:schemeClr val="tx2">
                            <a:lumMod val="75000"/>
                          </a:schemeClr>
                        </a:solidFill>
                      </a:endParaRPr>
                    </a:p>
                  </a:txBody>
                  <a:tcPr/>
                </a:tc>
                <a:tc>
                  <a:txBody>
                    <a:bodyPr/>
                    <a:lstStyle/>
                    <a:p>
                      <a:r>
                        <a:rPr kumimoji="1" lang="ja-JP" altLang="en-US" sz="2400" b="1" dirty="0">
                          <a:solidFill>
                            <a:schemeClr val="tx2">
                              <a:lumMod val="75000"/>
                            </a:schemeClr>
                          </a:solidFill>
                        </a:rPr>
                        <a:t>・外装</a:t>
                      </a:r>
                    </a:p>
                  </a:txBody>
                  <a:tcPr/>
                </a:tc>
                <a:tc>
                  <a:txBody>
                    <a:bodyPr/>
                    <a:lstStyle/>
                    <a:p>
                      <a:r>
                        <a:rPr kumimoji="1" lang="ja-JP" altLang="en-US" sz="2200" b="1" dirty="0">
                          <a:solidFill>
                            <a:schemeClr val="tx2">
                              <a:lumMod val="75000"/>
                            </a:schemeClr>
                          </a:solidFill>
                        </a:rPr>
                        <a:t>・本の仕分けプログラム</a:t>
                      </a:r>
                      <a:endParaRPr kumimoji="1" lang="en-US" altLang="ja-JP" sz="2200" b="1" dirty="0">
                        <a:solidFill>
                          <a:schemeClr val="tx2">
                            <a:lumMod val="75000"/>
                          </a:schemeClr>
                        </a:solidFill>
                      </a:endParaRPr>
                    </a:p>
                    <a:p>
                      <a:r>
                        <a:rPr kumimoji="1" lang="ja-JP" altLang="en-US" sz="2400" b="1" dirty="0">
                          <a:solidFill>
                            <a:schemeClr val="tx2">
                              <a:lumMod val="75000"/>
                            </a:schemeClr>
                          </a:solidFill>
                        </a:rPr>
                        <a:t>・バーコードリード</a:t>
                      </a:r>
                      <a:endParaRPr kumimoji="1" lang="en-US" altLang="ja-JP" sz="2400" b="1" dirty="0">
                        <a:solidFill>
                          <a:schemeClr val="tx2">
                            <a:lumMod val="75000"/>
                          </a:schemeClr>
                        </a:solidFill>
                      </a:endParaRPr>
                    </a:p>
                    <a:p>
                      <a:r>
                        <a:rPr kumimoji="1" lang="ja-JP" altLang="en-US" sz="2400" b="1" dirty="0">
                          <a:solidFill>
                            <a:schemeClr val="tx2">
                              <a:lumMod val="75000"/>
                            </a:schemeClr>
                          </a:solidFill>
                        </a:rPr>
                        <a:t>　プログラム</a:t>
                      </a:r>
                    </a:p>
                  </a:txBody>
                  <a:tcPr/>
                </a:tc>
                <a:tc>
                  <a:txBody>
                    <a:bodyPr/>
                    <a:lstStyle/>
                    <a:p>
                      <a:r>
                        <a:rPr kumimoji="1" lang="ja-JP" altLang="en-US" sz="2400" b="1" dirty="0">
                          <a:solidFill>
                            <a:schemeClr val="tx2">
                              <a:lumMod val="75000"/>
                            </a:schemeClr>
                          </a:solidFill>
                        </a:rPr>
                        <a:t>・本の仕分け構造に</a:t>
                      </a:r>
                      <a:endParaRPr kumimoji="1" lang="en-US" altLang="ja-JP" sz="2400" b="1" dirty="0">
                        <a:solidFill>
                          <a:schemeClr val="tx2">
                            <a:lumMod val="75000"/>
                          </a:schemeClr>
                        </a:solidFill>
                      </a:endParaRPr>
                    </a:p>
                    <a:p>
                      <a:r>
                        <a:rPr kumimoji="1" lang="ja-JP" altLang="en-US" sz="2400" b="1" dirty="0">
                          <a:solidFill>
                            <a:schemeClr val="tx2">
                              <a:lumMod val="75000"/>
                            </a:schemeClr>
                          </a:solidFill>
                        </a:rPr>
                        <a:t>　必要な素子　</a:t>
                      </a:r>
                    </a:p>
                  </a:txBody>
                  <a:tcPr/>
                </a:tc>
                <a:extLst>
                  <a:ext uri="{0D108BD9-81ED-4DB2-BD59-A6C34878D82A}">
                    <a16:rowId xmlns:a16="http://schemas.microsoft.com/office/drawing/2014/main" val="1784852657"/>
                  </a:ext>
                </a:extLst>
              </a:tr>
              <a:tr h="1308222">
                <a:tc>
                  <a:txBody>
                    <a:bodyPr/>
                    <a:lstStyle/>
                    <a:p>
                      <a:pPr algn="ctr"/>
                      <a:endParaRPr kumimoji="1" lang="en-US" altLang="ja-JP" sz="3200" b="1" dirty="0">
                        <a:solidFill>
                          <a:schemeClr val="tx2">
                            <a:lumMod val="75000"/>
                          </a:schemeClr>
                        </a:solidFill>
                      </a:endParaRPr>
                    </a:p>
                    <a:p>
                      <a:pPr algn="ctr"/>
                      <a:r>
                        <a:rPr kumimoji="1" lang="ja-JP" altLang="en-US" sz="2800" b="1" dirty="0">
                          <a:solidFill>
                            <a:schemeClr val="tx2">
                              <a:lumMod val="75000"/>
                            </a:schemeClr>
                          </a:solidFill>
                        </a:rPr>
                        <a:t>優先度</a:t>
                      </a:r>
                      <a:r>
                        <a:rPr kumimoji="1" lang="en-US" altLang="ja-JP" sz="2800" b="1" dirty="0">
                          <a:solidFill>
                            <a:schemeClr val="tx2">
                              <a:lumMod val="75000"/>
                            </a:schemeClr>
                          </a:solidFill>
                        </a:rPr>
                        <a:t>C</a:t>
                      </a:r>
                      <a:endParaRPr kumimoji="1" lang="ja-JP" altLang="en-US" sz="2800" b="1" dirty="0">
                        <a:solidFill>
                          <a:schemeClr val="tx2">
                            <a:lumMod val="75000"/>
                          </a:schemeClr>
                        </a:solidFill>
                      </a:endParaRPr>
                    </a:p>
                  </a:txBody>
                  <a:tcPr/>
                </a:tc>
                <a:tc>
                  <a:txBody>
                    <a:bodyPr/>
                    <a:lstStyle/>
                    <a:p>
                      <a:r>
                        <a:rPr kumimoji="1" lang="ja-JP" altLang="en-US" sz="2400" b="1" dirty="0">
                          <a:solidFill>
                            <a:schemeClr val="tx2">
                              <a:lumMod val="75000"/>
                            </a:schemeClr>
                          </a:solidFill>
                        </a:rPr>
                        <a:t>・返却ボックス</a:t>
                      </a:r>
                    </a:p>
                  </a:txBody>
                  <a:tcPr/>
                </a:tc>
                <a:tc>
                  <a:txBody>
                    <a:bodyPr/>
                    <a:lstStyle/>
                    <a:p>
                      <a:endParaRPr kumimoji="1" lang="ja-JP" altLang="en-US" sz="2400" b="1" dirty="0">
                        <a:solidFill>
                          <a:schemeClr val="tx2">
                            <a:lumMod val="75000"/>
                          </a:schemeClr>
                        </a:solidFill>
                      </a:endParaRPr>
                    </a:p>
                  </a:txBody>
                  <a:tcPr/>
                </a:tc>
                <a:tc>
                  <a:txBody>
                    <a:bodyPr/>
                    <a:lstStyle/>
                    <a:p>
                      <a:endParaRPr kumimoji="1" lang="ja-JP" altLang="en-US" sz="2400" b="1" dirty="0">
                        <a:solidFill>
                          <a:schemeClr val="tx2">
                            <a:lumMod val="75000"/>
                          </a:schemeClr>
                        </a:solidFill>
                      </a:endParaRPr>
                    </a:p>
                  </a:txBody>
                  <a:tcPr/>
                </a:tc>
                <a:extLst>
                  <a:ext uri="{0D108BD9-81ED-4DB2-BD59-A6C34878D82A}">
                    <a16:rowId xmlns:a16="http://schemas.microsoft.com/office/drawing/2014/main" val="1111155716"/>
                  </a:ext>
                </a:extLst>
              </a:tr>
            </a:tbl>
          </a:graphicData>
        </a:graphic>
      </p:graphicFrame>
      <p:sp>
        <p:nvSpPr>
          <p:cNvPr id="14" name="テキスト ボックス 13">
            <a:extLst>
              <a:ext uri="{FF2B5EF4-FFF2-40B4-BE49-F238E27FC236}">
                <a16:creationId xmlns:a16="http://schemas.microsoft.com/office/drawing/2014/main" id="{F11010EC-D90D-C053-F7E5-61B6F6D26E1A}"/>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開発項目</a:t>
            </a:r>
            <a:endParaRPr kumimoji="1" lang="ja-JP" altLang="en-US" sz="3200" b="1" dirty="0">
              <a:solidFill>
                <a:schemeClr val="tx2">
                  <a:lumMod val="75000"/>
                </a:schemeClr>
              </a:solidFill>
            </a:endParaRPr>
          </a:p>
        </p:txBody>
      </p:sp>
    </p:spTree>
    <p:extLst>
      <p:ext uri="{BB962C8B-B14F-4D97-AF65-F5344CB8AC3E}">
        <p14:creationId xmlns:p14="http://schemas.microsoft.com/office/powerpoint/2010/main" val="81976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kumimoji="1" lang="ja-JP" altLang="en-US" sz="6600" b="1" dirty="0">
                <a:solidFill>
                  <a:schemeClr val="tx2">
                    <a:lumMod val="75000"/>
                  </a:schemeClr>
                </a:solidFill>
                <a:latin typeface="Meiryo UI" panose="020B0604030504040204" pitchFamily="50" charset="-128"/>
                <a:ea typeface="Meiryo UI" panose="020B0604030504040204" pitchFamily="50" charset="-128"/>
              </a:rPr>
              <a:t>主要な購入物品</a:t>
            </a:r>
          </a:p>
        </p:txBody>
      </p:sp>
    </p:spTree>
    <p:extLst>
      <p:ext uri="{BB962C8B-B14F-4D97-AF65-F5344CB8AC3E}">
        <p14:creationId xmlns:p14="http://schemas.microsoft.com/office/powerpoint/2010/main" val="425941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F168AC5-3408-752C-A23D-C12CF50DF4E4}"/>
              </a:ext>
            </a:extLst>
          </p:cNvPr>
          <p:cNvSpPr/>
          <p:nvPr/>
        </p:nvSpPr>
        <p:spPr>
          <a:xfrm>
            <a:off x="0" y="4080933"/>
            <a:ext cx="12192000" cy="277706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43C434E-353D-0E20-2FE7-8A7464ACCC67}"/>
              </a:ext>
            </a:extLst>
          </p:cNvPr>
          <p:cNvSpPr/>
          <p:nvPr/>
        </p:nvSpPr>
        <p:spPr>
          <a:xfrm>
            <a:off x="0" y="3981796"/>
            <a:ext cx="12192000" cy="99137"/>
          </a:xfrm>
          <a:prstGeom prst="rect">
            <a:avLst/>
          </a:prstGeom>
          <a:solidFill>
            <a:srgbClr val="C5C799"/>
          </a:solidFill>
          <a:ln>
            <a:solidFill>
              <a:srgbClr val="C5C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9C2C150-24F4-B34B-6A30-A7E3B8D88170}"/>
              </a:ext>
            </a:extLst>
          </p:cNvPr>
          <p:cNvSpPr/>
          <p:nvPr/>
        </p:nvSpPr>
        <p:spPr>
          <a:xfrm>
            <a:off x="3098800" y="3881430"/>
            <a:ext cx="9093200" cy="997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937AB1B-06B0-C885-9884-61BDD91DC085}"/>
              </a:ext>
            </a:extLst>
          </p:cNvPr>
          <p:cNvSpPr/>
          <p:nvPr/>
        </p:nvSpPr>
        <p:spPr>
          <a:xfrm>
            <a:off x="0" y="3882044"/>
            <a:ext cx="3098800" cy="9913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2" descr="アイコン が含まれている画像&#10;&#10;説明は自動で生成されたものです">
            <a:extLst>
              <a:ext uri="{FF2B5EF4-FFF2-40B4-BE49-F238E27FC236}">
                <a16:creationId xmlns:a16="http://schemas.microsoft.com/office/drawing/2014/main" id="{44BFA24F-C103-76DF-036C-2BAFFE3069A2}"/>
              </a:ext>
            </a:extLst>
          </p:cNvPr>
          <p:cNvPicPr>
            <a:picLocks noChangeAspect="1"/>
          </p:cNvPicPr>
          <p:nvPr/>
        </p:nvPicPr>
        <p:blipFill>
          <a:blip r:embed="rId3"/>
          <a:stretch>
            <a:fillRect/>
          </a:stretch>
        </p:blipFill>
        <p:spPr>
          <a:xfrm>
            <a:off x="10502115" y="352777"/>
            <a:ext cx="1368152" cy="1368152"/>
          </a:xfrm>
          <a:prstGeom prst="rect">
            <a:avLst/>
          </a:prstGeom>
        </p:spPr>
      </p:pic>
      <p:sp>
        <p:nvSpPr>
          <p:cNvPr id="10" name="テキスト ボックス 9">
            <a:extLst>
              <a:ext uri="{FF2B5EF4-FFF2-40B4-BE49-F238E27FC236}">
                <a16:creationId xmlns:a16="http://schemas.microsoft.com/office/drawing/2014/main" id="{E4A239C1-0181-929C-47B8-BCA190DDE51C}"/>
              </a:ext>
            </a:extLst>
          </p:cNvPr>
          <p:cNvSpPr txBox="1"/>
          <p:nvPr/>
        </p:nvSpPr>
        <p:spPr>
          <a:xfrm>
            <a:off x="1549400" y="2421958"/>
            <a:ext cx="7501467" cy="1107996"/>
          </a:xfrm>
          <a:prstGeom prst="rect">
            <a:avLst/>
          </a:prstGeom>
          <a:noFill/>
        </p:spPr>
        <p:txBody>
          <a:bodyPr wrap="square" rtlCol="0">
            <a:spAutoFit/>
          </a:bodyPr>
          <a:lstStyle/>
          <a:p>
            <a:r>
              <a:rPr lang="ja-JP" altLang="en-US" sz="6600" b="1" dirty="0">
                <a:solidFill>
                  <a:schemeClr val="tx2">
                    <a:lumMod val="75000"/>
                  </a:schemeClr>
                </a:solidFill>
                <a:latin typeface="Meiryo UI" panose="020B0604030504040204" pitchFamily="50" charset="-128"/>
                <a:ea typeface="Meiryo UI" panose="020B0604030504040204" pitchFamily="50" charset="-128"/>
              </a:rPr>
              <a:t>はじめに</a:t>
            </a:r>
            <a:endParaRPr kumimoji="1" lang="ja-JP" altLang="en-US" sz="6600" b="1" dirty="0">
              <a:solidFill>
                <a:schemeClr val="tx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298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主要な購入物品</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E5EC4A2D-379E-F3B7-98A0-BD73D176CCBF}"/>
              </a:ext>
            </a:extLst>
          </p:cNvPr>
          <p:cNvPicPr>
            <a:picLocks noChangeAspect="1"/>
          </p:cNvPicPr>
          <p:nvPr/>
        </p:nvPicPr>
        <p:blipFill>
          <a:blip r:embed="rId3"/>
          <a:stretch>
            <a:fillRect/>
          </a:stretch>
        </p:blipFill>
        <p:spPr>
          <a:xfrm>
            <a:off x="11454902" y="132376"/>
            <a:ext cx="508000" cy="508000"/>
          </a:xfrm>
          <a:prstGeom prst="rect">
            <a:avLst/>
          </a:prstGeom>
        </p:spPr>
      </p:pic>
      <p:graphicFrame>
        <p:nvGraphicFramePr>
          <p:cNvPr id="4" name="表 4">
            <a:extLst>
              <a:ext uri="{FF2B5EF4-FFF2-40B4-BE49-F238E27FC236}">
                <a16:creationId xmlns:a16="http://schemas.microsoft.com/office/drawing/2014/main" id="{564DEE1A-8EF2-D4C5-FDB2-C3C698DFDB97}"/>
              </a:ext>
            </a:extLst>
          </p:cNvPr>
          <p:cNvGraphicFramePr>
            <a:graphicFrameLocks noGrp="1"/>
          </p:cNvGraphicFramePr>
          <p:nvPr>
            <p:extLst>
              <p:ext uri="{D42A27DB-BD31-4B8C-83A1-F6EECF244321}">
                <p14:modId xmlns:p14="http://schemas.microsoft.com/office/powerpoint/2010/main" val="2485619357"/>
              </p:ext>
            </p:extLst>
          </p:nvPr>
        </p:nvGraphicFramePr>
        <p:xfrm>
          <a:off x="1524498" y="2132141"/>
          <a:ext cx="9143004" cy="3977640"/>
        </p:xfrm>
        <a:graphic>
          <a:graphicData uri="http://schemas.openxmlformats.org/drawingml/2006/table">
            <a:tbl>
              <a:tblPr firstRow="1" bandRow="1">
                <a:tableStyleId>{5C22544A-7EE6-4342-B048-85BDC9FD1C3A}</a:tableStyleId>
              </a:tblPr>
              <a:tblGrid>
                <a:gridCol w="2285751">
                  <a:extLst>
                    <a:ext uri="{9D8B030D-6E8A-4147-A177-3AD203B41FA5}">
                      <a16:colId xmlns:a16="http://schemas.microsoft.com/office/drawing/2014/main" val="2194341977"/>
                    </a:ext>
                  </a:extLst>
                </a:gridCol>
                <a:gridCol w="2285751">
                  <a:extLst>
                    <a:ext uri="{9D8B030D-6E8A-4147-A177-3AD203B41FA5}">
                      <a16:colId xmlns:a16="http://schemas.microsoft.com/office/drawing/2014/main" val="1544391111"/>
                    </a:ext>
                  </a:extLst>
                </a:gridCol>
                <a:gridCol w="2285751">
                  <a:extLst>
                    <a:ext uri="{9D8B030D-6E8A-4147-A177-3AD203B41FA5}">
                      <a16:colId xmlns:a16="http://schemas.microsoft.com/office/drawing/2014/main" val="1679157041"/>
                    </a:ext>
                  </a:extLst>
                </a:gridCol>
                <a:gridCol w="2285751">
                  <a:extLst>
                    <a:ext uri="{9D8B030D-6E8A-4147-A177-3AD203B41FA5}">
                      <a16:colId xmlns:a16="http://schemas.microsoft.com/office/drawing/2014/main" val="3399118627"/>
                    </a:ext>
                  </a:extLst>
                </a:gridCol>
              </a:tblGrid>
              <a:tr h="370840">
                <a:tc>
                  <a:txBody>
                    <a:bodyPr/>
                    <a:lstStyle/>
                    <a:p>
                      <a:pPr algn="ctr"/>
                      <a:r>
                        <a:rPr kumimoji="1" lang="ja-JP" altLang="en-US" dirty="0"/>
                        <a:t>購入物品</a:t>
                      </a:r>
                    </a:p>
                  </a:txBody>
                  <a:tcPr/>
                </a:tc>
                <a:tc>
                  <a:txBody>
                    <a:bodyPr/>
                    <a:lstStyle/>
                    <a:p>
                      <a:pPr algn="ctr"/>
                      <a:r>
                        <a:rPr kumimoji="1" lang="ja-JP" altLang="en-US" dirty="0"/>
                        <a:t>価格</a:t>
                      </a:r>
                      <a:r>
                        <a:rPr kumimoji="1" lang="en-US" altLang="ja-JP" dirty="0"/>
                        <a:t>(\)</a:t>
                      </a:r>
                      <a:endParaRPr kumimoji="1" lang="ja-JP" altLang="en-US" dirty="0"/>
                    </a:p>
                  </a:txBody>
                  <a:tcPr/>
                </a:tc>
                <a:tc>
                  <a:txBody>
                    <a:bodyPr/>
                    <a:lstStyle/>
                    <a:p>
                      <a:pPr algn="ctr"/>
                      <a:r>
                        <a:rPr kumimoji="1" lang="ja-JP" altLang="en-US" dirty="0"/>
                        <a:t>購入先</a:t>
                      </a:r>
                    </a:p>
                  </a:txBody>
                  <a:tcPr/>
                </a:tc>
                <a:tc>
                  <a:txBody>
                    <a:bodyPr/>
                    <a:lstStyle/>
                    <a:p>
                      <a:pPr algn="ctr"/>
                      <a:r>
                        <a:rPr kumimoji="1" lang="ja-JP" altLang="en-US" dirty="0"/>
                        <a:t>型番</a:t>
                      </a:r>
                    </a:p>
                  </a:txBody>
                  <a:tcPr/>
                </a:tc>
                <a:extLst>
                  <a:ext uri="{0D108BD9-81ED-4DB2-BD59-A6C34878D82A}">
                    <a16:rowId xmlns:a16="http://schemas.microsoft.com/office/drawing/2014/main" val="1420849731"/>
                  </a:ext>
                </a:extLst>
              </a:tr>
              <a:tr h="370840">
                <a:tc>
                  <a:txBody>
                    <a:bodyPr/>
                    <a:lstStyle/>
                    <a:p>
                      <a:pPr algn="ctr"/>
                      <a:r>
                        <a:rPr kumimoji="1" lang="ja-JP" altLang="en-US" b="1" dirty="0">
                          <a:solidFill>
                            <a:schemeClr val="tx2">
                              <a:lumMod val="75000"/>
                            </a:schemeClr>
                          </a:solidFill>
                        </a:rPr>
                        <a:t>バーコードリーダー</a:t>
                      </a:r>
                    </a:p>
                  </a:txBody>
                  <a:tcPr/>
                </a:tc>
                <a:tc>
                  <a:txBody>
                    <a:bodyPr/>
                    <a:lstStyle/>
                    <a:p>
                      <a:pPr algn="ctr"/>
                      <a:r>
                        <a:rPr kumimoji="1" lang="en-US" altLang="ja-JP" b="1" dirty="0">
                          <a:solidFill>
                            <a:schemeClr val="tx2">
                              <a:lumMod val="75000"/>
                            </a:schemeClr>
                          </a:solidFill>
                        </a:rPr>
                        <a:t>4000</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3844433169"/>
                  </a:ext>
                </a:extLst>
              </a:tr>
              <a:tr h="370840">
                <a:tc>
                  <a:txBody>
                    <a:bodyPr/>
                    <a:lstStyle/>
                    <a:p>
                      <a:pPr algn="ctr"/>
                      <a:r>
                        <a:rPr kumimoji="1" lang="ja-JP" altLang="en-US" b="1" dirty="0">
                          <a:solidFill>
                            <a:schemeClr val="tx2">
                              <a:lumMod val="75000"/>
                            </a:schemeClr>
                          </a:solidFill>
                        </a:rPr>
                        <a:t>滑車</a:t>
                      </a:r>
                      <a:r>
                        <a:rPr kumimoji="1" lang="en-US" altLang="ja-JP" b="1" dirty="0">
                          <a:solidFill>
                            <a:schemeClr val="tx2">
                              <a:lumMod val="75000"/>
                            </a:schemeClr>
                          </a:solidFill>
                        </a:rPr>
                        <a:t>×3</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1500</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3234229705"/>
                  </a:ext>
                </a:extLst>
              </a:tr>
              <a:tr h="370840">
                <a:tc>
                  <a:txBody>
                    <a:bodyPr/>
                    <a:lstStyle/>
                    <a:p>
                      <a:pPr algn="ctr"/>
                      <a:r>
                        <a:rPr kumimoji="1" lang="ja-JP" altLang="en-US" b="1" dirty="0">
                          <a:solidFill>
                            <a:schemeClr val="tx2">
                              <a:lumMod val="75000"/>
                            </a:schemeClr>
                          </a:solidFill>
                        </a:rPr>
                        <a:t>アルミフレーム</a:t>
                      </a:r>
                    </a:p>
                  </a:txBody>
                  <a:tcPr/>
                </a:tc>
                <a:tc>
                  <a:txBody>
                    <a:bodyPr/>
                    <a:lstStyle/>
                    <a:p>
                      <a:pPr algn="ctr"/>
                      <a:r>
                        <a:rPr kumimoji="1" lang="en-US" altLang="ja-JP" b="1" dirty="0">
                          <a:solidFill>
                            <a:schemeClr val="tx2">
                              <a:lumMod val="75000"/>
                            </a:schemeClr>
                          </a:solidFill>
                        </a:rPr>
                        <a:t>3124</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MISUMI</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NFS5-2020</a:t>
                      </a:r>
                      <a:endParaRPr kumimoji="1" lang="ja-JP" altLang="en-US" b="1" dirty="0">
                        <a:solidFill>
                          <a:schemeClr val="tx2">
                            <a:lumMod val="75000"/>
                          </a:schemeClr>
                        </a:solidFill>
                      </a:endParaRPr>
                    </a:p>
                  </a:txBody>
                  <a:tcPr/>
                </a:tc>
                <a:extLst>
                  <a:ext uri="{0D108BD9-81ED-4DB2-BD59-A6C34878D82A}">
                    <a16:rowId xmlns:a16="http://schemas.microsoft.com/office/drawing/2014/main" val="431618839"/>
                  </a:ext>
                </a:extLst>
              </a:tr>
              <a:tr h="370840">
                <a:tc>
                  <a:txBody>
                    <a:bodyPr/>
                    <a:lstStyle/>
                    <a:p>
                      <a:pPr algn="ctr"/>
                      <a:r>
                        <a:rPr kumimoji="1" lang="ja-JP" altLang="en-US" b="1" dirty="0">
                          <a:solidFill>
                            <a:schemeClr val="tx2">
                              <a:lumMod val="75000"/>
                            </a:schemeClr>
                          </a:solidFill>
                        </a:rPr>
                        <a:t>鉄板</a:t>
                      </a:r>
                    </a:p>
                  </a:txBody>
                  <a:tcPr/>
                </a:tc>
                <a:tc>
                  <a:txBody>
                    <a:bodyPr/>
                    <a:lstStyle/>
                    <a:p>
                      <a:pPr algn="ctr"/>
                      <a:r>
                        <a:rPr kumimoji="1" lang="en-US" altLang="ja-JP" b="1" dirty="0">
                          <a:solidFill>
                            <a:schemeClr val="tx2">
                              <a:lumMod val="75000"/>
                            </a:schemeClr>
                          </a:solidFill>
                        </a:rPr>
                        <a:t>5000</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MISUMI</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886624214"/>
                  </a:ext>
                </a:extLst>
              </a:tr>
              <a:tr h="370840">
                <a:tc>
                  <a:txBody>
                    <a:bodyPr/>
                    <a:lstStyle/>
                    <a:p>
                      <a:pPr algn="ctr"/>
                      <a:r>
                        <a:rPr kumimoji="1" lang="ja-JP" altLang="en-US" b="1" dirty="0">
                          <a:solidFill>
                            <a:schemeClr val="tx2">
                              <a:lumMod val="75000"/>
                            </a:schemeClr>
                          </a:solidFill>
                        </a:rPr>
                        <a:t>プラスチック</a:t>
                      </a:r>
                      <a:endParaRPr kumimoji="1" lang="en-US" altLang="ja-JP" b="1" dirty="0">
                        <a:solidFill>
                          <a:schemeClr val="tx2">
                            <a:lumMod val="75000"/>
                          </a:schemeClr>
                        </a:solidFill>
                      </a:endParaRPr>
                    </a:p>
                    <a:p>
                      <a:pPr algn="ctr"/>
                      <a:r>
                        <a:rPr kumimoji="1" lang="ja-JP" altLang="en-US" b="1" dirty="0">
                          <a:solidFill>
                            <a:schemeClr val="tx2">
                              <a:lumMod val="75000"/>
                            </a:schemeClr>
                          </a:solidFill>
                        </a:rPr>
                        <a:t>ダンボール</a:t>
                      </a:r>
                    </a:p>
                  </a:txBody>
                  <a:tcPr/>
                </a:tc>
                <a:tc>
                  <a:txBody>
                    <a:bodyPr/>
                    <a:lstStyle/>
                    <a:p>
                      <a:pPr algn="ctr"/>
                      <a:r>
                        <a:rPr kumimoji="1" lang="en-US" altLang="ja-JP" b="1" dirty="0">
                          <a:solidFill>
                            <a:schemeClr val="tx2">
                              <a:lumMod val="75000"/>
                            </a:schemeClr>
                          </a:solidFill>
                        </a:rPr>
                        <a:t>2000</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2988495076"/>
                  </a:ext>
                </a:extLst>
              </a:tr>
              <a:tr h="370840">
                <a:tc>
                  <a:txBody>
                    <a:bodyPr/>
                    <a:lstStyle/>
                    <a:p>
                      <a:pPr algn="ctr"/>
                      <a:r>
                        <a:rPr kumimoji="1" lang="ja-JP" altLang="en-US" b="1" dirty="0">
                          <a:solidFill>
                            <a:schemeClr val="tx2">
                              <a:lumMod val="75000"/>
                            </a:schemeClr>
                          </a:solidFill>
                        </a:rPr>
                        <a:t>アクリル板</a:t>
                      </a:r>
                    </a:p>
                  </a:txBody>
                  <a:tcPr/>
                </a:tc>
                <a:tc>
                  <a:txBody>
                    <a:bodyPr/>
                    <a:lstStyle/>
                    <a:p>
                      <a:pPr algn="ctr"/>
                      <a:r>
                        <a:rPr kumimoji="1" lang="en-US" altLang="ja-JP" b="1" dirty="0">
                          <a:solidFill>
                            <a:schemeClr val="tx2">
                              <a:lumMod val="75000"/>
                            </a:schemeClr>
                          </a:solidFill>
                        </a:rPr>
                        <a:t>3000</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MISUMI</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116031146"/>
                  </a:ext>
                </a:extLst>
              </a:tr>
              <a:tr h="370840">
                <a:tc>
                  <a:txBody>
                    <a:bodyPr/>
                    <a:lstStyle/>
                    <a:p>
                      <a:pPr algn="ctr"/>
                      <a:r>
                        <a:rPr kumimoji="1" lang="ja-JP" altLang="en-US" b="1" dirty="0">
                          <a:solidFill>
                            <a:schemeClr val="tx2">
                              <a:lumMod val="75000"/>
                            </a:schemeClr>
                          </a:solidFill>
                        </a:rPr>
                        <a:t>装飾</a:t>
                      </a:r>
                    </a:p>
                  </a:txBody>
                  <a:tcPr/>
                </a:tc>
                <a:tc>
                  <a:txBody>
                    <a:bodyPr/>
                    <a:lstStyle/>
                    <a:p>
                      <a:pPr algn="ctr"/>
                      <a:r>
                        <a:rPr kumimoji="1" lang="en-US" altLang="ja-JP" b="1" dirty="0">
                          <a:solidFill>
                            <a:schemeClr val="tx2">
                              <a:lumMod val="75000"/>
                            </a:schemeClr>
                          </a:solidFill>
                        </a:rPr>
                        <a:t>3500</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3892633500"/>
                  </a:ext>
                </a:extLst>
              </a:tr>
              <a:tr h="370840">
                <a:tc>
                  <a:txBody>
                    <a:bodyPr/>
                    <a:lstStyle/>
                    <a:p>
                      <a:pPr algn="ctr"/>
                      <a:r>
                        <a:rPr kumimoji="1" lang="ja-JP" altLang="en-US" b="1" dirty="0">
                          <a:solidFill>
                            <a:schemeClr val="tx2">
                              <a:lumMod val="75000"/>
                            </a:schemeClr>
                          </a:solidFill>
                        </a:rPr>
                        <a:t>光センサ</a:t>
                      </a:r>
                      <a:r>
                        <a:rPr kumimoji="1" lang="en-US" altLang="ja-JP" b="1" dirty="0">
                          <a:solidFill>
                            <a:schemeClr val="tx2">
                              <a:lumMod val="75000"/>
                            </a:schemeClr>
                          </a:solidFill>
                        </a:rPr>
                        <a:t>×4</a:t>
                      </a:r>
                      <a:endParaRPr kumimoji="1" lang="ja-JP" altLang="en-US" b="1" dirty="0">
                        <a:solidFill>
                          <a:schemeClr val="tx2">
                            <a:lumMod val="75000"/>
                          </a:schemeClr>
                        </a:solidFill>
                      </a:endParaRPr>
                    </a:p>
                  </a:txBody>
                  <a:tcPr/>
                </a:tc>
                <a:tc>
                  <a:txBody>
                    <a:bodyPr/>
                    <a:lstStyle/>
                    <a:p>
                      <a:pPr algn="ctr"/>
                      <a:r>
                        <a:rPr kumimoji="1" lang="en-US" altLang="ja-JP" b="1" dirty="0">
                          <a:solidFill>
                            <a:schemeClr val="tx2">
                              <a:lumMod val="75000"/>
                            </a:schemeClr>
                          </a:solidFill>
                        </a:rPr>
                        <a:t>400</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1216076995"/>
                  </a:ext>
                </a:extLst>
              </a:tr>
              <a:tr h="370840">
                <a:tc>
                  <a:txBody>
                    <a:bodyPr/>
                    <a:lstStyle/>
                    <a:p>
                      <a:pPr algn="ctr"/>
                      <a:r>
                        <a:rPr kumimoji="1" lang="ja-JP" altLang="en-US" b="1" dirty="0">
                          <a:solidFill>
                            <a:schemeClr val="tx2">
                              <a:lumMod val="75000"/>
                            </a:schemeClr>
                          </a:solidFill>
                        </a:rPr>
                        <a:t>計</a:t>
                      </a:r>
                    </a:p>
                  </a:txBody>
                  <a:tcPr/>
                </a:tc>
                <a:tc>
                  <a:txBody>
                    <a:bodyPr/>
                    <a:lstStyle/>
                    <a:p>
                      <a:pPr algn="ctr"/>
                      <a:r>
                        <a:rPr kumimoji="1" lang="en-US" altLang="ja-JP" b="1" dirty="0">
                          <a:solidFill>
                            <a:schemeClr val="tx2">
                              <a:lumMod val="75000"/>
                            </a:schemeClr>
                          </a:solidFill>
                        </a:rPr>
                        <a:t>22524</a:t>
                      </a: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tc>
                  <a:txBody>
                    <a:bodyPr/>
                    <a:lstStyle/>
                    <a:p>
                      <a:pPr algn="ctr"/>
                      <a:endParaRPr kumimoji="1" lang="ja-JP" altLang="en-US" b="1" dirty="0">
                        <a:solidFill>
                          <a:schemeClr val="tx2">
                            <a:lumMod val="75000"/>
                          </a:schemeClr>
                        </a:solidFill>
                      </a:endParaRPr>
                    </a:p>
                  </a:txBody>
                  <a:tcPr/>
                </a:tc>
                <a:extLst>
                  <a:ext uri="{0D108BD9-81ED-4DB2-BD59-A6C34878D82A}">
                    <a16:rowId xmlns:a16="http://schemas.microsoft.com/office/drawing/2014/main" val="2789549922"/>
                  </a:ext>
                </a:extLst>
              </a:tr>
            </a:tbl>
          </a:graphicData>
        </a:graphic>
      </p:graphicFrame>
      <p:sp>
        <p:nvSpPr>
          <p:cNvPr id="5" name="テキスト ボックス 4">
            <a:extLst>
              <a:ext uri="{FF2B5EF4-FFF2-40B4-BE49-F238E27FC236}">
                <a16:creationId xmlns:a16="http://schemas.microsoft.com/office/drawing/2014/main" id="{21F72744-9DCE-8FF0-7F31-36E795C2065D}"/>
              </a:ext>
            </a:extLst>
          </p:cNvPr>
          <p:cNvSpPr txBox="1"/>
          <p:nvPr/>
        </p:nvSpPr>
        <p:spPr>
          <a:xfrm>
            <a:off x="3764280" y="1293969"/>
            <a:ext cx="5791200" cy="523220"/>
          </a:xfrm>
          <a:prstGeom prst="rect">
            <a:avLst/>
          </a:prstGeom>
          <a:noFill/>
        </p:spPr>
        <p:txBody>
          <a:bodyPr wrap="square" rtlCol="0">
            <a:spAutoFit/>
          </a:bodyPr>
          <a:lstStyle/>
          <a:p>
            <a:r>
              <a:rPr kumimoji="1" lang="ja-JP" altLang="en-US" sz="2800" b="1" dirty="0">
                <a:solidFill>
                  <a:schemeClr val="tx2">
                    <a:lumMod val="75000"/>
                  </a:schemeClr>
                </a:solidFill>
              </a:rPr>
              <a:t>主要な購入物品とその価格</a:t>
            </a:r>
          </a:p>
        </p:txBody>
      </p:sp>
    </p:spTree>
    <p:extLst>
      <p:ext uri="{BB962C8B-B14F-4D97-AF65-F5344CB8AC3E}">
        <p14:creationId xmlns:p14="http://schemas.microsoft.com/office/powerpoint/2010/main" val="61181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使用用途</a:t>
            </a:r>
          </a:p>
        </p:txBody>
      </p:sp>
      <p:pic>
        <p:nvPicPr>
          <p:cNvPr id="12" name="図 2" descr="アイコン が含まれている画像&#10;&#10;説明は自動で生成されたものです">
            <a:extLst>
              <a:ext uri="{FF2B5EF4-FFF2-40B4-BE49-F238E27FC236}">
                <a16:creationId xmlns:a16="http://schemas.microsoft.com/office/drawing/2014/main" id="{E5EC4A2D-379E-F3B7-98A0-BD73D176CCBF}"/>
              </a:ext>
            </a:extLst>
          </p:cNvPr>
          <p:cNvPicPr>
            <a:picLocks noChangeAspect="1"/>
          </p:cNvPicPr>
          <p:nvPr/>
        </p:nvPicPr>
        <p:blipFill>
          <a:blip r:embed="rId3"/>
          <a:stretch>
            <a:fillRect/>
          </a:stretch>
        </p:blipFill>
        <p:spPr>
          <a:xfrm>
            <a:off x="11454902" y="132376"/>
            <a:ext cx="508000" cy="508000"/>
          </a:xfrm>
          <a:prstGeom prst="rect">
            <a:avLst/>
          </a:prstGeom>
        </p:spPr>
      </p:pic>
      <p:graphicFrame>
        <p:nvGraphicFramePr>
          <p:cNvPr id="4" name="表 4">
            <a:extLst>
              <a:ext uri="{FF2B5EF4-FFF2-40B4-BE49-F238E27FC236}">
                <a16:creationId xmlns:a16="http://schemas.microsoft.com/office/drawing/2014/main" id="{564DEE1A-8EF2-D4C5-FDB2-C3C698DFDB97}"/>
              </a:ext>
            </a:extLst>
          </p:cNvPr>
          <p:cNvGraphicFramePr>
            <a:graphicFrameLocks noGrp="1"/>
          </p:cNvGraphicFramePr>
          <p:nvPr>
            <p:extLst>
              <p:ext uri="{D42A27DB-BD31-4B8C-83A1-F6EECF244321}">
                <p14:modId xmlns:p14="http://schemas.microsoft.com/office/powerpoint/2010/main" val="276340137"/>
              </p:ext>
            </p:extLst>
          </p:nvPr>
        </p:nvGraphicFramePr>
        <p:xfrm>
          <a:off x="1142503" y="1927411"/>
          <a:ext cx="3259168" cy="3879731"/>
        </p:xfrm>
        <a:graphic>
          <a:graphicData uri="http://schemas.openxmlformats.org/drawingml/2006/table">
            <a:tbl>
              <a:tblPr firstRow="1" bandRow="1">
                <a:tableStyleId>{5C22544A-7EE6-4342-B048-85BDC9FD1C3A}</a:tableStyleId>
              </a:tblPr>
              <a:tblGrid>
                <a:gridCol w="3259168">
                  <a:extLst>
                    <a:ext uri="{9D8B030D-6E8A-4147-A177-3AD203B41FA5}">
                      <a16:colId xmlns:a16="http://schemas.microsoft.com/office/drawing/2014/main" val="2194341977"/>
                    </a:ext>
                  </a:extLst>
                </a:gridCol>
              </a:tblGrid>
              <a:tr h="454875">
                <a:tc>
                  <a:txBody>
                    <a:bodyPr/>
                    <a:lstStyle/>
                    <a:p>
                      <a:pPr algn="ctr"/>
                      <a:r>
                        <a:rPr kumimoji="1" lang="ja-JP" altLang="en-US" dirty="0"/>
                        <a:t>購入物品</a:t>
                      </a:r>
                    </a:p>
                  </a:txBody>
                  <a:tcPr/>
                </a:tc>
                <a:extLst>
                  <a:ext uri="{0D108BD9-81ED-4DB2-BD59-A6C34878D82A}">
                    <a16:rowId xmlns:a16="http://schemas.microsoft.com/office/drawing/2014/main" val="1420849731"/>
                  </a:ext>
                </a:extLst>
              </a:tr>
              <a:tr h="425993">
                <a:tc>
                  <a:txBody>
                    <a:bodyPr/>
                    <a:lstStyle/>
                    <a:p>
                      <a:pPr algn="ctr"/>
                      <a:r>
                        <a:rPr kumimoji="1" lang="ja-JP" altLang="en-US" b="1" dirty="0">
                          <a:solidFill>
                            <a:schemeClr val="tx2">
                              <a:lumMod val="75000"/>
                            </a:schemeClr>
                          </a:solidFill>
                        </a:rPr>
                        <a:t>①バーコードリーダー</a:t>
                      </a:r>
                    </a:p>
                  </a:txBody>
                  <a:tcPr/>
                </a:tc>
                <a:extLst>
                  <a:ext uri="{0D108BD9-81ED-4DB2-BD59-A6C34878D82A}">
                    <a16:rowId xmlns:a16="http://schemas.microsoft.com/office/drawing/2014/main" val="3844433169"/>
                  </a:ext>
                </a:extLst>
              </a:tr>
              <a:tr h="425993">
                <a:tc>
                  <a:txBody>
                    <a:bodyPr/>
                    <a:lstStyle/>
                    <a:p>
                      <a:pPr algn="ctr"/>
                      <a:r>
                        <a:rPr kumimoji="1" lang="ja-JP" altLang="en-US" b="1" dirty="0">
                          <a:solidFill>
                            <a:schemeClr val="tx2">
                              <a:lumMod val="75000"/>
                            </a:schemeClr>
                          </a:solidFill>
                        </a:rPr>
                        <a:t>②滑車</a:t>
                      </a:r>
                      <a:r>
                        <a:rPr kumimoji="1" lang="en-US" altLang="ja-JP" b="1" dirty="0">
                          <a:solidFill>
                            <a:schemeClr val="tx2">
                              <a:lumMod val="75000"/>
                            </a:schemeClr>
                          </a:solidFill>
                        </a:rPr>
                        <a:t>×3</a:t>
                      </a:r>
                      <a:endParaRPr kumimoji="1" lang="ja-JP" altLang="en-US" b="1" dirty="0">
                        <a:solidFill>
                          <a:schemeClr val="tx2">
                            <a:lumMod val="75000"/>
                          </a:schemeClr>
                        </a:solidFill>
                      </a:endParaRPr>
                    </a:p>
                  </a:txBody>
                  <a:tcPr/>
                </a:tc>
                <a:extLst>
                  <a:ext uri="{0D108BD9-81ED-4DB2-BD59-A6C34878D82A}">
                    <a16:rowId xmlns:a16="http://schemas.microsoft.com/office/drawing/2014/main" val="3234229705"/>
                  </a:ext>
                </a:extLst>
              </a:tr>
              <a:tr h="425993">
                <a:tc>
                  <a:txBody>
                    <a:bodyPr/>
                    <a:lstStyle/>
                    <a:p>
                      <a:pPr algn="ctr"/>
                      <a:r>
                        <a:rPr kumimoji="1" lang="ja-JP" altLang="en-US" b="1" dirty="0">
                          <a:solidFill>
                            <a:schemeClr val="tx2">
                              <a:lumMod val="75000"/>
                            </a:schemeClr>
                          </a:solidFill>
                        </a:rPr>
                        <a:t>③アルミフレーム</a:t>
                      </a:r>
                    </a:p>
                  </a:txBody>
                  <a:tcPr/>
                </a:tc>
                <a:extLst>
                  <a:ext uri="{0D108BD9-81ED-4DB2-BD59-A6C34878D82A}">
                    <a16:rowId xmlns:a16="http://schemas.microsoft.com/office/drawing/2014/main" val="431618839"/>
                  </a:ext>
                </a:extLst>
              </a:tr>
              <a:tr h="425993">
                <a:tc>
                  <a:txBody>
                    <a:bodyPr/>
                    <a:lstStyle/>
                    <a:p>
                      <a:pPr algn="ctr"/>
                      <a:r>
                        <a:rPr kumimoji="1" lang="ja-JP" altLang="en-US" b="1" dirty="0">
                          <a:solidFill>
                            <a:schemeClr val="tx2">
                              <a:lumMod val="75000"/>
                            </a:schemeClr>
                          </a:solidFill>
                        </a:rPr>
                        <a:t>④鉄板</a:t>
                      </a:r>
                    </a:p>
                  </a:txBody>
                  <a:tcPr/>
                </a:tc>
                <a:extLst>
                  <a:ext uri="{0D108BD9-81ED-4DB2-BD59-A6C34878D82A}">
                    <a16:rowId xmlns:a16="http://schemas.microsoft.com/office/drawing/2014/main" val="886624214"/>
                  </a:ext>
                </a:extLst>
              </a:tr>
              <a:tr h="442905">
                <a:tc>
                  <a:txBody>
                    <a:bodyPr/>
                    <a:lstStyle/>
                    <a:p>
                      <a:pPr algn="ctr"/>
                      <a:r>
                        <a:rPr kumimoji="1" lang="ja-JP" altLang="en-US" b="1" dirty="0">
                          <a:solidFill>
                            <a:schemeClr val="tx2">
                              <a:lumMod val="75000"/>
                            </a:schemeClr>
                          </a:solidFill>
                        </a:rPr>
                        <a:t>⑤プラスチックダンボール</a:t>
                      </a:r>
                      <a:endParaRPr kumimoji="1" lang="en-US" altLang="ja-JP" b="1" dirty="0">
                        <a:solidFill>
                          <a:schemeClr val="tx2">
                            <a:lumMod val="75000"/>
                          </a:schemeClr>
                        </a:solidFill>
                      </a:endParaRPr>
                    </a:p>
                  </a:txBody>
                  <a:tcPr/>
                </a:tc>
                <a:extLst>
                  <a:ext uri="{0D108BD9-81ED-4DB2-BD59-A6C34878D82A}">
                    <a16:rowId xmlns:a16="http://schemas.microsoft.com/office/drawing/2014/main" val="2988495076"/>
                  </a:ext>
                </a:extLst>
              </a:tr>
              <a:tr h="425993">
                <a:tc>
                  <a:txBody>
                    <a:bodyPr/>
                    <a:lstStyle/>
                    <a:p>
                      <a:pPr algn="ctr"/>
                      <a:r>
                        <a:rPr kumimoji="1" lang="ja-JP" altLang="en-US" b="1" dirty="0">
                          <a:solidFill>
                            <a:schemeClr val="tx2">
                              <a:lumMod val="75000"/>
                            </a:schemeClr>
                          </a:solidFill>
                        </a:rPr>
                        <a:t>⑥アクリル板</a:t>
                      </a:r>
                    </a:p>
                  </a:txBody>
                  <a:tcPr/>
                </a:tc>
                <a:extLst>
                  <a:ext uri="{0D108BD9-81ED-4DB2-BD59-A6C34878D82A}">
                    <a16:rowId xmlns:a16="http://schemas.microsoft.com/office/drawing/2014/main" val="116031146"/>
                  </a:ext>
                </a:extLst>
              </a:tr>
              <a:tr h="425993">
                <a:tc>
                  <a:txBody>
                    <a:bodyPr/>
                    <a:lstStyle/>
                    <a:p>
                      <a:pPr algn="ctr"/>
                      <a:r>
                        <a:rPr kumimoji="1" lang="ja-JP" altLang="en-US" b="1" dirty="0">
                          <a:solidFill>
                            <a:schemeClr val="tx2">
                              <a:lumMod val="75000"/>
                            </a:schemeClr>
                          </a:solidFill>
                        </a:rPr>
                        <a:t>⑦装飾</a:t>
                      </a:r>
                    </a:p>
                  </a:txBody>
                  <a:tcPr/>
                </a:tc>
                <a:extLst>
                  <a:ext uri="{0D108BD9-81ED-4DB2-BD59-A6C34878D82A}">
                    <a16:rowId xmlns:a16="http://schemas.microsoft.com/office/drawing/2014/main" val="3892633500"/>
                  </a:ext>
                </a:extLst>
              </a:tr>
              <a:tr h="425993">
                <a:tc>
                  <a:txBody>
                    <a:bodyPr/>
                    <a:lstStyle/>
                    <a:p>
                      <a:pPr algn="ctr"/>
                      <a:r>
                        <a:rPr kumimoji="1" lang="ja-JP" altLang="en-US" b="1" dirty="0">
                          <a:solidFill>
                            <a:schemeClr val="tx2">
                              <a:lumMod val="75000"/>
                            </a:schemeClr>
                          </a:solidFill>
                        </a:rPr>
                        <a:t>⑧光センサ</a:t>
                      </a:r>
                    </a:p>
                  </a:txBody>
                  <a:tcPr/>
                </a:tc>
                <a:extLst>
                  <a:ext uri="{0D108BD9-81ED-4DB2-BD59-A6C34878D82A}">
                    <a16:rowId xmlns:a16="http://schemas.microsoft.com/office/drawing/2014/main" val="1216076995"/>
                  </a:ext>
                </a:extLst>
              </a:tr>
            </a:tbl>
          </a:graphicData>
        </a:graphic>
      </p:graphicFrame>
      <p:pic>
        <p:nvPicPr>
          <p:cNvPr id="11" name="図 10">
            <a:extLst>
              <a:ext uri="{FF2B5EF4-FFF2-40B4-BE49-F238E27FC236}">
                <a16:creationId xmlns:a16="http://schemas.microsoft.com/office/drawing/2014/main" id="{6DB570CF-54A4-6D91-6E4F-2BC4E03F1DD9}"/>
              </a:ext>
            </a:extLst>
          </p:cNvPr>
          <p:cNvPicPr>
            <a:picLocks noChangeAspect="1"/>
          </p:cNvPicPr>
          <p:nvPr/>
        </p:nvPicPr>
        <p:blipFill rotWithShape="1">
          <a:blip r:embed="rId4"/>
          <a:srcRect l="142" t="12913" r="-142" b="16341"/>
          <a:stretch/>
        </p:blipFill>
        <p:spPr>
          <a:xfrm>
            <a:off x="5772273" y="1730394"/>
            <a:ext cx="2935534" cy="4433145"/>
          </a:xfrm>
          <a:prstGeom prst="rect">
            <a:avLst/>
          </a:prstGeom>
        </p:spPr>
      </p:pic>
      <p:pic>
        <p:nvPicPr>
          <p:cNvPr id="13" name="Picture 2">
            <a:extLst>
              <a:ext uri="{FF2B5EF4-FFF2-40B4-BE49-F238E27FC236}">
                <a16:creationId xmlns:a16="http://schemas.microsoft.com/office/drawing/2014/main" id="{1126FD32-1F57-6DE0-EB29-C734A63B55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847" t="16233" r="31991" b="18061"/>
          <a:stretch/>
        </p:blipFill>
        <p:spPr bwMode="auto">
          <a:xfrm>
            <a:off x="9332259" y="1632827"/>
            <a:ext cx="2188384" cy="417431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コネクタ: 曲線 2">
            <a:extLst>
              <a:ext uri="{FF2B5EF4-FFF2-40B4-BE49-F238E27FC236}">
                <a16:creationId xmlns:a16="http://schemas.microsoft.com/office/drawing/2014/main" id="{B391CCF1-8304-2D33-9F6F-0FDC10121565}"/>
              </a:ext>
            </a:extLst>
          </p:cNvPr>
          <p:cNvCxnSpPr/>
          <p:nvPr/>
        </p:nvCxnSpPr>
        <p:spPr>
          <a:xfrm>
            <a:off x="5223510" y="1632827"/>
            <a:ext cx="1245870" cy="927493"/>
          </a:xfrm>
          <a:prstGeom prst="curvedConnector3">
            <a:avLst/>
          </a:prstGeom>
          <a:ln w="38100">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6" name="テキスト ボックス 5">
            <a:extLst>
              <a:ext uri="{FF2B5EF4-FFF2-40B4-BE49-F238E27FC236}">
                <a16:creationId xmlns:a16="http://schemas.microsoft.com/office/drawing/2014/main" id="{11CDEE24-5DF3-404B-08EB-901648C98481}"/>
              </a:ext>
            </a:extLst>
          </p:cNvPr>
          <p:cNvSpPr txBox="1"/>
          <p:nvPr/>
        </p:nvSpPr>
        <p:spPr>
          <a:xfrm>
            <a:off x="4686300" y="1369786"/>
            <a:ext cx="914400" cy="523220"/>
          </a:xfrm>
          <a:prstGeom prst="rect">
            <a:avLst/>
          </a:prstGeom>
          <a:noFill/>
        </p:spPr>
        <p:txBody>
          <a:bodyPr wrap="square" rtlCol="0">
            <a:spAutoFit/>
          </a:bodyPr>
          <a:lstStyle/>
          <a:p>
            <a:r>
              <a:rPr kumimoji="1" lang="ja-JP" altLang="en-US" sz="2800" dirty="0"/>
              <a:t>⑦</a:t>
            </a:r>
          </a:p>
        </p:txBody>
      </p:sp>
      <p:cxnSp>
        <p:nvCxnSpPr>
          <p:cNvPr id="14" name="コネクタ: 曲線 13">
            <a:extLst>
              <a:ext uri="{FF2B5EF4-FFF2-40B4-BE49-F238E27FC236}">
                <a16:creationId xmlns:a16="http://schemas.microsoft.com/office/drawing/2014/main" id="{2560943A-AA08-1C1D-1E3E-271E13C08058}"/>
              </a:ext>
            </a:extLst>
          </p:cNvPr>
          <p:cNvCxnSpPr>
            <a:cxnSpLocks/>
          </p:cNvCxnSpPr>
          <p:nvPr/>
        </p:nvCxnSpPr>
        <p:spPr>
          <a:xfrm rot="10800000" flipV="1">
            <a:off x="9078572" y="5526341"/>
            <a:ext cx="651076" cy="351122"/>
          </a:xfrm>
          <a:prstGeom prst="curvedConnector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コネクタ: 曲線 15">
            <a:extLst>
              <a:ext uri="{FF2B5EF4-FFF2-40B4-BE49-F238E27FC236}">
                <a16:creationId xmlns:a16="http://schemas.microsoft.com/office/drawing/2014/main" id="{62F75665-C61D-FF46-C24E-549C9A6272E5}"/>
              </a:ext>
            </a:extLst>
          </p:cNvPr>
          <p:cNvCxnSpPr/>
          <p:nvPr/>
        </p:nvCxnSpPr>
        <p:spPr>
          <a:xfrm rot="5400000">
            <a:off x="5012894" y="3973379"/>
            <a:ext cx="1651815" cy="1145026"/>
          </a:xfrm>
          <a:prstGeom prst="curvedConnector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0F1B0BAF-CEE6-16C8-4201-3E70BA784F5F}"/>
              </a:ext>
            </a:extLst>
          </p:cNvPr>
          <p:cNvCxnSpPr/>
          <p:nvPr/>
        </p:nvCxnSpPr>
        <p:spPr>
          <a:xfrm rot="16200000" flipV="1">
            <a:off x="8756248" y="2887883"/>
            <a:ext cx="1111170" cy="1006998"/>
          </a:xfrm>
          <a:prstGeom prst="curvedConnector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FD5F4AD-8975-EEF2-7BD2-75D739004CA6}"/>
              </a:ext>
            </a:extLst>
          </p:cNvPr>
          <p:cNvSpPr txBox="1"/>
          <p:nvPr/>
        </p:nvSpPr>
        <p:spPr>
          <a:xfrm>
            <a:off x="4775231" y="5375872"/>
            <a:ext cx="219150" cy="523220"/>
          </a:xfrm>
          <a:prstGeom prst="rect">
            <a:avLst/>
          </a:prstGeom>
          <a:noFill/>
        </p:spPr>
        <p:txBody>
          <a:bodyPr wrap="square" rtlCol="0">
            <a:spAutoFit/>
          </a:bodyPr>
          <a:lstStyle/>
          <a:p>
            <a:r>
              <a:rPr kumimoji="1" lang="ja-JP" altLang="en-US" sz="2800" dirty="0"/>
              <a:t>⑤</a:t>
            </a:r>
          </a:p>
        </p:txBody>
      </p:sp>
      <p:sp>
        <p:nvSpPr>
          <p:cNvPr id="20" name="テキスト ボックス 19">
            <a:extLst>
              <a:ext uri="{FF2B5EF4-FFF2-40B4-BE49-F238E27FC236}">
                <a16:creationId xmlns:a16="http://schemas.microsoft.com/office/drawing/2014/main" id="{FF44CA4B-5226-538E-DCB0-6EFF7DF3F5DD}"/>
              </a:ext>
            </a:extLst>
          </p:cNvPr>
          <p:cNvSpPr txBox="1"/>
          <p:nvPr/>
        </p:nvSpPr>
        <p:spPr>
          <a:xfrm>
            <a:off x="8514104" y="2312577"/>
            <a:ext cx="544010" cy="523220"/>
          </a:xfrm>
          <a:prstGeom prst="rect">
            <a:avLst/>
          </a:prstGeom>
          <a:noFill/>
        </p:spPr>
        <p:txBody>
          <a:bodyPr wrap="square" rtlCol="0">
            <a:spAutoFit/>
          </a:bodyPr>
          <a:lstStyle/>
          <a:p>
            <a:r>
              <a:rPr kumimoji="1" lang="ja-JP" altLang="en-US" sz="2800" dirty="0"/>
              <a:t>⑥</a:t>
            </a:r>
          </a:p>
        </p:txBody>
      </p:sp>
      <p:sp>
        <p:nvSpPr>
          <p:cNvPr id="21" name="テキスト ボックス 20">
            <a:extLst>
              <a:ext uri="{FF2B5EF4-FFF2-40B4-BE49-F238E27FC236}">
                <a16:creationId xmlns:a16="http://schemas.microsoft.com/office/drawing/2014/main" id="{223DF157-B726-982D-6D3C-C4FDCD69E023}"/>
              </a:ext>
            </a:extLst>
          </p:cNvPr>
          <p:cNvSpPr txBox="1"/>
          <p:nvPr/>
        </p:nvSpPr>
        <p:spPr>
          <a:xfrm>
            <a:off x="8558779" y="5877461"/>
            <a:ext cx="668822" cy="523220"/>
          </a:xfrm>
          <a:prstGeom prst="rect">
            <a:avLst/>
          </a:prstGeom>
          <a:noFill/>
        </p:spPr>
        <p:txBody>
          <a:bodyPr wrap="square" rtlCol="0">
            <a:spAutoFit/>
          </a:bodyPr>
          <a:lstStyle/>
          <a:p>
            <a:r>
              <a:rPr kumimoji="1" lang="ja-JP" altLang="en-US" sz="2800" dirty="0"/>
              <a:t>④</a:t>
            </a:r>
          </a:p>
        </p:txBody>
      </p:sp>
      <p:cxnSp>
        <p:nvCxnSpPr>
          <p:cNvPr id="17" name="コネクタ: 曲線 16">
            <a:extLst>
              <a:ext uri="{FF2B5EF4-FFF2-40B4-BE49-F238E27FC236}">
                <a16:creationId xmlns:a16="http://schemas.microsoft.com/office/drawing/2014/main" id="{8375AE8B-1130-113E-A7C8-CE222B997708}"/>
              </a:ext>
            </a:extLst>
          </p:cNvPr>
          <p:cNvCxnSpPr>
            <a:cxnSpLocks/>
          </p:cNvCxnSpPr>
          <p:nvPr/>
        </p:nvCxnSpPr>
        <p:spPr>
          <a:xfrm rot="10800000" flipV="1">
            <a:off x="6000751" y="5491751"/>
            <a:ext cx="859795" cy="671789"/>
          </a:xfrm>
          <a:prstGeom prst="curvedConnector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C73C2E3-9369-B38C-7C86-87772D77E0FD}"/>
              </a:ext>
            </a:extLst>
          </p:cNvPr>
          <p:cNvSpPr txBox="1"/>
          <p:nvPr/>
        </p:nvSpPr>
        <p:spPr>
          <a:xfrm>
            <a:off x="5390201" y="6139071"/>
            <a:ext cx="499205" cy="523220"/>
          </a:xfrm>
          <a:prstGeom prst="rect">
            <a:avLst/>
          </a:prstGeom>
          <a:noFill/>
        </p:spPr>
        <p:txBody>
          <a:bodyPr wrap="square" rtlCol="0">
            <a:spAutoFit/>
          </a:bodyPr>
          <a:lstStyle/>
          <a:p>
            <a:r>
              <a:rPr kumimoji="1" lang="ja-JP" altLang="en-US" sz="2800" dirty="0"/>
              <a:t>⑧</a:t>
            </a:r>
          </a:p>
        </p:txBody>
      </p:sp>
      <p:cxnSp>
        <p:nvCxnSpPr>
          <p:cNvPr id="24" name="コネクタ: 曲線 23">
            <a:extLst>
              <a:ext uri="{FF2B5EF4-FFF2-40B4-BE49-F238E27FC236}">
                <a16:creationId xmlns:a16="http://schemas.microsoft.com/office/drawing/2014/main" id="{614BAD55-F273-3448-7F0D-7E1E006F99D4}"/>
              </a:ext>
            </a:extLst>
          </p:cNvPr>
          <p:cNvCxnSpPr/>
          <p:nvPr/>
        </p:nvCxnSpPr>
        <p:spPr>
          <a:xfrm rot="16200000" flipH="1">
            <a:off x="9247480" y="1684401"/>
            <a:ext cx="852965" cy="236992"/>
          </a:xfrm>
          <a:prstGeom prst="curvedConnector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CA0A3556-EEB6-141C-5809-B84B88187147}"/>
              </a:ext>
            </a:extLst>
          </p:cNvPr>
          <p:cNvSpPr txBox="1"/>
          <p:nvPr/>
        </p:nvSpPr>
        <p:spPr>
          <a:xfrm>
            <a:off x="9175239" y="893470"/>
            <a:ext cx="1234440" cy="523220"/>
          </a:xfrm>
          <a:prstGeom prst="rect">
            <a:avLst/>
          </a:prstGeom>
          <a:noFill/>
        </p:spPr>
        <p:txBody>
          <a:bodyPr wrap="square" rtlCol="0">
            <a:spAutoFit/>
          </a:bodyPr>
          <a:lstStyle/>
          <a:p>
            <a:r>
              <a:rPr kumimoji="1" lang="ja-JP" altLang="en-US" sz="2800" dirty="0"/>
              <a:t>③</a:t>
            </a:r>
          </a:p>
        </p:txBody>
      </p:sp>
    </p:spTree>
    <p:extLst>
      <p:ext uri="{BB962C8B-B14F-4D97-AF65-F5344CB8AC3E}">
        <p14:creationId xmlns:p14="http://schemas.microsoft.com/office/powerpoint/2010/main" val="3811298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おわり</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3"/>
          <a:stretch>
            <a:fillRect/>
          </a:stretch>
        </p:blipFill>
        <p:spPr>
          <a:xfrm>
            <a:off x="11454902" y="132376"/>
            <a:ext cx="508000" cy="508000"/>
          </a:xfrm>
          <a:prstGeom prst="rect">
            <a:avLst/>
          </a:prstGeom>
        </p:spPr>
      </p:pic>
      <p:pic>
        <p:nvPicPr>
          <p:cNvPr id="11" name="図 10">
            <a:extLst>
              <a:ext uri="{FF2B5EF4-FFF2-40B4-BE49-F238E27FC236}">
                <a16:creationId xmlns:a16="http://schemas.microsoft.com/office/drawing/2014/main" id="{C423DA7B-4EDA-28D2-8ACC-7DA6EA9CCC63}"/>
              </a:ext>
            </a:extLst>
          </p:cNvPr>
          <p:cNvPicPr>
            <a:picLocks noChangeAspect="1"/>
          </p:cNvPicPr>
          <p:nvPr/>
        </p:nvPicPr>
        <p:blipFill rotWithShape="1">
          <a:blip r:embed="rId4"/>
          <a:srcRect l="142" t="12913" r="-142" b="16341"/>
          <a:stretch/>
        </p:blipFill>
        <p:spPr>
          <a:xfrm>
            <a:off x="4511618" y="1550670"/>
            <a:ext cx="3168763" cy="4785360"/>
          </a:xfrm>
          <a:prstGeom prst="rect">
            <a:avLst/>
          </a:prstGeom>
        </p:spPr>
      </p:pic>
    </p:spTree>
    <p:extLst>
      <p:ext uri="{BB962C8B-B14F-4D97-AF65-F5344CB8AC3E}">
        <p14:creationId xmlns:p14="http://schemas.microsoft.com/office/powerpoint/2010/main" val="3625638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質疑応答</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2" name="テキスト ボックス 1">
            <a:extLst>
              <a:ext uri="{FF2B5EF4-FFF2-40B4-BE49-F238E27FC236}">
                <a16:creationId xmlns:a16="http://schemas.microsoft.com/office/drawing/2014/main" id="{09BC22A5-7A8D-3F66-6297-D4DEEADDB858}"/>
              </a:ext>
            </a:extLst>
          </p:cNvPr>
          <p:cNvSpPr txBox="1"/>
          <p:nvPr/>
        </p:nvSpPr>
        <p:spPr>
          <a:xfrm>
            <a:off x="2390140" y="2510135"/>
            <a:ext cx="10713720" cy="2215991"/>
          </a:xfrm>
          <a:prstGeom prst="rect">
            <a:avLst/>
          </a:prstGeom>
          <a:noFill/>
        </p:spPr>
        <p:txBody>
          <a:bodyPr wrap="square" rtlCol="0">
            <a:spAutoFit/>
          </a:bodyPr>
          <a:lstStyle/>
          <a:p>
            <a:r>
              <a:rPr kumimoji="1" lang="ja-JP" altLang="en-US" sz="13800" b="1" dirty="0">
                <a:solidFill>
                  <a:schemeClr val="tx2">
                    <a:lumMod val="75000"/>
                  </a:schemeClr>
                </a:solidFill>
                <a:latin typeface="Meiryo UI" panose="020B0604030504040204" pitchFamily="50" charset="-128"/>
                <a:ea typeface="Meiryo UI" panose="020B0604030504040204" pitchFamily="50" charset="-128"/>
              </a:rPr>
              <a:t>質疑応答</a:t>
            </a:r>
          </a:p>
        </p:txBody>
      </p:sp>
    </p:spTree>
    <p:extLst>
      <p:ext uri="{BB962C8B-B14F-4D97-AF65-F5344CB8AC3E}">
        <p14:creationId xmlns:p14="http://schemas.microsoft.com/office/powerpoint/2010/main" val="102286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864FE22-6064-A67A-F05E-7719C1C112CB}"/>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0640D68-C977-99C9-D708-CB8651EECAB1}"/>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D5E462-95F0-C88F-4D5A-89AC5E054B0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16D214-4B2E-E862-80BB-B1DF2AFF58FD}"/>
              </a:ext>
            </a:extLst>
          </p:cNvPr>
          <p:cNvSpPr txBox="1"/>
          <p:nvPr/>
        </p:nvSpPr>
        <p:spPr>
          <a:xfrm>
            <a:off x="1016997" y="93989"/>
            <a:ext cx="4706470" cy="584775"/>
          </a:xfrm>
          <a:prstGeom prst="rect">
            <a:avLst/>
          </a:prstGeom>
          <a:noFill/>
        </p:spPr>
        <p:txBody>
          <a:bodyPr wrap="square" rtlCol="0">
            <a:spAutoFit/>
          </a:bodyPr>
          <a:lstStyle/>
          <a:p>
            <a:r>
              <a:rPr kumimoji="1" lang="ja-JP" altLang="en-US" sz="3200" b="1" dirty="0">
                <a:solidFill>
                  <a:schemeClr val="tx2">
                    <a:lumMod val="75000"/>
                  </a:schemeClr>
                </a:solidFill>
              </a:rPr>
              <a:t>はじめに</a:t>
            </a:r>
          </a:p>
        </p:txBody>
      </p:sp>
      <p:pic>
        <p:nvPicPr>
          <p:cNvPr id="17" name="図 2" descr="アイコン が含まれている画像&#10;&#10;説明は自動で生成されたものです">
            <a:extLst>
              <a:ext uri="{FF2B5EF4-FFF2-40B4-BE49-F238E27FC236}">
                <a16:creationId xmlns:a16="http://schemas.microsoft.com/office/drawing/2014/main" id="{E5BC4AE4-6A36-9E04-3437-5E706D50859B}"/>
              </a:ext>
            </a:extLst>
          </p:cNvPr>
          <p:cNvPicPr>
            <a:picLocks noChangeAspect="1"/>
          </p:cNvPicPr>
          <p:nvPr/>
        </p:nvPicPr>
        <p:blipFill>
          <a:blip r:embed="rId3"/>
          <a:stretch>
            <a:fillRect/>
          </a:stretch>
        </p:blipFill>
        <p:spPr>
          <a:xfrm>
            <a:off x="11454902" y="132376"/>
            <a:ext cx="508000" cy="508000"/>
          </a:xfrm>
          <a:prstGeom prst="rect">
            <a:avLst/>
          </a:prstGeom>
        </p:spPr>
      </p:pic>
      <p:pic>
        <p:nvPicPr>
          <p:cNvPr id="16" name="図 15">
            <a:extLst>
              <a:ext uri="{FF2B5EF4-FFF2-40B4-BE49-F238E27FC236}">
                <a16:creationId xmlns:a16="http://schemas.microsoft.com/office/drawing/2014/main" id="{1BCA8D92-6535-B5DE-4EED-9B8301C97A74}"/>
              </a:ext>
            </a:extLst>
          </p:cNvPr>
          <p:cNvPicPr>
            <a:picLocks noChangeAspect="1"/>
          </p:cNvPicPr>
          <p:nvPr/>
        </p:nvPicPr>
        <p:blipFill>
          <a:blip r:embed="rId4"/>
          <a:stretch>
            <a:fillRect/>
          </a:stretch>
        </p:blipFill>
        <p:spPr>
          <a:xfrm>
            <a:off x="1159933" y="1506801"/>
            <a:ext cx="507003" cy="513087"/>
          </a:xfrm>
          <a:prstGeom prst="rect">
            <a:avLst/>
          </a:prstGeom>
        </p:spPr>
      </p:pic>
      <p:sp>
        <p:nvSpPr>
          <p:cNvPr id="18" name="テキスト ボックス 17">
            <a:extLst>
              <a:ext uri="{FF2B5EF4-FFF2-40B4-BE49-F238E27FC236}">
                <a16:creationId xmlns:a16="http://schemas.microsoft.com/office/drawing/2014/main" id="{D9F661AC-2CC6-C972-2AE6-0D1B96A2A81C}"/>
              </a:ext>
            </a:extLst>
          </p:cNvPr>
          <p:cNvSpPr txBox="1"/>
          <p:nvPr/>
        </p:nvSpPr>
        <p:spPr>
          <a:xfrm>
            <a:off x="2110194" y="1255514"/>
            <a:ext cx="8414870" cy="1015663"/>
          </a:xfrm>
          <a:prstGeom prst="rect">
            <a:avLst/>
          </a:prstGeom>
          <a:noFill/>
        </p:spPr>
        <p:txBody>
          <a:bodyPr wrap="square" rtlCol="0">
            <a:spAutoFit/>
          </a:bodyPr>
          <a:lstStyle/>
          <a:p>
            <a:r>
              <a:rPr kumimoji="1" lang="ja-JP" altLang="en-US" sz="6000" b="1" dirty="0">
                <a:solidFill>
                  <a:schemeClr val="tx2">
                    <a:lumMod val="75000"/>
                  </a:schemeClr>
                </a:solidFill>
              </a:rPr>
              <a:t>漫画喫茶</a:t>
            </a:r>
          </a:p>
        </p:txBody>
      </p:sp>
      <p:sp>
        <p:nvSpPr>
          <p:cNvPr id="19" name="テキスト ボックス 18">
            <a:extLst>
              <a:ext uri="{FF2B5EF4-FFF2-40B4-BE49-F238E27FC236}">
                <a16:creationId xmlns:a16="http://schemas.microsoft.com/office/drawing/2014/main" id="{24FBCC47-F379-8C35-A466-E7F3C6452F1B}"/>
              </a:ext>
            </a:extLst>
          </p:cNvPr>
          <p:cNvSpPr txBox="1"/>
          <p:nvPr/>
        </p:nvSpPr>
        <p:spPr>
          <a:xfrm>
            <a:off x="2110194" y="4037516"/>
            <a:ext cx="7891980" cy="646331"/>
          </a:xfrm>
          <a:prstGeom prst="rect">
            <a:avLst/>
          </a:prstGeom>
          <a:noFill/>
        </p:spPr>
        <p:txBody>
          <a:bodyPr wrap="square" rtlCol="0">
            <a:spAutoFit/>
          </a:bodyPr>
          <a:lstStyle/>
          <a:p>
            <a:r>
              <a:rPr kumimoji="1" lang="ja-JP" altLang="en-US" sz="3600" b="1" dirty="0">
                <a:solidFill>
                  <a:schemeClr val="tx2">
                    <a:lumMod val="75000"/>
                  </a:schemeClr>
                </a:solidFill>
              </a:rPr>
              <a:t>・様々な種類の中から選択できる</a:t>
            </a:r>
          </a:p>
        </p:txBody>
      </p:sp>
      <p:sp>
        <p:nvSpPr>
          <p:cNvPr id="20" name="テキスト ボックス 19">
            <a:extLst>
              <a:ext uri="{FF2B5EF4-FFF2-40B4-BE49-F238E27FC236}">
                <a16:creationId xmlns:a16="http://schemas.microsoft.com/office/drawing/2014/main" id="{E5C67036-B004-2842-5850-A1AD2FE0E216}"/>
              </a:ext>
            </a:extLst>
          </p:cNvPr>
          <p:cNvSpPr txBox="1"/>
          <p:nvPr/>
        </p:nvSpPr>
        <p:spPr>
          <a:xfrm>
            <a:off x="2110194" y="2992764"/>
            <a:ext cx="9598708" cy="646331"/>
          </a:xfrm>
          <a:prstGeom prst="rect">
            <a:avLst/>
          </a:prstGeom>
          <a:noFill/>
        </p:spPr>
        <p:txBody>
          <a:bodyPr wrap="square" rtlCol="0">
            <a:spAutoFit/>
          </a:bodyPr>
          <a:lstStyle/>
          <a:p>
            <a:r>
              <a:rPr kumimoji="1" lang="ja-JP" altLang="en-US" sz="3600" b="1" dirty="0">
                <a:solidFill>
                  <a:schemeClr val="tx2">
                    <a:lumMod val="75000"/>
                  </a:schemeClr>
                </a:solidFill>
              </a:rPr>
              <a:t>・漫画を気軽に読める</a:t>
            </a:r>
            <a:endParaRPr kumimoji="1" lang="en-US" altLang="ja-JP" sz="3600" b="1" dirty="0">
              <a:solidFill>
                <a:schemeClr val="tx2">
                  <a:lumMod val="75000"/>
                </a:schemeClr>
              </a:solidFill>
            </a:endParaRPr>
          </a:p>
        </p:txBody>
      </p:sp>
      <p:sp>
        <p:nvSpPr>
          <p:cNvPr id="21" name="テキスト ボックス 20">
            <a:extLst>
              <a:ext uri="{FF2B5EF4-FFF2-40B4-BE49-F238E27FC236}">
                <a16:creationId xmlns:a16="http://schemas.microsoft.com/office/drawing/2014/main" id="{9D73AF32-505C-1DBF-D28D-356B908DADD1}"/>
              </a:ext>
            </a:extLst>
          </p:cNvPr>
          <p:cNvSpPr txBox="1"/>
          <p:nvPr/>
        </p:nvSpPr>
        <p:spPr>
          <a:xfrm>
            <a:off x="2110194" y="5082268"/>
            <a:ext cx="9202185" cy="646331"/>
          </a:xfrm>
          <a:prstGeom prst="rect">
            <a:avLst/>
          </a:prstGeom>
          <a:noFill/>
        </p:spPr>
        <p:txBody>
          <a:bodyPr wrap="square" rtlCol="0">
            <a:spAutoFit/>
          </a:bodyPr>
          <a:lstStyle/>
          <a:p>
            <a:r>
              <a:rPr kumimoji="1" lang="ja-JP" altLang="en-US" sz="3600" b="1" dirty="0">
                <a:solidFill>
                  <a:schemeClr val="tx2">
                    <a:lumMod val="75000"/>
                  </a:schemeClr>
                </a:solidFill>
              </a:rPr>
              <a:t>・落ち着いた雰囲気で読むことが出来る</a:t>
            </a:r>
          </a:p>
        </p:txBody>
      </p:sp>
    </p:spTree>
    <p:extLst>
      <p:ext uri="{BB962C8B-B14F-4D97-AF65-F5344CB8AC3E}">
        <p14:creationId xmlns:p14="http://schemas.microsoft.com/office/powerpoint/2010/main" val="100956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864FE22-6064-A67A-F05E-7719C1C112CB}"/>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0640D68-C977-99C9-D708-CB8651EECAB1}"/>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D5E462-95F0-C88F-4D5A-89AC5E054B0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16D214-4B2E-E862-80BB-B1DF2AFF58FD}"/>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漫画喫茶</a:t>
            </a:r>
            <a:r>
              <a:rPr kumimoji="1" lang="ja-JP" altLang="en-US" sz="3200" b="1" dirty="0">
                <a:solidFill>
                  <a:schemeClr val="tx2">
                    <a:lumMod val="75000"/>
                  </a:schemeClr>
                </a:solidFill>
              </a:rPr>
              <a:t>のデメリット</a:t>
            </a:r>
          </a:p>
        </p:txBody>
      </p:sp>
      <p:pic>
        <p:nvPicPr>
          <p:cNvPr id="17" name="図 2" descr="アイコン が含まれている画像&#10;&#10;説明は自動で生成されたものです">
            <a:extLst>
              <a:ext uri="{FF2B5EF4-FFF2-40B4-BE49-F238E27FC236}">
                <a16:creationId xmlns:a16="http://schemas.microsoft.com/office/drawing/2014/main" id="{E5BC4AE4-6A36-9E04-3437-5E706D50859B}"/>
              </a:ext>
            </a:extLst>
          </p:cNvPr>
          <p:cNvPicPr>
            <a:picLocks noChangeAspect="1"/>
          </p:cNvPicPr>
          <p:nvPr/>
        </p:nvPicPr>
        <p:blipFill>
          <a:blip r:embed="rId3"/>
          <a:stretch>
            <a:fillRect/>
          </a:stretch>
        </p:blipFill>
        <p:spPr>
          <a:xfrm>
            <a:off x="11454902" y="132376"/>
            <a:ext cx="508000" cy="508000"/>
          </a:xfrm>
          <a:prstGeom prst="rect">
            <a:avLst/>
          </a:prstGeom>
        </p:spPr>
      </p:pic>
      <p:cxnSp>
        <p:nvCxnSpPr>
          <p:cNvPr id="22" name="直線コネクタ 21">
            <a:extLst>
              <a:ext uri="{FF2B5EF4-FFF2-40B4-BE49-F238E27FC236}">
                <a16:creationId xmlns:a16="http://schemas.microsoft.com/office/drawing/2014/main" id="{F45E712A-24C9-972F-95AB-6E947B7AF1A1}"/>
              </a:ext>
            </a:extLst>
          </p:cNvPr>
          <p:cNvCxnSpPr>
            <a:cxnSpLocks/>
          </p:cNvCxnSpPr>
          <p:nvPr/>
        </p:nvCxnSpPr>
        <p:spPr>
          <a:xfrm>
            <a:off x="6096000" y="1166648"/>
            <a:ext cx="0" cy="518685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F7E5E3D-56B5-75F3-B68E-9E96E015874E}"/>
              </a:ext>
            </a:extLst>
          </p:cNvPr>
          <p:cNvSpPr txBox="1"/>
          <p:nvPr/>
        </p:nvSpPr>
        <p:spPr>
          <a:xfrm>
            <a:off x="1989152" y="1868986"/>
            <a:ext cx="1946920" cy="584775"/>
          </a:xfrm>
          <a:prstGeom prst="rect">
            <a:avLst/>
          </a:prstGeom>
          <a:noFill/>
        </p:spPr>
        <p:txBody>
          <a:bodyPr wrap="square" rtlCol="0">
            <a:spAutoFit/>
          </a:bodyPr>
          <a:lstStyle/>
          <a:p>
            <a:r>
              <a:rPr kumimoji="1" lang="ja-JP" altLang="en-US" sz="3200" b="1" dirty="0">
                <a:solidFill>
                  <a:schemeClr val="tx2">
                    <a:lumMod val="75000"/>
                  </a:schemeClr>
                </a:solidFill>
              </a:rPr>
              <a:t>本の返却</a:t>
            </a:r>
          </a:p>
        </p:txBody>
      </p:sp>
      <p:pic>
        <p:nvPicPr>
          <p:cNvPr id="26" name="図 25">
            <a:extLst>
              <a:ext uri="{FF2B5EF4-FFF2-40B4-BE49-F238E27FC236}">
                <a16:creationId xmlns:a16="http://schemas.microsoft.com/office/drawing/2014/main" id="{2181F069-3706-FDE2-F12C-CD11B8F43027}"/>
              </a:ext>
            </a:extLst>
          </p:cNvPr>
          <p:cNvPicPr>
            <a:picLocks noChangeAspect="1"/>
          </p:cNvPicPr>
          <p:nvPr/>
        </p:nvPicPr>
        <p:blipFill>
          <a:blip r:embed="rId4"/>
          <a:stretch>
            <a:fillRect/>
          </a:stretch>
        </p:blipFill>
        <p:spPr>
          <a:xfrm>
            <a:off x="2097888" y="4195214"/>
            <a:ext cx="1729449" cy="1734207"/>
          </a:xfrm>
          <a:prstGeom prst="rect">
            <a:avLst/>
          </a:prstGeom>
        </p:spPr>
      </p:pic>
      <p:pic>
        <p:nvPicPr>
          <p:cNvPr id="28" name="図 27">
            <a:extLst>
              <a:ext uri="{FF2B5EF4-FFF2-40B4-BE49-F238E27FC236}">
                <a16:creationId xmlns:a16="http://schemas.microsoft.com/office/drawing/2014/main" id="{14633BB0-35C6-B73B-56FE-A943F83F3AF3}"/>
              </a:ext>
            </a:extLst>
          </p:cNvPr>
          <p:cNvPicPr>
            <a:picLocks noChangeAspect="1"/>
          </p:cNvPicPr>
          <p:nvPr/>
        </p:nvPicPr>
        <p:blipFill>
          <a:blip r:embed="rId5"/>
          <a:stretch>
            <a:fillRect/>
          </a:stretch>
        </p:blipFill>
        <p:spPr>
          <a:xfrm>
            <a:off x="8489416" y="4326906"/>
            <a:ext cx="1470821" cy="1470821"/>
          </a:xfrm>
          <a:prstGeom prst="rect">
            <a:avLst/>
          </a:prstGeom>
        </p:spPr>
      </p:pic>
      <p:sp>
        <p:nvSpPr>
          <p:cNvPr id="29" name="テキスト ボックス 28">
            <a:extLst>
              <a:ext uri="{FF2B5EF4-FFF2-40B4-BE49-F238E27FC236}">
                <a16:creationId xmlns:a16="http://schemas.microsoft.com/office/drawing/2014/main" id="{18ABD7EC-5B11-B050-C435-2BF897F1A443}"/>
              </a:ext>
            </a:extLst>
          </p:cNvPr>
          <p:cNvSpPr txBox="1"/>
          <p:nvPr/>
        </p:nvSpPr>
        <p:spPr>
          <a:xfrm>
            <a:off x="8415217" y="1868985"/>
            <a:ext cx="3090040" cy="584775"/>
          </a:xfrm>
          <a:prstGeom prst="rect">
            <a:avLst/>
          </a:prstGeom>
          <a:noFill/>
        </p:spPr>
        <p:txBody>
          <a:bodyPr wrap="square" rtlCol="0">
            <a:spAutoFit/>
          </a:bodyPr>
          <a:lstStyle/>
          <a:p>
            <a:r>
              <a:rPr lang="ja-JP" altLang="en-US" sz="3200" b="1" dirty="0">
                <a:solidFill>
                  <a:schemeClr val="tx2">
                    <a:lumMod val="75000"/>
                  </a:schemeClr>
                </a:solidFill>
              </a:rPr>
              <a:t>返却場所</a:t>
            </a:r>
            <a:endParaRPr kumimoji="1" lang="ja-JP" altLang="en-US" sz="3200" b="1" dirty="0">
              <a:solidFill>
                <a:schemeClr val="tx2">
                  <a:lumMod val="75000"/>
                </a:schemeClr>
              </a:solidFill>
            </a:endParaRPr>
          </a:p>
        </p:txBody>
      </p:sp>
      <p:sp>
        <p:nvSpPr>
          <p:cNvPr id="16" name="テキスト ボックス 15">
            <a:extLst>
              <a:ext uri="{FF2B5EF4-FFF2-40B4-BE49-F238E27FC236}">
                <a16:creationId xmlns:a16="http://schemas.microsoft.com/office/drawing/2014/main" id="{51F566BC-140C-3491-F750-43B1CE6E0E60}"/>
              </a:ext>
            </a:extLst>
          </p:cNvPr>
          <p:cNvSpPr txBox="1"/>
          <p:nvPr/>
        </p:nvSpPr>
        <p:spPr>
          <a:xfrm>
            <a:off x="761332" y="2724323"/>
            <a:ext cx="4520118" cy="1200329"/>
          </a:xfrm>
          <a:prstGeom prst="rect">
            <a:avLst/>
          </a:prstGeom>
          <a:noFill/>
        </p:spPr>
        <p:txBody>
          <a:bodyPr wrap="square" rtlCol="0">
            <a:spAutoFit/>
          </a:bodyPr>
          <a:lstStyle/>
          <a:p>
            <a:r>
              <a:rPr kumimoji="1" lang="ja-JP" altLang="en-US" sz="2400" b="1" dirty="0">
                <a:solidFill>
                  <a:schemeClr val="tx2">
                    <a:lumMod val="75000"/>
                  </a:schemeClr>
                </a:solidFill>
              </a:rPr>
              <a:t>返却された本を元の本棚に</a:t>
            </a:r>
            <a:r>
              <a:rPr lang="ja-JP" altLang="en-US" sz="2400" b="1" dirty="0">
                <a:solidFill>
                  <a:schemeClr val="tx2">
                    <a:lumMod val="75000"/>
                  </a:schemeClr>
                </a:solidFill>
              </a:rPr>
              <a:t>戻さなければ</a:t>
            </a:r>
            <a:r>
              <a:rPr kumimoji="1" lang="ja-JP" altLang="en-US" sz="2400" b="1" dirty="0">
                <a:solidFill>
                  <a:schemeClr val="tx2">
                    <a:lumMod val="75000"/>
                  </a:schemeClr>
                </a:solidFill>
              </a:rPr>
              <a:t>いけない。</a:t>
            </a:r>
            <a:r>
              <a:rPr lang="ja-JP" altLang="en-US" sz="2400" b="1" dirty="0">
                <a:solidFill>
                  <a:schemeClr val="tx2">
                    <a:lumMod val="75000"/>
                  </a:schemeClr>
                </a:solidFill>
              </a:rPr>
              <a:t>重い本も運ばなくてはいけなく大変。</a:t>
            </a:r>
            <a:endParaRPr kumimoji="1" lang="ja-JP" altLang="en-US" sz="2400" b="1" dirty="0">
              <a:solidFill>
                <a:schemeClr val="tx2">
                  <a:lumMod val="75000"/>
                </a:schemeClr>
              </a:solidFill>
            </a:endParaRPr>
          </a:p>
        </p:txBody>
      </p:sp>
      <p:sp>
        <p:nvSpPr>
          <p:cNvPr id="19" name="テキスト ボックス 18">
            <a:extLst>
              <a:ext uri="{FF2B5EF4-FFF2-40B4-BE49-F238E27FC236}">
                <a16:creationId xmlns:a16="http://schemas.microsoft.com/office/drawing/2014/main" id="{69F4C7BF-EE0A-C6EC-0670-A705302B4AB3}"/>
              </a:ext>
            </a:extLst>
          </p:cNvPr>
          <p:cNvSpPr txBox="1"/>
          <p:nvPr/>
        </p:nvSpPr>
        <p:spPr>
          <a:xfrm>
            <a:off x="7003656" y="2705446"/>
            <a:ext cx="4451246" cy="1200329"/>
          </a:xfrm>
          <a:prstGeom prst="rect">
            <a:avLst/>
          </a:prstGeom>
          <a:noFill/>
        </p:spPr>
        <p:txBody>
          <a:bodyPr wrap="square" rtlCol="0">
            <a:spAutoFit/>
          </a:bodyPr>
          <a:lstStyle/>
          <a:p>
            <a:r>
              <a:rPr kumimoji="1" lang="ja-JP" altLang="en-US" sz="2400" b="1" dirty="0">
                <a:solidFill>
                  <a:schemeClr val="tx2">
                    <a:lumMod val="75000"/>
                  </a:schemeClr>
                </a:solidFill>
              </a:rPr>
              <a:t>読み終わった後の本を返却する際、元の位置を忘れてしまう。大型店だと尚、忘れやすい</a:t>
            </a:r>
            <a:r>
              <a:rPr kumimoji="1" lang="ja-JP" altLang="en-US" sz="2200" b="1" dirty="0">
                <a:solidFill>
                  <a:schemeClr val="tx2">
                    <a:lumMod val="75000"/>
                  </a:schemeClr>
                </a:solidFill>
              </a:rPr>
              <a:t>。</a:t>
            </a:r>
          </a:p>
        </p:txBody>
      </p:sp>
    </p:spTree>
    <p:extLst>
      <p:ext uri="{BB962C8B-B14F-4D97-AF65-F5344CB8AC3E}">
        <p14:creationId xmlns:p14="http://schemas.microsoft.com/office/powerpoint/2010/main" val="203835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864FE22-6064-A67A-F05E-7719C1C112CB}"/>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0640D68-C977-99C9-D708-CB8651EECAB1}"/>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D5E462-95F0-C88F-4D5A-89AC5E054B0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16D214-4B2E-E862-80BB-B1DF2AFF58FD}"/>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漫画喫茶</a:t>
            </a:r>
            <a:r>
              <a:rPr kumimoji="1" lang="ja-JP" altLang="en-US" sz="3200" b="1" dirty="0">
                <a:solidFill>
                  <a:schemeClr val="tx2">
                    <a:lumMod val="75000"/>
                  </a:schemeClr>
                </a:solidFill>
              </a:rPr>
              <a:t>のデメリット</a:t>
            </a:r>
          </a:p>
        </p:txBody>
      </p:sp>
      <p:pic>
        <p:nvPicPr>
          <p:cNvPr id="17" name="図 2" descr="アイコン が含まれている画像&#10;&#10;説明は自動で生成されたものです">
            <a:extLst>
              <a:ext uri="{FF2B5EF4-FFF2-40B4-BE49-F238E27FC236}">
                <a16:creationId xmlns:a16="http://schemas.microsoft.com/office/drawing/2014/main" id="{E5BC4AE4-6A36-9E04-3437-5E706D50859B}"/>
              </a:ext>
            </a:extLst>
          </p:cNvPr>
          <p:cNvPicPr>
            <a:picLocks noChangeAspect="1"/>
          </p:cNvPicPr>
          <p:nvPr/>
        </p:nvPicPr>
        <p:blipFill>
          <a:blip r:embed="rId3"/>
          <a:stretch>
            <a:fillRect/>
          </a:stretch>
        </p:blipFill>
        <p:spPr>
          <a:xfrm>
            <a:off x="11454902" y="132376"/>
            <a:ext cx="508000" cy="508000"/>
          </a:xfrm>
          <a:prstGeom prst="rect">
            <a:avLst/>
          </a:prstGeom>
        </p:spPr>
      </p:pic>
      <p:sp>
        <p:nvSpPr>
          <p:cNvPr id="16" name="正方形/長方形 15">
            <a:extLst>
              <a:ext uri="{FF2B5EF4-FFF2-40B4-BE49-F238E27FC236}">
                <a16:creationId xmlns:a16="http://schemas.microsoft.com/office/drawing/2014/main" id="{000AF240-AB7F-7BDE-F9F2-BF486405EEC1}"/>
              </a:ext>
            </a:extLst>
          </p:cNvPr>
          <p:cNvSpPr/>
          <p:nvPr/>
        </p:nvSpPr>
        <p:spPr>
          <a:xfrm>
            <a:off x="1836419" y="3859324"/>
            <a:ext cx="8214360" cy="2231379"/>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25D10579-7BEF-1D02-FB2C-7BADECDA71D7}"/>
              </a:ext>
            </a:extLst>
          </p:cNvPr>
          <p:cNvSpPr txBox="1">
            <a:spLocks/>
          </p:cNvSpPr>
          <p:nvPr/>
        </p:nvSpPr>
        <p:spPr>
          <a:xfrm>
            <a:off x="1524000" y="1203960"/>
            <a:ext cx="9144000" cy="23876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br>
              <a:rPr lang="en-US" altLang="ja-JP" sz="6600" b="1"/>
            </a:br>
            <a:br>
              <a:rPr lang="en-US" altLang="ja-JP" sz="4800"/>
            </a:br>
            <a:endParaRPr lang="ja-JP" altLang="en-US" sz="6600" dirty="0"/>
          </a:p>
        </p:txBody>
      </p:sp>
      <p:sp>
        <p:nvSpPr>
          <p:cNvPr id="19" name="字幕 2">
            <a:extLst>
              <a:ext uri="{FF2B5EF4-FFF2-40B4-BE49-F238E27FC236}">
                <a16:creationId xmlns:a16="http://schemas.microsoft.com/office/drawing/2014/main" id="{74FBC37C-A870-0A97-0AE6-2F297319D4CD}"/>
              </a:ext>
            </a:extLst>
          </p:cNvPr>
          <p:cNvSpPr txBox="1">
            <a:spLocks/>
          </p:cNvSpPr>
          <p:nvPr/>
        </p:nvSpPr>
        <p:spPr>
          <a:xfrm>
            <a:off x="3048000" y="4604259"/>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5400" b="1" dirty="0">
                <a:solidFill>
                  <a:schemeClr val="bg1"/>
                </a:solidFill>
              </a:rPr>
              <a:t>図書館で応用可能！</a:t>
            </a:r>
          </a:p>
        </p:txBody>
      </p:sp>
      <p:sp>
        <p:nvSpPr>
          <p:cNvPr id="20" name="正方形/長方形 19">
            <a:extLst>
              <a:ext uri="{FF2B5EF4-FFF2-40B4-BE49-F238E27FC236}">
                <a16:creationId xmlns:a16="http://schemas.microsoft.com/office/drawing/2014/main" id="{54796842-7C40-1D86-19AD-9E3C66C271F1}"/>
              </a:ext>
            </a:extLst>
          </p:cNvPr>
          <p:cNvSpPr/>
          <p:nvPr/>
        </p:nvSpPr>
        <p:spPr>
          <a:xfrm>
            <a:off x="2705100" y="1225756"/>
            <a:ext cx="6477000" cy="13868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rPr>
              <a:t>漫画喫茶では実装が困難</a:t>
            </a:r>
            <a:r>
              <a:rPr lang="en-US" altLang="ja-JP" sz="3200" b="1" dirty="0">
                <a:solidFill>
                  <a:schemeClr val="bg1"/>
                </a:solidFill>
              </a:rPr>
              <a:t>…</a:t>
            </a:r>
            <a:endParaRPr kumimoji="1" lang="ja-JP" altLang="en-US" sz="3200" dirty="0"/>
          </a:p>
        </p:txBody>
      </p:sp>
      <p:sp>
        <p:nvSpPr>
          <p:cNvPr id="21" name="矢印: 下 20">
            <a:extLst>
              <a:ext uri="{FF2B5EF4-FFF2-40B4-BE49-F238E27FC236}">
                <a16:creationId xmlns:a16="http://schemas.microsoft.com/office/drawing/2014/main" id="{9698397C-103B-461E-092F-FC0E95824AC5}"/>
              </a:ext>
            </a:extLst>
          </p:cNvPr>
          <p:cNvSpPr/>
          <p:nvPr/>
        </p:nvSpPr>
        <p:spPr>
          <a:xfrm>
            <a:off x="5757333" y="3036539"/>
            <a:ext cx="372533" cy="518160"/>
          </a:xfrm>
          <a:prstGeom prst="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80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実際のニーズ</a:t>
            </a:r>
            <a:endParaRPr kumimoji="1" lang="ja-JP" altLang="en-US" sz="3200" b="1" dirty="0">
              <a:solidFill>
                <a:schemeClr val="tx2">
                  <a:lumMod val="75000"/>
                </a:schemeClr>
              </a:solidFill>
            </a:endParaRPr>
          </a:p>
        </p:txBody>
      </p:sp>
      <p:sp>
        <p:nvSpPr>
          <p:cNvPr id="14" name="テキスト ボックス 13">
            <a:extLst>
              <a:ext uri="{FF2B5EF4-FFF2-40B4-BE49-F238E27FC236}">
                <a16:creationId xmlns:a16="http://schemas.microsoft.com/office/drawing/2014/main" id="{472EDD5C-43DE-D5F4-D8B7-D87443AED00E}"/>
              </a:ext>
            </a:extLst>
          </p:cNvPr>
          <p:cNvSpPr txBox="1"/>
          <p:nvPr/>
        </p:nvSpPr>
        <p:spPr>
          <a:xfrm>
            <a:off x="780404" y="1110124"/>
            <a:ext cx="11182498" cy="954107"/>
          </a:xfrm>
          <a:prstGeom prst="rect">
            <a:avLst/>
          </a:prstGeom>
          <a:noFill/>
        </p:spPr>
        <p:txBody>
          <a:bodyPr wrap="square" lIns="91440" tIns="45720" rIns="91440" bIns="45720" rtlCol="0" anchor="t">
            <a:spAutoFit/>
          </a:bodyPr>
          <a:lstStyle/>
          <a:p>
            <a:pPr algn="ctr"/>
            <a:r>
              <a:rPr lang="ja-JP" altLang="en-US" sz="2400" b="1" dirty="0">
                <a:solidFill>
                  <a:schemeClr val="tx2">
                    <a:lumMod val="75000"/>
                  </a:schemeClr>
                </a:solidFill>
              </a:rPr>
              <a:t>図</a:t>
            </a:r>
            <a:r>
              <a:rPr lang="ja-JP" altLang="en-US" sz="2800" b="1" dirty="0">
                <a:solidFill>
                  <a:schemeClr val="tx2">
                    <a:lumMod val="75000"/>
                  </a:schemeClr>
                </a:solidFill>
              </a:rPr>
              <a:t>書館司書に実際に今回制作予定のMIRSには</a:t>
            </a:r>
            <a:endParaRPr lang="en-US" altLang="ja-JP" sz="2800" b="1" dirty="0">
              <a:solidFill>
                <a:schemeClr val="tx2">
                  <a:lumMod val="75000"/>
                </a:schemeClr>
              </a:solidFill>
            </a:endParaRPr>
          </a:p>
          <a:p>
            <a:pPr algn="ctr"/>
            <a:r>
              <a:rPr lang="ja-JP" altLang="en-US" sz="2800" b="1" dirty="0">
                <a:solidFill>
                  <a:schemeClr val="tx2">
                    <a:lumMod val="75000"/>
                  </a:schemeClr>
                </a:solidFill>
              </a:rPr>
              <a:t>本当に需要があるのかを調査しました。</a:t>
            </a:r>
          </a:p>
        </p:txBody>
      </p:sp>
      <p:pic>
        <p:nvPicPr>
          <p:cNvPr id="15" name="図 2" descr="アイコン が含まれている画像&#10;&#10;説明は自動で生成されたものです">
            <a:extLst>
              <a:ext uri="{FF2B5EF4-FFF2-40B4-BE49-F238E27FC236}">
                <a16:creationId xmlns:a16="http://schemas.microsoft.com/office/drawing/2014/main" id="{AE4C2C48-C78F-D277-EB9E-4BE0AFA658C0}"/>
              </a:ext>
            </a:extLst>
          </p:cNvPr>
          <p:cNvPicPr>
            <a:picLocks noChangeAspect="1"/>
          </p:cNvPicPr>
          <p:nvPr/>
        </p:nvPicPr>
        <p:blipFill>
          <a:blip r:embed="rId3"/>
          <a:stretch>
            <a:fillRect/>
          </a:stretch>
        </p:blipFill>
        <p:spPr>
          <a:xfrm>
            <a:off x="11454902" y="132376"/>
            <a:ext cx="508000" cy="508000"/>
          </a:xfrm>
          <a:prstGeom prst="rect">
            <a:avLst/>
          </a:prstGeom>
        </p:spPr>
      </p:pic>
      <p:pic>
        <p:nvPicPr>
          <p:cNvPr id="16" name="グラフィックス 2" descr="オフィス ワーカー (女性) 枠線">
            <a:extLst>
              <a:ext uri="{FF2B5EF4-FFF2-40B4-BE49-F238E27FC236}">
                <a16:creationId xmlns:a16="http://schemas.microsoft.com/office/drawing/2014/main" id="{3C8D4F2E-EA20-AC59-339F-9CC30906C5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5589" y="3015124"/>
            <a:ext cx="1247313" cy="1247313"/>
          </a:xfrm>
          <a:prstGeom prst="rect">
            <a:avLst/>
          </a:prstGeom>
        </p:spPr>
      </p:pic>
      <p:pic>
        <p:nvPicPr>
          <p:cNvPr id="17" name="グラフィックス 8" descr="オフィス ワーカー (男性) 枠線">
            <a:extLst>
              <a:ext uri="{FF2B5EF4-FFF2-40B4-BE49-F238E27FC236}">
                <a16:creationId xmlns:a16="http://schemas.microsoft.com/office/drawing/2014/main" id="{70225B69-7880-EB67-7704-6893D07F66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4751" y="4714543"/>
            <a:ext cx="1411935" cy="1411935"/>
          </a:xfrm>
          <a:prstGeom prst="rect">
            <a:avLst/>
          </a:prstGeom>
        </p:spPr>
      </p:pic>
      <p:sp>
        <p:nvSpPr>
          <p:cNvPr id="19" name="吹き出し: 角を丸めた四角形 18">
            <a:extLst>
              <a:ext uri="{FF2B5EF4-FFF2-40B4-BE49-F238E27FC236}">
                <a16:creationId xmlns:a16="http://schemas.microsoft.com/office/drawing/2014/main" id="{3D318BC2-4922-E6AC-BDE9-C1B1225CFD36}"/>
              </a:ext>
            </a:extLst>
          </p:cNvPr>
          <p:cNvSpPr/>
          <p:nvPr/>
        </p:nvSpPr>
        <p:spPr>
          <a:xfrm>
            <a:off x="2438140" y="4499108"/>
            <a:ext cx="8111066" cy="1411935"/>
          </a:xfrm>
          <a:prstGeom prst="wedgeRoundRectCallout">
            <a:avLst>
              <a:gd name="adj1" fmla="val -56434"/>
              <a:gd name="adj2" fmla="val -10884"/>
              <a:gd name="adj3" fmla="val 16667"/>
            </a:avLst>
          </a:prstGeom>
          <a:solidFill>
            <a:schemeClr val="tx2">
              <a:lumMod val="75000"/>
            </a:schemeClr>
          </a:solidFill>
          <a:ln>
            <a:solidFill>
              <a:schemeClr val="tx2">
                <a:lumMod val="75000"/>
              </a:schemeClr>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ja-JP" sz="2400" dirty="0">
                <a:solidFill>
                  <a:schemeClr val="bg1"/>
                </a:solidFill>
                <a:ea typeface="+mn-lt"/>
                <a:cs typeface="+mn-lt"/>
              </a:rPr>
              <a:t>司書は</a:t>
            </a:r>
            <a:r>
              <a:rPr lang="ja-JP" sz="2400" b="1" dirty="0">
                <a:solidFill>
                  <a:schemeClr val="bg1"/>
                </a:solidFill>
                <a:ea typeface="+mn-lt"/>
                <a:cs typeface="+mn-lt"/>
              </a:rPr>
              <a:t>重たい本を扱う仕事</a:t>
            </a:r>
            <a:r>
              <a:rPr lang="ja-JP" altLang="en-US" sz="2400" dirty="0">
                <a:solidFill>
                  <a:schemeClr val="bg1"/>
                </a:solidFill>
                <a:ea typeface="+mn-lt"/>
                <a:cs typeface="+mn-lt"/>
              </a:rPr>
              <a:t>で</a:t>
            </a:r>
            <a:endParaRPr lang="en-US" altLang="ja-JP" sz="2400" dirty="0">
              <a:solidFill>
                <a:schemeClr val="bg1"/>
              </a:solidFill>
            </a:endParaRPr>
          </a:p>
          <a:p>
            <a:pPr algn="ctr"/>
            <a:r>
              <a:rPr lang="ja-JP" altLang="en-US" sz="2400" dirty="0">
                <a:solidFill>
                  <a:schemeClr val="bg1"/>
                </a:solidFill>
                <a:ea typeface="+mn-lt"/>
                <a:cs typeface="+mn-lt"/>
              </a:rPr>
              <a:t>本の返却や</a:t>
            </a:r>
            <a:r>
              <a:rPr lang="ja-JP" sz="2400" dirty="0">
                <a:solidFill>
                  <a:schemeClr val="bg1"/>
                </a:solidFill>
                <a:ea typeface="+mn-lt"/>
                <a:cs typeface="+mn-lt"/>
              </a:rPr>
              <a:t>整理などで</a:t>
            </a:r>
            <a:r>
              <a:rPr lang="ja-JP" altLang="en-US" sz="2400" dirty="0">
                <a:solidFill>
                  <a:schemeClr val="bg1"/>
                </a:solidFill>
                <a:ea typeface="+mn-lt"/>
                <a:cs typeface="+mn-lt"/>
              </a:rPr>
              <a:t>腰を痛めるほど</a:t>
            </a:r>
            <a:r>
              <a:rPr lang="ja-JP" altLang="en-US" sz="2400" b="1" dirty="0">
                <a:solidFill>
                  <a:schemeClr val="bg1"/>
                </a:solidFill>
                <a:ea typeface="+mn-lt"/>
                <a:cs typeface="+mn-lt"/>
              </a:rPr>
              <a:t>重労働</a:t>
            </a:r>
            <a:r>
              <a:rPr lang="ja-JP" altLang="en-US" sz="2400" dirty="0">
                <a:solidFill>
                  <a:schemeClr val="bg1"/>
                </a:solidFill>
                <a:ea typeface="+mn-lt"/>
                <a:cs typeface="+mn-lt"/>
              </a:rPr>
              <a:t>です。</a:t>
            </a:r>
            <a:endParaRPr lang="ja-JP" sz="2400" dirty="0">
              <a:solidFill>
                <a:schemeClr val="bg1"/>
              </a:solidFill>
            </a:endParaRPr>
          </a:p>
        </p:txBody>
      </p:sp>
      <p:sp>
        <p:nvSpPr>
          <p:cNvPr id="20" name="吹き出し: 角を丸めた四角形 19">
            <a:extLst>
              <a:ext uri="{FF2B5EF4-FFF2-40B4-BE49-F238E27FC236}">
                <a16:creationId xmlns:a16="http://schemas.microsoft.com/office/drawing/2014/main" id="{A48380A8-7EA5-841C-E81A-332A1BC34ADC}"/>
              </a:ext>
            </a:extLst>
          </p:cNvPr>
          <p:cNvSpPr/>
          <p:nvPr/>
        </p:nvSpPr>
        <p:spPr>
          <a:xfrm>
            <a:off x="2287270" y="2495591"/>
            <a:ext cx="7599680" cy="1411936"/>
          </a:xfrm>
          <a:prstGeom prst="wedgeRoundRectCallout">
            <a:avLst>
              <a:gd name="adj1" fmla="val 58833"/>
              <a:gd name="adj2" fmla="val 26601"/>
              <a:gd name="adj3" fmla="val 16667"/>
            </a:avLst>
          </a:prstGeom>
          <a:solidFill>
            <a:srgbClr val="DAD486"/>
          </a:solidFill>
          <a:ln>
            <a:solidFill>
              <a:srgbClr val="DAD4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2">
                  <a:lumMod val="75000"/>
                </a:schemeClr>
              </a:solidFill>
              <a:latin typeface="Verdana" panose="020B0604030504040204" pitchFamily="34" charset="0"/>
            </a:endParaRPr>
          </a:p>
          <a:p>
            <a:pPr algn="ctr"/>
            <a:r>
              <a:rPr lang="ja-JP" altLang="en-US" sz="2000" dirty="0">
                <a:solidFill>
                  <a:schemeClr val="tx2">
                    <a:lumMod val="75000"/>
                  </a:schemeClr>
                </a:solidFill>
                <a:latin typeface="Verdana" panose="020B0604030504040204" pitchFamily="34" charset="0"/>
              </a:rPr>
              <a:t>司書は利用者への対応や蔵書の管理、図書館利用を</a:t>
            </a:r>
            <a:endParaRPr lang="en-US" altLang="ja-JP" sz="2000" dirty="0">
              <a:solidFill>
                <a:schemeClr val="tx2">
                  <a:lumMod val="75000"/>
                </a:schemeClr>
              </a:solidFill>
              <a:latin typeface="Verdana" panose="020B0604030504040204" pitchFamily="34" charset="0"/>
            </a:endParaRPr>
          </a:p>
          <a:p>
            <a:pPr algn="ctr"/>
            <a:r>
              <a:rPr lang="ja-JP" altLang="en-US" sz="2000" dirty="0">
                <a:solidFill>
                  <a:schemeClr val="tx2">
                    <a:lumMod val="75000"/>
                  </a:schemeClr>
                </a:solidFill>
                <a:latin typeface="Verdana" panose="020B0604030504040204" pitchFamily="34" charset="0"/>
              </a:rPr>
              <a:t>促進する企画など</a:t>
            </a:r>
            <a:r>
              <a:rPr lang="ja-JP" altLang="en-US" sz="2000" b="1" dirty="0">
                <a:solidFill>
                  <a:schemeClr val="tx2">
                    <a:lumMod val="75000"/>
                  </a:schemeClr>
                </a:solidFill>
                <a:latin typeface="Verdana" panose="020B0604030504040204" pitchFamily="34" charset="0"/>
              </a:rPr>
              <a:t>業務が多く</a:t>
            </a:r>
            <a:r>
              <a:rPr lang="ja-JP" altLang="en-US" sz="2000" dirty="0">
                <a:solidFill>
                  <a:schemeClr val="tx2">
                    <a:lumMod val="75000"/>
                  </a:schemeClr>
                </a:solidFill>
                <a:latin typeface="Verdana" panose="020B0604030504040204" pitchFamily="34" charset="0"/>
              </a:rPr>
              <a:t>、一つのことに</a:t>
            </a:r>
            <a:endParaRPr lang="en-US" altLang="ja-JP" sz="2000" dirty="0">
              <a:solidFill>
                <a:schemeClr val="tx2">
                  <a:lumMod val="75000"/>
                </a:schemeClr>
              </a:solidFill>
              <a:latin typeface="Verdana" panose="020B0604030504040204" pitchFamily="34" charset="0"/>
            </a:endParaRPr>
          </a:p>
          <a:p>
            <a:pPr algn="ctr"/>
            <a:r>
              <a:rPr lang="ja-JP" altLang="en-US" sz="2000" b="1" dirty="0">
                <a:solidFill>
                  <a:schemeClr val="tx2">
                    <a:lumMod val="75000"/>
                  </a:schemeClr>
                </a:solidFill>
                <a:latin typeface="Verdana" panose="020B0604030504040204" pitchFamily="34" charset="0"/>
              </a:rPr>
              <a:t>多くの時間を割くこと</a:t>
            </a:r>
            <a:r>
              <a:rPr lang="ja-JP" altLang="en-US" sz="2000" dirty="0">
                <a:solidFill>
                  <a:schemeClr val="tx2">
                    <a:lumMod val="75000"/>
                  </a:schemeClr>
                </a:solidFill>
                <a:latin typeface="Verdana" panose="020B0604030504040204" pitchFamily="34" charset="0"/>
              </a:rPr>
              <a:t>が出来ません。</a:t>
            </a:r>
            <a:endParaRPr lang="en-US" altLang="ja-JP" sz="2000" dirty="0">
              <a:solidFill>
                <a:schemeClr val="tx2">
                  <a:lumMod val="75000"/>
                </a:schemeClr>
              </a:solidFill>
              <a:latin typeface="Verdana" panose="020B0604030504040204" pitchFamily="34" charset="0"/>
            </a:endParaRPr>
          </a:p>
          <a:p>
            <a:pPr algn="ctr"/>
            <a:endParaRPr kumimoji="1" lang="ja-JP" altLang="en-US" sz="2400" b="1" dirty="0">
              <a:solidFill>
                <a:schemeClr val="tx2">
                  <a:lumMod val="75000"/>
                </a:schemeClr>
              </a:solidFill>
            </a:endParaRPr>
          </a:p>
        </p:txBody>
      </p:sp>
      <p:sp>
        <p:nvSpPr>
          <p:cNvPr id="22" name="テキスト ボックス 21">
            <a:extLst>
              <a:ext uri="{FF2B5EF4-FFF2-40B4-BE49-F238E27FC236}">
                <a16:creationId xmlns:a16="http://schemas.microsoft.com/office/drawing/2014/main" id="{3EAD5E6D-F284-96B1-0270-217EA5DB60FE}"/>
              </a:ext>
            </a:extLst>
          </p:cNvPr>
          <p:cNvSpPr txBox="1"/>
          <p:nvPr/>
        </p:nvSpPr>
        <p:spPr>
          <a:xfrm>
            <a:off x="6835140" y="6387984"/>
            <a:ext cx="6103620" cy="369332"/>
          </a:xfrm>
          <a:prstGeom prst="rect">
            <a:avLst/>
          </a:prstGeom>
          <a:noFill/>
        </p:spPr>
        <p:txBody>
          <a:bodyPr wrap="square">
            <a:spAutoFit/>
          </a:bodyPr>
          <a:lstStyle/>
          <a:p>
            <a:r>
              <a:rPr lang="ja-JP" altLang="en-US" b="0" i="0" dirty="0">
                <a:solidFill>
                  <a:schemeClr val="tx2">
                    <a:lumMod val="75000"/>
                  </a:schemeClr>
                </a:solidFill>
                <a:effectLst/>
                <a:latin typeface="Meiryo" panose="020B0604030504040204" pitchFamily="50" charset="-128"/>
                <a:ea typeface="Meiryo" panose="020B0604030504040204" pitchFamily="50" charset="-128"/>
              </a:rPr>
              <a:t>出典：</a:t>
            </a:r>
            <a:r>
              <a:rPr lang="en-US" altLang="ja-JP" b="0" i="0" u="none" strike="noStrike" dirty="0">
                <a:solidFill>
                  <a:schemeClr val="tx2">
                    <a:lumMod val="75000"/>
                  </a:schemeClr>
                </a:solidFill>
                <a:effectLst/>
                <a:latin typeface="Avenir Next LT Pro" panose="020B0504020202020204" pitchFamily="34" charset="0"/>
              </a:rPr>
              <a:t>【</a:t>
            </a:r>
            <a:r>
              <a:rPr lang="en-US" altLang="ja-JP" b="0" i="0" u="none" strike="noStrike" dirty="0" err="1">
                <a:solidFill>
                  <a:schemeClr val="tx2">
                    <a:lumMod val="75000"/>
                  </a:schemeClr>
                </a:solidFill>
                <a:effectLst/>
                <a:latin typeface="Avenir Next LT Pro" panose="020B0504020202020204" pitchFamily="34" charset="0"/>
              </a:rPr>
              <a:t>お仕事図鑑】図書館司書のお仕事とは</a:t>
            </a:r>
            <a:r>
              <a:rPr lang="en-US" altLang="ja-JP" b="0" i="0" u="none" strike="noStrike" dirty="0">
                <a:solidFill>
                  <a:schemeClr val="tx2">
                    <a:lumMod val="75000"/>
                  </a:schemeClr>
                </a:solidFill>
                <a:effectLst/>
                <a:latin typeface="Avenir Next LT Pro" panose="020B0504020202020204" pitchFamily="34" charset="0"/>
              </a:rPr>
              <a:t>？</a:t>
            </a:r>
            <a:endParaRPr lang="ja-JP" altLang="en-US" dirty="0">
              <a:solidFill>
                <a:schemeClr val="tx2">
                  <a:lumMod val="75000"/>
                </a:schemeClr>
              </a:solidFill>
            </a:endParaRPr>
          </a:p>
        </p:txBody>
      </p:sp>
    </p:spTree>
    <p:extLst>
      <p:ext uri="{BB962C8B-B14F-4D97-AF65-F5344CB8AC3E}">
        <p14:creationId xmlns:p14="http://schemas.microsoft.com/office/powerpoint/2010/main" val="291006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実際のニーズ</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11" name="テキスト ボックス 10">
            <a:extLst>
              <a:ext uri="{FF2B5EF4-FFF2-40B4-BE49-F238E27FC236}">
                <a16:creationId xmlns:a16="http://schemas.microsoft.com/office/drawing/2014/main" id="{E4F45EED-0D33-E960-D125-7006B5FC39BC}"/>
              </a:ext>
            </a:extLst>
          </p:cNvPr>
          <p:cNvSpPr txBox="1"/>
          <p:nvPr/>
        </p:nvSpPr>
        <p:spPr>
          <a:xfrm>
            <a:off x="780404" y="1454764"/>
            <a:ext cx="11182498" cy="523220"/>
          </a:xfrm>
          <a:prstGeom prst="rect">
            <a:avLst/>
          </a:prstGeom>
          <a:noFill/>
        </p:spPr>
        <p:txBody>
          <a:bodyPr wrap="square" lIns="91440" tIns="45720" rIns="91440" bIns="45720" rtlCol="0" anchor="t">
            <a:spAutoFit/>
          </a:bodyPr>
          <a:lstStyle/>
          <a:p>
            <a:r>
              <a:rPr lang="ja-JP" altLang="en-US" sz="2300" dirty="0">
                <a:solidFill>
                  <a:schemeClr val="tx1">
                    <a:lumMod val="65000"/>
                    <a:lumOff val="35000"/>
                  </a:schemeClr>
                </a:solidFill>
              </a:rPr>
              <a:t>　</a:t>
            </a:r>
            <a:r>
              <a:rPr lang="ja-JP" altLang="en-US" sz="23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rPr>
              <a:t>また、本当に需要があるのかを高専の司書に調査しました。</a:t>
            </a:r>
            <a:endParaRPr lang="ja-JP" altLang="en-US" sz="22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3" name="吹き出し: 角を丸めた四角形 12">
            <a:extLst>
              <a:ext uri="{FF2B5EF4-FFF2-40B4-BE49-F238E27FC236}">
                <a16:creationId xmlns:a16="http://schemas.microsoft.com/office/drawing/2014/main" id="{A4A93760-5172-F51E-A6AC-B8DAD44C4774}"/>
              </a:ext>
            </a:extLst>
          </p:cNvPr>
          <p:cNvSpPr/>
          <p:nvPr/>
        </p:nvSpPr>
        <p:spPr>
          <a:xfrm>
            <a:off x="3173148" y="2756847"/>
            <a:ext cx="7554353" cy="2531298"/>
          </a:xfrm>
          <a:prstGeom prst="wedgeRoundRectCallout">
            <a:avLst>
              <a:gd name="adj1" fmla="val -56434"/>
              <a:gd name="adj2" fmla="val -10884"/>
              <a:gd name="adj3" fmla="val 16667"/>
            </a:avLst>
          </a:prstGeom>
          <a:solidFill>
            <a:schemeClr val="accent1">
              <a:lumMod val="60000"/>
              <a:lumOff val="40000"/>
            </a:schemeClr>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bg1"/>
                </a:solidFill>
              </a:rPr>
              <a:t>沼津高専の図書館でも</a:t>
            </a:r>
          </a:p>
          <a:p>
            <a:pPr algn="ctr"/>
            <a:r>
              <a:rPr lang="ja-JP" altLang="en-US" sz="2400" b="1" dirty="0">
                <a:solidFill>
                  <a:schemeClr val="bg1"/>
                </a:solidFill>
              </a:rPr>
              <a:t>１日</a:t>
            </a:r>
            <a:r>
              <a:rPr lang="en-US" altLang="ja-JP" sz="2400" b="1" dirty="0">
                <a:solidFill>
                  <a:schemeClr val="bg1"/>
                </a:solidFill>
              </a:rPr>
              <a:t>80</a:t>
            </a:r>
            <a:r>
              <a:rPr lang="ja-JP" altLang="en-US" sz="2400" b="1" dirty="0">
                <a:solidFill>
                  <a:schemeClr val="bg1"/>
                </a:solidFill>
              </a:rPr>
              <a:t>冊程度の本の貸し借りが行われている。</a:t>
            </a:r>
          </a:p>
          <a:p>
            <a:pPr algn="ctr"/>
            <a:r>
              <a:rPr lang="ja-JP" altLang="en-US" sz="2400" b="1" dirty="0">
                <a:solidFill>
                  <a:schemeClr val="bg1"/>
                </a:solidFill>
              </a:rPr>
              <a:t>手作業で本の点検、消毒、返却作業を</a:t>
            </a:r>
            <a:endParaRPr lang="en-US" altLang="ja-JP" sz="2400" b="1" dirty="0">
              <a:solidFill>
                <a:schemeClr val="bg1"/>
              </a:solidFill>
            </a:endParaRPr>
          </a:p>
          <a:p>
            <a:pPr algn="ctr"/>
            <a:r>
              <a:rPr lang="ja-JP" altLang="en-US" sz="2400" b="1" dirty="0">
                <a:solidFill>
                  <a:schemeClr val="bg1"/>
                </a:solidFill>
              </a:rPr>
              <a:t>行うので大量に本が来ると非常に大変。</a:t>
            </a:r>
            <a:endParaRPr lang="en-US" altLang="ja-JP" sz="2400" b="1" dirty="0">
              <a:solidFill>
                <a:schemeClr val="bg1"/>
              </a:solidFill>
            </a:endParaRPr>
          </a:p>
        </p:txBody>
      </p:sp>
      <p:pic>
        <p:nvPicPr>
          <p:cNvPr id="14" name="グラフィックス 8" descr="オフィス ワーカー (男性) 枠線">
            <a:extLst>
              <a:ext uri="{FF2B5EF4-FFF2-40B4-BE49-F238E27FC236}">
                <a16:creationId xmlns:a16="http://schemas.microsoft.com/office/drawing/2014/main" id="{62B55636-F6BF-73F2-0F5D-4D6436870B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997" y="3651134"/>
            <a:ext cx="1411935" cy="1411935"/>
          </a:xfrm>
          <a:prstGeom prst="rect">
            <a:avLst/>
          </a:prstGeom>
        </p:spPr>
      </p:pic>
    </p:spTree>
    <p:extLst>
      <p:ext uri="{BB962C8B-B14F-4D97-AF65-F5344CB8AC3E}">
        <p14:creationId xmlns:p14="http://schemas.microsoft.com/office/powerpoint/2010/main" val="19189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8631B0C-E096-D879-D40D-BF975BC2D463}"/>
              </a:ext>
            </a:extLst>
          </p:cNvPr>
          <p:cNvSpPr/>
          <p:nvPr/>
        </p:nvSpPr>
        <p:spPr>
          <a:xfrm>
            <a:off x="0" y="0"/>
            <a:ext cx="12192000" cy="67733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344B12-C248-6AB7-3C34-65FC94D21760}"/>
              </a:ext>
            </a:extLst>
          </p:cNvPr>
          <p:cNvSpPr/>
          <p:nvPr/>
        </p:nvSpPr>
        <p:spPr>
          <a:xfrm>
            <a:off x="0" y="355599"/>
            <a:ext cx="220132" cy="321733"/>
          </a:xfrm>
          <a:prstGeom prst="rect">
            <a:avLst/>
          </a:prstGeom>
          <a:solidFill>
            <a:srgbClr val="718A97"/>
          </a:solidFill>
          <a:ln>
            <a:solidFill>
              <a:srgbClr val="718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548947-1248-90E4-2ECC-D65C75602682}"/>
              </a:ext>
            </a:extLst>
          </p:cNvPr>
          <p:cNvSpPr/>
          <p:nvPr/>
        </p:nvSpPr>
        <p:spPr>
          <a:xfrm>
            <a:off x="229098" y="0"/>
            <a:ext cx="220132" cy="677333"/>
          </a:xfrm>
          <a:prstGeom prst="rect">
            <a:avLst/>
          </a:prstGeom>
          <a:solidFill>
            <a:srgbClr val="5363B5"/>
          </a:solidFill>
          <a:ln>
            <a:solidFill>
              <a:srgbClr val="536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5C23CF-1BFB-5F33-6CA7-A8636D0D13D6}"/>
              </a:ext>
            </a:extLst>
          </p:cNvPr>
          <p:cNvSpPr txBox="1"/>
          <p:nvPr/>
        </p:nvSpPr>
        <p:spPr>
          <a:xfrm>
            <a:off x="1016997" y="93989"/>
            <a:ext cx="4706470" cy="584775"/>
          </a:xfrm>
          <a:prstGeom prst="rect">
            <a:avLst/>
          </a:prstGeom>
          <a:noFill/>
        </p:spPr>
        <p:txBody>
          <a:bodyPr wrap="square" rtlCol="0">
            <a:spAutoFit/>
          </a:bodyPr>
          <a:lstStyle/>
          <a:p>
            <a:r>
              <a:rPr lang="ja-JP" altLang="en-US" sz="3200" b="1" dirty="0">
                <a:solidFill>
                  <a:schemeClr val="tx2">
                    <a:lumMod val="75000"/>
                  </a:schemeClr>
                </a:solidFill>
              </a:rPr>
              <a:t>実際のニーズ</a:t>
            </a:r>
            <a:endParaRPr kumimoji="1" lang="ja-JP" altLang="en-US" sz="3200" b="1" dirty="0">
              <a:solidFill>
                <a:schemeClr val="tx2">
                  <a:lumMod val="75000"/>
                </a:schemeClr>
              </a:solidFill>
            </a:endParaRPr>
          </a:p>
        </p:txBody>
      </p:sp>
      <p:pic>
        <p:nvPicPr>
          <p:cNvPr id="12" name="図 2" descr="アイコン が含まれている画像&#10;&#10;説明は自動で生成されたものです">
            <a:extLst>
              <a:ext uri="{FF2B5EF4-FFF2-40B4-BE49-F238E27FC236}">
                <a16:creationId xmlns:a16="http://schemas.microsoft.com/office/drawing/2014/main" id="{669498D3-DE02-7B05-2A60-D662A17C200D}"/>
              </a:ext>
            </a:extLst>
          </p:cNvPr>
          <p:cNvPicPr>
            <a:picLocks noChangeAspect="1"/>
          </p:cNvPicPr>
          <p:nvPr/>
        </p:nvPicPr>
        <p:blipFill>
          <a:blip r:embed="rId3"/>
          <a:stretch>
            <a:fillRect/>
          </a:stretch>
        </p:blipFill>
        <p:spPr>
          <a:xfrm>
            <a:off x="11454902" y="132376"/>
            <a:ext cx="508000" cy="508000"/>
          </a:xfrm>
          <a:prstGeom prst="rect">
            <a:avLst/>
          </a:prstGeom>
        </p:spPr>
      </p:pic>
      <p:sp>
        <p:nvSpPr>
          <p:cNvPr id="2" name="星: 16 pt 1">
            <a:extLst>
              <a:ext uri="{FF2B5EF4-FFF2-40B4-BE49-F238E27FC236}">
                <a16:creationId xmlns:a16="http://schemas.microsoft.com/office/drawing/2014/main" id="{3A318248-E1CD-9DBF-EFD0-E4DBC2F0EB75}"/>
              </a:ext>
            </a:extLst>
          </p:cNvPr>
          <p:cNvSpPr/>
          <p:nvPr/>
        </p:nvSpPr>
        <p:spPr>
          <a:xfrm>
            <a:off x="737099" y="1249679"/>
            <a:ext cx="10717803" cy="5181600"/>
          </a:xfrm>
          <a:prstGeom prst="star16">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360228F-B6A7-0584-DE35-3F088A1F6E65}"/>
              </a:ext>
            </a:extLst>
          </p:cNvPr>
          <p:cNvSpPr txBox="1"/>
          <p:nvPr/>
        </p:nvSpPr>
        <p:spPr>
          <a:xfrm>
            <a:off x="2377440" y="3240315"/>
            <a:ext cx="8488680" cy="1200329"/>
          </a:xfrm>
          <a:prstGeom prst="rect">
            <a:avLst/>
          </a:prstGeom>
          <a:noFill/>
        </p:spPr>
        <p:txBody>
          <a:bodyPr wrap="square" rtlCol="0">
            <a:spAutoFit/>
          </a:bodyPr>
          <a:lstStyle/>
          <a:p>
            <a:r>
              <a:rPr kumimoji="1" lang="ja-JP" altLang="en-US" sz="7200" b="1" dirty="0">
                <a:solidFill>
                  <a:schemeClr val="bg1"/>
                </a:solidFill>
              </a:rPr>
              <a:t>手間のかかる仕事</a:t>
            </a:r>
          </a:p>
        </p:txBody>
      </p:sp>
    </p:spTree>
    <p:extLst>
      <p:ext uri="{BB962C8B-B14F-4D97-AF65-F5344CB8AC3E}">
        <p14:creationId xmlns:p14="http://schemas.microsoft.com/office/powerpoint/2010/main" val="29965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558BB786A83542BCD217A4CCEDE615" ma:contentTypeVersion="6" ma:contentTypeDescription="新しいドキュメントを作成します。" ma:contentTypeScope="" ma:versionID="c01c7a7f1d3ccfd9aea642ec48c87d4e">
  <xsd:schema xmlns:xsd="http://www.w3.org/2001/XMLSchema" xmlns:xs="http://www.w3.org/2001/XMLSchema" xmlns:p="http://schemas.microsoft.com/office/2006/metadata/properties" xmlns:ns2="68a594a4-8acb-4d56-8b8d-5748e6914574" targetNamespace="http://schemas.microsoft.com/office/2006/metadata/properties" ma:root="true" ma:fieldsID="eea62c58414802f4f989435c17ae727f" ns2:_="">
    <xsd:import namespace="68a594a4-8acb-4d56-8b8d-5748e69145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594a4-8acb-4d56-8b8d-5748e6914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c1ec0f05-8db9-4cb4-a53b-b8806002f24b"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a594a4-8acb-4d56-8b8d-5748e69145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4B53AF-1B4A-4949-8574-EA2EEE477CD6}">
  <ds:schemaRefs>
    <ds:schemaRef ds:uri="http://schemas.microsoft.com/sharepoint/v3/contenttype/forms"/>
  </ds:schemaRefs>
</ds:datastoreItem>
</file>

<file path=customXml/itemProps2.xml><?xml version="1.0" encoding="utf-8"?>
<ds:datastoreItem xmlns:ds="http://schemas.openxmlformats.org/officeDocument/2006/customXml" ds:itemID="{D7925FF4-4ED4-4F7D-924D-862A801E7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594a4-8acb-4d56-8b8d-5748e6914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68D403-4FE1-48F2-BB78-3D3049A6DFBB}">
  <ds:schemaRef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68a594a4-8acb-4d56-8b8d-5748e6914574"/>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72fe835d-5e95-4512-8ae0-a7b38af25fc8}" enabled="0" method="" siteId="{72fe835d-5e95-4512-8ae0-a7b38af25fc8}" removed="1"/>
</clbl:labelList>
</file>

<file path=docProps/app.xml><?xml version="1.0" encoding="utf-8"?>
<Properties xmlns="http://schemas.openxmlformats.org/officeDocument/2006/extended-properties" xmlns:vt="http://schemas.openxmlformats.org/officeDocument/2006/docPropsVTypes">
  <TotalTime>4969</TotalTime>
  <Words>2729</Words>
  <Application>Microsoft Office PowerPoint</Application>
  <PresentationFormat>ワイド画面</PresentationFormat>
  <Paragraphs>317</Paragraphs>
  <Slides>33</Slides>
  <Notes>33</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takuma.1127.o@icloud.com</dc:creator>
  <cp:lastModifiedBy>小柳津拓馬_沼津</cp:lastModifiedBy>
  <cp:revision>10</cp:revision>
  <dcterms:created xsi:type="dcterms:W3CDTF">2022-07-14T15:10:44Z</dcterms:created>
  <dcterms:modified xsi:type="dcterms:W3CDTF">2022-07-27T02:43:50Z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0x0101007A558BB786A83542BCD217A4CCEDE615</vt:lpwstr>
  </property>
  <property fmtid="{D5CDD505-2E9C-101B-9397-08002B2CF9AE}" pid="3" name="MediaServiceImageTags">
    <vt:lpwstr/>
  </property>
</Properties>
</file>