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2" r:id="rId5"/>
    <p:sldId id="257" r:id="rId6"/>
    <p:sldId id="260" r:id="rId7"/>
    <p:sldId id="263" r:id="rId8"/>
    <p:sldId id="284" r:id="rId9"/>
    <p:sldId id="285" r:id="rId10"/>
    <p:sldId id="258" r:id="rId11"/>
    <p:sldId id="293" r:id="rId12"/>
    <p:sldId id="270" r:id="rId13"/>
    <p:sldId id="272" r:id="rId14"/>
    <p:sldId id="261" r:id="rId15"/>
    <p:sldId id="262" r:id="rId16"/>
    <p:sldId id="283" r:id="rId17"/>
    <p:sldId id="264" r:id="rId18"/>
    <p:sldId id="273" r:id="rId19"/>
    <p:sldId id="280" r:id="rId20"/>
    <p:sldId id="268" r:id="rId21"/>
    <p:sldId id="269" r:id="rId22"/>
    <p:sldId id="274" r:id="rId23"/>
    <p:sldId id="276" r:id="rId24"/>
    <p:sldId id="265" r:id="rId25"/>
    <p:sldId id="278" r:id="rId26"/>
    <p:sldId id="279" r:id="rId27"/>
    <p:sldId id="290"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口卓人" initials="山口卓人" lastIdx="13" clrIdx="0">
    <p:extLst>
      <p:ext uri="{19B8F6BF-5375-455C-9EA6-DF929625EA0E}">
        <p15:presenceInfo xmlns:p15="http://schemas.microsoft.com/office/powerpoint/2012/main" userId="S::d18135@numazu.kosen-ac.jp::429cf147-3e9e-42fe-b4a7-4997147ef685" providerId="AD"/>
      </p:ext>
    </p:extLst>
  </p:cmAuthor>
  <p:cmAuthor id="2" name="拓海 山口" initials="拓海" lastIdx="14" clrIdx="1">
    <p:extLst>
      <p:ext uri="{19B8F6BF-5375-455C-9EA6-DF929625EA0E}">
        <p15:presenceInfo xmlns:p15="http://schemas.microsoft.com/office/powerpoint/2012/main" userId="S-1-5-21-2234759664-903743680-3359393437-1552" providerId="AD"/>
      </p:ext>
    </p:extLst>
  </p:cmAuthor>
  <p:cmAuthor id="3" name="d18131@comproom.local" initials="d" lastIdx="2" clrIdx="2">
    <p:extLst>
      <p:ext uri="{19B8F6BF-5375-455C-9EA6-DF929625EA0E}">
        <p15:presenceInfo xmlns:p15="http://schemas.microsoft.com/office/powerpoint/2012/main" userId="S-1-5-21-2234759664-903743680-3359393437-15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297C"/>
    <a:srgbClr val="5B9BD5"/>
    <a:srgbClr val="FF7C80"/>
    <a:srgbClr val="FF505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660"/>
  </p:normalViewPr>
  <p:slideViewPr>
    <p:cSldViewPr snapToGrid="0">
      <p:cViewPr varScale="1">
        <p:scale>
          <a:sx n="108" d="100"/>
          <a:sy n="108" d="100"/>
        </p:scale>
        <p:origin x="64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15T13:33:58.573" idx="3">
    <p:pos x="6235" y="4044"/>
    <p:text>リンクが無効になっている。</p:text>
    <p:extLst>
      <p:ext uri="{C676402C-5697-4E1C-873F-D02D1690AC5C}">
        <p15:threadingInfo xmlns:p15="http://schemas.microsoft.com/office/powerpoint/2012/main" timeZoneBias="-540"/>
      </p:ext>
    </p:extLst>
  </p:cm>
  <p:cm authorId="2" dt="2021-07-15T14:44:38.783" idx="1">
    <p:pos x="2767" y="386"/>
    <p:text>車協会ではなく業界では</p:text>
    <p:extLst>
      <p:ext uri="{C676402C-5697-4E1C-873F-D02D1690AC5C}">
        <p15:threadingInfo xmlns:p15="http://schemas.microsoft.com/office/powerpoint/2012/main" timeZoneBias="-540"/>
      </p:ext>
    </p:extLst>
  </p:cm>
  <p:cm authorId="2" dt="2021-07-15T14:46:56.044" idx="3">
    <p:pos x="10" y="10"/>
    <p:text>MaaSは総合的なシステム(サービス)で市場ではない</p:text>
    <p:extLst>
      <p:ext uri="{C676402C-5697-4E1C-873F-D02D1690AC5C}">
        <p15:threadingInfo xmlns:p15="http://schemas.microsoft.com/office/powerpoint/2012/main" timeZoneBias="-5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1-07-15T13:51:39.539" idx="7">
    <p:pos x="748" y="1188"/>
    <p:text>変更点:正面→前か後ろ</p:text>
    <p:extLst>
      <p:ext uri="{C676402C-5697-4E1C-873F-D02D1690AC5C}">
        <p15:threadingInfo xmlns:p15="http://schemas.microsoft.com/office/powerpoint/2012/main" timeZoneBias="-540"/>
      </p:ext>
    </p:extLst>
  </p:cm>
  <p:cm authorId="1" dt="2021-07-15T14:12:31.676" idx="10">
    <p:pos x="5888" y="384"/>
    <p:text>前スライドでしっかり、点検や洗浄などを定義しておいて、機能や特徴を説明したうえで実際の動作の様子を図やフローで見せたほうがいいのではないか、</p:text>
    <p:extLst>
      <p:ext uri="{C676402C-5697-4E1C-873F-D02D1690AC5C}">
        <p15:threadingInfo xmlns:p15="http://schemas.microsoft.com/office/powerpoint/2012/main" timeZoneBias="-540"/>
      </p:ext>
    </p:extLst>
  </p:cm>
  <p:cm authorId="2" dt="2021-07-15T15:07:30.988" idx="10">
    <p:pos x="1079" y="3676"/>
    <p:text/>
    <p:extLst>
      <p:ext uri="{C676402C-5697-4E1C-873F-D02D1690AC5C}">
        <p15:threadingInfo xmlns:p15="http://schemas.microsoft.com/office/powerpoint/2012/main" timeZoneBias="-5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1-07-15T14:03:42.291" idx="8">
    <p:pos x="7392" y="2016"/>
    <p:text>実際洗浄の動きがわからないのではないか</p:text>
    <p:extLst>
      <p:ext uri="{C676402C-5697-4E1C-873F-D02D1690AC5C}">
        <p15:threadingInfo xmlns:p15="http://schemas.microsoft.com/office/powerpoint/2012/main" timeZoneBias="-540"/>
      </p:ext>
    </p:extLst>
  </p:cm>
  <p:cm authorId="1" dt="2021-07-15T14:04:54.520" idx="9">
    <p:pos x="5043" y="966"/>
    <p:text>変更点:駐車状況の把握</p:text>
    <p:extLst>
      <p:ext uri="{C676402C-5697-4E1C-873F-D02D1690AC5C}">
        <p15:threadingInfo xmlns:p15="http://schemas.microsoft.com/office/powerpoint/2012/main" timeZoneBias="-540"/>
      </p:ext>
    </p:extLst>
  </p:cm>
  <p:cm authorId="2" dt="2021-07-15T16:43:42.267" idx="13">
    <p:pos x="10" y="10"/>
    <p:text>タンク気候でスポンジの部分に水を流すのではない</p:text>
    <p:extLst>
      <p:ext uri="{C676402C-5697-4E1C-873F-D02D1690AC5C}">
        <p15:threadingInfo xmlns:p15="http://schemas.microsoft.com/office/powerpoint/2012/main" timeZoneBias="-540"/>
      </p:ext>
    </p:extLst>
  </p:cm>
  <p:cm authorId="2" dt="2021-07-15T16:44:06.244" idx="14">
    <p:pos x="146" y="146"/>
    <p:text>水の供給方式についての記載がない</p:text>
    <p:extLst>
      <p:ext uri="{C676402C-5697-4E1C-873F-D02D1690AC5C}">
        <p15:threadingInfo xmlns:p15="http://schemas.microsoft.com/office/powerpoint/2012/main" timeZoneBias="-5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1-07-15T14:22:33.536" idx="12">
    <p:pos x="6712" y="735"/>
    <p:text>登録車両</p:text>
    <p:extLst>
      <p:ext uri="{C676402C-5697-4E1C-873F-D02D1690AC5C}">
        <p15:threadingInfo xmlns:p15="http://schemas.microsoft.com/office/powerpoint/2012/main" timeZoneBias="-540"/>
      </p:ext>
    </p:extLst>
  </p:cm>
  <p:cm authorId="1" dt="2021-07-15T14:26:07.805" idx="13">
    <p:pos x="6712" y="871"/>
    <p:text>ここで車両認識をちゃんと機能として説明した方がいいのではないか、ナンバーを認識して対応した登録車種から~みたいな感じで</p:text>
    <p:extLst>
      <p:ext uri="{C676402C-5697-4E1C-873F-D02D1690AC5C}">
        <p15:threadingInfo xmlns:p15="http://schemas.microsoft.com/office/powerpoint/2012/main" timeZoneBias="-540">
          <p15:parentCm authorId="1" idx="12"/>
        </p15:threadingInfo>
      </p:ext>
    </p:extLst>
  </p:cm>
  <p:cm authorId="3" dt="2021-07-15T19:16:31.373" idx="1">
    <p:pos x="10" y="10"/>
    <p:text>一応初めて出る機能の名前は色変えました。</p:text>
    <p:extLst>
      <p:ext uri="{C676402C-5697-4E1C-873F-D02D1690AC5C}">
        <p15:threadingInfo xmlns:p15="http://schemas.microsoft.com/office/powerpoint/2012/main" timeZoneBias="-540"/>
      </p:ext>
    </p:extLst>
  </p:cm>
  <p:cm authorId="3" dt="2021-07-15T19:17:56.322" idx="2">
    <p:pos x="10" y="146"/>
    <p:text>防塵防水だけ色変えもいいと思う（判断任せる）</p:text>
    <p:extLst>
      <p:ext uri="{C676402C-5697-4E1C-873F-D02D1690AC5C}">
        <p15:threadingInfo xmlns:p15="http://schemas.microsoft.com/office/powerpoint/2012/main" timeZoneBias="-540">
          <p15:parentCm authorId="3" idx="1"/>
        </p15:threadingInfo>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1-07-15T13:42:19.412" idx="5">
    <p:pos x="4212" y="2500"/>
    <p:text>変更点:850→580</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7-15T13:32:58.044" idx="2">
    <p:pos x="10" y="10"/>
    <p:text>この推移のデータの引用元がない。</p:text>
    <p:extLst>
      <p:ext uri="{C676402C-5697-4E1C-873F-D02D1690AC5C}">
        <p15:threadingInfo xmlns:p15="http://schemas.microsoft.com/office/powerpoint/2012/main" timeZoneBias="-540"/>
      </p:ext>
    </p:extLst>
  </p:cm>
  <p:cm authorId="2" dt="2021-07-15T14:47:41.772" idx="4">
    <p:pos x="146" y="146"/>
    <p:text>前のスライドからのつながりがわからない
MaaSというシステムで利用できるサービスにカーシェアリングがあり、これに目を付けたということを入れたほうがいい</p:text>
    <p:extLst>
      <p:ext uri="{C676402C-5697-4E1C-873F-D02D1690AC5C}">
        <p15:threadingInfo xmlns:p15="http://schemas.microsoft.com/office/powerpoint/2012/main" timeZoneBias="-5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7-15T13:32:58.044" idx="2">
    <p:pos x="10" y="10"/>
    <p:text>この推移のデータの引用元がない。</p:text>
    <p:extLst>
      <p:ext uri="{C676402C-5697-4E1C-873F-D02D1690AC5C}">
        <p15:threadingInfo xmlns:p15="http://schemas.microsoft.com/office/powerpoint/2012/main" timeZoneBias="-540"/>
      </p:ext>
    </p:extLst>
  </p:cm>
  <p:cm authorId="2" dt="2021-07-15T14:47:41.772" idx="4">
    <p:pos x="146" y="146"/>
    <p:text>前のスライドからのつながりがわからない
MaaSというシステムで利用できるサービスにカーシェアリングがあり、これに目を付けたということを入れたほうがいい</p:text>
    <p:extLst>
      <p:ext uri="{C676402C-5697-4E1C-873F-D02D1690AC5C}">
        <p15:threadingInfo xmlns:p15="http://schemas.microsoft.com/office/powerpoint/2012/main" timeZoneBias="-5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7-15T14:53:18.512" idx="5">
    <p:pos x="10" y="10"/>
    <p:text/>
    <p:extLst>
      <p:ext uri="{C676402C-5697-4E1C-873F-D02D1690AC5C}">
        <p15:threadingInfo xmlns:p15="http://schemas.microsoft.com/office/powerpoint/2012/main" timeZoneBias="-5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07-15T15:01:43.809" idx="6">
    <p:pos x="10" y="10"/>
    <p:text>スライド発表中の説明が不確定要素</p:text>
    <p:extLst>
      <p:ext uri="{C676402C-5697-4E1C-873F-D02D1690AC5C}">
        <p15:threadingInfo xmlns:p15="http://schemas.microsoft.com/office/powerpoint/2012/main" timeZoneBias="-540"/>
      </p:ext>
    </p:extLst>
  </p:cm>
  <p:cm authorId="2" dt="2021-07-15T15:02:13.992" idx="7">
    <p:pos x="146" y="146"/>
    <p:text>説明中に見てる人はどこ見てればいいの？</p:text>
    <p:extLst>
      <p:ext uri="{C676402C-5697-4E1C-873F-D02D1690AC5C}">
        <p15:threadingInfo xmlns:p15="http://schemas.microsoft.com/office/powerpoint/2012/main" timeZoneBias="-5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1-07-15T15:01:43.809" idx="6">
    <p:pos x="10" y="10"/>
    <p:text>スライド発表中の説明が不確定要素</p:text>
    <p:extLst>
      <p:ext uri="{C676402C-5697-4E1C-873F-D02D1690AC5C}">
        <p15:threadingInfo xmlns:p15="http://schemas.microsoft.com/office/powerpoint/2012/main" timeZoneBias="-540"/>
      </p:ext>
    </p:extLst>
  </p:cm>
  <p:cm authorId="2" dt="2021-07-15T15:02:13.992" idx="7">
    <p:pos x="146" y="146"/>
    <p:text>説明中に見てる人はどこ見てればいいの？</p:text>
    <p:extLst>
      <p:ext uri="{C676402C-5697-4E1C-873F-D02D1690AC5C}">
        <p15:threadingInfo xmlns:p15="http://schemas.microsoft.com/office/powerpoint/2012/main" timeZoneBias="-5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1-07-15T15:04:44.264" idx="9">
    <p:pos x="10" y="10"/>
    <p:text>簡単な説明にして詳しい説明は動作に回す
(詳しい説明は主な機能・特徴で説明します)</p:text>
    <p:extLst>
      <p:ext uri="{C676402C-5697-4E1C-873F-D02D1690AC5C}">
        <p15:threadingInfo xmlns:p15="http://schemas.microsoft.com/office/powerpoint/2012/main" timeZoneBias="-5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1-07-15T13:46:01.708" idx="6">
    <p:pos x="10" y="10"/>
    <p:text>点検の規模、防水防塵についてと</p:text>
    <p:extLst>
      <p:ext uri="{C676402C-5697-4E1C-873F-D02D1690AC5C}">
        <p15:threadingInfo xmlns:p15="http://schemas.microsoft.com/office/powerpoint/2012/main" timeZoneBias="-540"/>
      </p:ext>
    </p:extLst>
  </p:cm>
  <p:cm authorId="2" dt="2021-07-15T15:08:12.855" idx="12">
    <p:pos x="10" y="146"/>
    <p:text>別スライドつくったほうがいい？</p:text>
    <p:extLst>
      <p:ext uri="{C676402C-5697-4E1C-873F-D02D1690AC5C}">
        <p15:threadingInfo xmlns:p15="http://schemas.microsoft.com/office/powerpoint/2012/main" timeZoneBias="-540">
          <p15:parentCm authorId="1" idx="6"/>
        </p15:threadingInfo>
      </p:ext>
    </p:extLst>
  </p:cm>
  <p:cm authorId="2" dt="2021-07-15T15:07:53.227" idx="11">
    <p:pos x="146" y="146"/>
    <p:text>ざっくりしすぎ</p:text>
    <p:extLst>
      <p:ext uri="{C676402C-5697-4E1C-873F-D02D1690AC5C}">
        <p15:threadingInfo xmlns:p15="http://schemas.microsoft.com/office/powerpoint/2012/main" timeZoneBias="-5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1-07-15T13:51:39.539" idx="7">
    <p:pos x="842" y="1418"/>
    <p:text>変更点:正面→前か後ろ</p:text>
    <p:extLst>
      <p:ext uri="{C676402C-5697-4E1C-873F-D02D1690AC5C}">
        <p15:threadingInfo xmlns:p15="http://schemas.microsoft.com/office/powerpoint/2012/main" timeZoneBias="-540"/>
      </p:ext>
    </p:extLst>
  </p:cm>
  <p:cm authorId="1" dt="2021-07-15T14:12:31.676" idx="10">
    <p:pos x="5888" y="384"/>
    <p:text>前スライドでしっかり、点検や洗浄などを定義しておいて、機能や特徴を説明したうえで実際の動作の様子を図やフローで見せたほうがいいのではないか、</p:text>
    <p:extLst>
      <p:ext uri="{C676402C-5697-4E1C-873F-D02D1690AC5C}">
        <p15:threadingInfo xmlns:p15="http://schemas.microsoft.com/office/powerpoint/2012/main" timeZoneBias="-540"/>
      </p:ext>
    </p:extLst>
  </p:cm>
  <p:cm authorId="2" dt="2021-07-15T15:07:30.988" idx="10">
    <p:pos x="1079" y="3676"/>
    <p:text/>
    <p:extLst>
      <p:ext uri="{C676402C-5697-4E1C-873F-D02D1690AC5C}">
        <p15:threadingInfo xmlns:p15="http://schemas.microsoft.com/office/powerpoint/2012/main" timeZoneBias="-54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CA9DB-3A53-4722-8530-2D974497873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1BAC968-AF63-48B3-99B3-82827B89C6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38C828A-0545-4FDE-A9F3-E636503F6DD3}"/>
              </a:ext>
            </a:extLst>
          </p:cNvPr>
          <p:cNvSpPr>
            <a:spLocks noGrp="1"/>
          </p:cNvSpPr>
          <p:nvPr>
            <p:ph type="dt" sz="half" idx="10"/>
          </p:nvPr>
        </p:nvSpPr>
        <p:spPr/>
        <p:txBody>
          <a:bodyPr/>
          <a:lstStyle/>
          <a:p>
            <a:fld id="{8E8B0A0B-80E4-48E6-9E49-BADDAF5C9991}" type="datetimeFigureOut">
              <a:rPr kumimoji="1" lang="ja-JP" altLang="en-US" smtClean="0"/>
              <a:t>2021/7/16</a:t>
            </a:fld>
            <a:endParaRPr kumimoji="1" lang="ja-JP" altLang="en-US"/>
          </a:p>
        </p:txBody>
      </p:sp>
      <p:sp>
        <p:nvSpPr>
          <p:cNvPr id="5" name="フッター プレースホルダー 4">
            <a:extLst>
              <a:ext uri="{FF2B5EF4-FFF2-40B4-BE49-F238E27FC236}">
                <a16:creationId xmlns:a16="http://schemas.microsoft.com/office/drawing/2014/main" id="{11040F29-8430-4838-AB95-C2D6AED1A6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0D50F3-0ECD-4471-98E0-9D0B8096412A}"/>
              </a:ext>
            </a:extLst>
          </p:cNvPr>
          <p:cNvSpPr>
            <a:spLocks noGrp="1"/>
          </p:cNvSpPr>
          <p:nvPr>
            <p:ph type="sldNum" sz="quarter" idx="12"/>
          </p:nvPr>
        </p:nvSpPr>
        <p:spPr/>
        <p:txBody>
          <a:bodyPr/>
          <a:lstStyle/>
          <a:p>
            <a:fld id="{61FA0D87-EF27-4773-9B29-A3E84DC482F5}" type="slidenum">
              <a:rPr kumimoji="1" lang="ja-JP" altLang="en-US" smtClean="0"/>
              <a:t>‹#›</a:t>
            </a:fld>
            <a:endParaRPr kumimoji="1" lang="ja-JP" altLang="en-US"/>
          </a:p>
        </p:txBody>
      </p:sp>
      <p:pic>
        <p:nvPicPr>
          <p:cNvPr id="8" name="図 7" descr="ロゴ, 会社名&#10;&#10;自動的に生成された説明">
            <a:extLst>
              <a:ext uri="{FF2B5EF4-FFF2-40B4-BE49-F238E27FC236}">
                <a16:creationId xmlns:a16="http://schemas.microsoft.com/office/drawing/2014/main" id="{56F2D5E1-36BC-4A25-A81C-CF7841F1B1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2869" y="5394325"/>
            <a:ext cx="1959131" cy="1463675"/>
          </a:xfrm>
          <a:prstGeom prst="rect">
            <a:avLst/>
          </a:prstGeom>
        </p:spPr>
      </p:pic>
    </p:spTree>
    <p:extLst>
      <p:ext uri="{BB962C8B-B14F-4D97-AF65-F5344CB8AC3E}">
        <p14:creationId xmlns:p14="http://schemas.microsoft.com/office/powerpoint/2010/main" val="41567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AE2890-C973-45E7-8BCA-59FA00BA92A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58EA017-720C-4CC0-A63A-F1DEA37508D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AD853AA-429F-4C6C-9B3F-2AD606D96866}"/>
              </a:ext>
            </a:extLst>
          </p:cNvPr>
          <p:cNvSpPr>
            <a:spLocks noGrp="1"/>
          </p:cNvSpPr>
          <p:nvPr>
            <p:ph type="dt" sz="half" idx="10"/>
          </p:nvPr>
        </p:nvSpPr>
        <p:spPr/>
        <p:txBody>
          <a:bodyPr/>
          <a:lstStyle/>
          <a:p>
            <a:fld id="{8E8B0A0B-80E4-48E6-9E49-BADDAF5C9991}" type="datetimeFigureOut">
              <a:rPr kumimoji="1" lang="ja-JP" altLang="en-US" smtClean="0"/>
              <a:t>2021/7/16</a:t>
            </a:fld>
            <a:endParaRPr kumimoji="1" lang="ja-JP" altLang="en-US"/>
          </a:p>
        </p:txBody>
      </p:sp>
      <p:sp>
        <p:nvSpPr>
          <p:cNvPr id="5" name="フッター プレースホルダー 4">
            <a:extLst>
              <a:ext uri="{FF2B5EF4-FFF2-40B4-BE49-F238E27FC236}">
                <a16:creationId xmlns:a16="http://schemas.microsoft.com/office/drawing/2014/main" id="{765F99A4-5EF0-4829-B120-D0F02D9448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BB7BAB-21EF-4A98-BC06-7BC153DC8662}"/>
              </a:ext>
            </a:extLst>
          </p:cNvPr>
          <p:cNvSpPr>
            <a:spLocks noGrp="1"/>
          </p:cNvSpPr>
          <p:nvPr>
            <p:ph type="sldNum" sz="quarter" idx="12"/>
          </p:nvPr>
        </p:nvSpPr>
        <p:spPr/>
        <p:txBody>
          <a:bodyPr/>
          <a:lstStyle/>
          <a:p>
            <a:fld id="{61FA0D87-EF27-4773-9B29-A3E84DC482F5}" type="slidenum">
              <a:rPr kumimoji="1" lang="ja-JP" altLang="en-US" smtClean="0"/>
              <a:t>‹#›</a:t>
            </a:fld>
            <a:endParaRPr kumimoji="1" lang="ja-JP" altLang="en-US"/>
          </a:p>
        </p:txBody>
      </p:sp>
    </p:spTree>
    <p:extLst>
      <p:ext uri="{BB962C8B-B14F-4D97-AF65-F5344CB8AC3E}">
        <p14:creationId xmlns:p14="http://schemas.microsoft.com/office/powerpoint/2010/main" val="223636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2F50D0D-6E75-4580-BDBE-1CF44F867D7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1030E87-57B0-4CFE-BA2C-F20509DBB5D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D666B61-40D3-4985-AA38-A32968E68920}"/>
              </a:ext>
            </a:extLst>
          </p:cNvPr>
          <p:cNvSpPr>
            <a:spLocks noGrp="1"/>
          </p:cNvSpPr>
          <p:nvPr>
            <p:ph type="dt" sz="half" idx="10"/>
          </p:nvPr>
        </p:nvSpPr>
        <p:spPr/>
        <p:txBody>
          <a:bodyPr/>
          <a:lstStyle/>
          <a:p>
            <a:fld id="{8E8B0A0B-80E4-48E6-9E49-BADDAF5C9991}" type="datetimeFigureOut">
              <a:rPr kumimoji="1" lang="ja-JP" altLang="en-US" smtClean="0"/>
              <a:t>2021/7/16</a:t>
            </a:fld>
            <a:endParaRPr kumimoji="1" lang="ja-JP" altLang="en-US"/>
          </a:p>
        </p:txBody>
      </p:sp>
      <p:sp>
        <p:nvSpPr>
          <p:cNvPr id="5" name="フッター プレースホルダー 4">
            <a:extLst>
              <a:ext uri="{FF2B5EF4-FFF2-40B4-BE49-F238E27FC236}">
                <a16:creationId xmlns:a16="http://schemas.microsoft.com/office/drawing/2014/main" id="{BCA3E0A8-0836-4E33-86CA-644320E179B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485A29-2FFB-432A-9140-F7464EA7C301}"/>
              </a:ext>
            </a:extLst>
          </p:cNvPr>
          <p:cNvSpPr>
            <a:spLocks noGrp="1"/>
          </p:cNvSpPr>
          <p:nvPr>
            <p:ph type="sldNum" sz="quarter" idx="12"/>
          </p:nvPr>
        </p:nvSpPr>
        <p:spPr/>
        <p:txBody>
          <a:bodyPr/>
          <a:lstStyle/>
          <a:p>
            <a:fld id="{61FA0D87-EF27-4773-9B29-A3E84DC482F5}" type="slidenum">
              <a:rPr kumimoji="1" lang="ja-JP" altLang="en-US" smtClean="0"/>
              <a:t>‹#›</a:t>
            </a:fld>
            <a:endParaRPr kumimoji="1" lang="ja-JP" altLang="en-US"/>
          </a:p>
        </p:txBody>
      </p:sp>
    </p:spTree>
    <p:extLst>
      <p:ext uri="{BB962C8B-B14F-4D97-AF65-F5344CB8AC3E}">
        <p14:creationId xmlns:p14="http://schemas.microsoft.com/office/powerpoint/2010/main" val="372272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5E85EF-F7BC-4B19-8C1E-A43F87EC70C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63A167D-37F3-49AE-87E1-D0BDD46A141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F18ACF-E157-46D8-B2EE-A19E177F300F}"/>
              </a:ext>
            </a:extLst>
          </p:cNvPr>
          <p:cNvSpPr>
            <a:spLocks noGrp="1"/>
          </p:cNvSpPr>
          <p:nvPr>
            <p:ph type="dt" sz="half" idx="10"/>
          </p:nvPr>
        </p:nvSpPr>
        <p:spPr/>
        <p:txBody>
          <a:bodyPr/>
          <a:lstStyle/>
          <a:p>
            <a:fld id="{8E8B0A0B-80E4-48E6-9E49-BADDAF5C9991}" type="datetimeFigureOut">
              <a:rPr kumimoji="1" lang="ja-JP" altLang="en-US" smtClean="0"/>
              <a:t>2021/7/16</a:t>
            </a:fld>
            <a:endParaRPr kumimoji="1" lang="ja-JP" altLang="en-US"/>
          </a:p>
        </p:txBody>
      </p:sp>
      <p:sp>
        <p:nvSpPr>
          <p:cNvPr id="5" name="フッター プレースホルダー 4">
            <a:extLst>
              <a:ext uri="{FF2B5EF4-FFF2-40B4-BE49-F238E27FC236}">
                <a16:creationId xmlns:a16="http://schemas.microsoft.com/office/drawing/2014/main" id="{07567639-90A8-4A1E-9C0E-E425849466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0FF77B-78FE-4AEC-B5B5-58E8CAB0144A}"/>
              </a:ext>
            </a:extLst>
          </p:cNvPr>
          <p:cNvSpPr>
            <a:spLocks noGrp="1"/>
          </p:cNvSpPr>
          <p:nvPr>
            <p:ph type="sldNum" sz="quarter" idx="12"/>
          </p:nvPr>
        </p:nvSpPr>
        <p:spPr/>
        <p:txBody>
          <a:bodyPr/>
          <a:lstStyle/>
          <a:p>
            <a:fld id="{61FA0D87-EF27-4773-9B29-A3E84DC482F5}" type="slidenum">
              <a:rPr kumimoji="1" lang="ja-JP" altLang="en-US" smtClean="0"/>
              <a:t>‹#›</a:t>
            </a:fld>
            <a:endParaRPr kumimoji="1" lang="ja-JP" altLang="en-US"/>
          </a:p>
        </p:txBody>
      </p:sp>
    </p:spTree>
    <p:extLst>
      <p:ext uri="{BB962C8B-B14F-4D97-AF65-F5344CB8AC3E}">
        <p14:creationId xmlns:p14="http://schemas.microsoft.com/office/powerpoint/2010/main" val="47636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C458B-E210-4AC9-9430-5AA2EC1F963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E54C9CD-FB73-4FD5-95FC-CB1924C769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FA7B26D-D027-43D2-9C0D-0912BD85F81B}"/>
              </a:ext>
            </a:extLst>
          </p:cNvPr>
          <p:cNvSpPr>
            <a:spLocks noGrp="1"/>
          </p:cNvSpPr>
          <p:nvPr>
            <p:ph type="dt" sz="half" idx="10"/>
          </p:nvPr>
        </p:nvSpPr>
        <p:spPr/>
        <p:txBody>
          <a:bodyPr/>
          <a:lstStyle/>
          <a:p>
            <a:fld id="{8E8B0A0B-80E4-48E6-9E49-BADDAF5C9991}" type="datetimeFigureOut">
              <a:rPr kumimoji="1" lang="ja-JP" altLang="en-US" smtClean="0"/>
              <a:t>2021/7/16</a:t>
            </a:fld>
            <a:endParaRPr kumimoji="1" lang="ja-JP" altLang="en-US"/>
          </a:p>
        </p:txBody>
      </p:sp>
      <p:sp>
        <p:nvSpPr>
          <p:cNvPr id="5" name="フッター プレースホルダー 4">
            <a:extLst>
              <a:ext uri="{FF2B5EF4-FFF2-40B4-BE49-F238E27FC236}">
                <a16:creationId xmlns:a16="http://schemas.microsoft.com/office/drawing/2014/main" id="{BDF36F95-E206-45F6-89DD-8DB5BE27839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E6027D-8BC7-480F-B065-CCF0C8A077D5}"/>
              </a:ext>
            </a:extLst>
          </p:cNvPr>
          <p:cNvSpPr>
            <a:spLocks noGrp="1"/>
          </p:cNvSpPr>
          <p:nvPr>
            <p:ph type="sldNum" sz="quarter" idx="12"/>
          </p:nvPr>
        </p:nvSpPr>
        <p:spPr/>
        <p:txBody>
          <a:bodyPr/>
          <a:lstStyle/>
          <a:p>
            <a:fld id="{61FA0D87-EF27-4773-9B29-A3E84DC482F5}" type="slidenum">
              <a:rPr kumimoji="1" lang="ja-JP" altLang="en-US" smtClean="0"/>
              <a:t>‹#›</a:t>
            </a:fld>
            <a:endParaRPr kumimoji="1" lang="ja-JP" altLang="en-US"/>
          </a:p>
        </p:txBody>
      </p:sp>
    </p:spTree>
    <p:extLst>
      <p:ext uri="{BB962C8B-B14F-4D97-AF65-F5344CB8AC3E}">
        <p14:creationId xmlns:p14="http://schemas.microsoft.com/office/powerpoint/2010/main" val="285767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7EECC7-6D7E-45AB-AA4E-A2CBAEA6331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FD900F3-1079-4048-AA64-43120968DCC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26DA0C1-31B0-43B9-8D83-8C618FB10A7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40A21DE-C730-4AB3-B01B-DB9E624E0681}"/>
              </a:ext>
            </a:extLst>
          </p:cNvPr>
          <p:cNvSpPr>
            <a:spLocks noGrp="1"/>
          </p:cNvSpPr>
          <p:nvPr>
            <p:ph type="dt" sz="half" idx="10"/>
          </p:nvPr>
        </p:nvSpPr>
        <p:spPr/>
        <p:txBody>
          <a:bodyPr/>
          <a:lstStyle/>
          <a:p>
            <a:fld id="{8E8B0A0B-80E4-48E6-9E49-BADDAF5C9991}" type="datetimeFigureOut">
              <a:rPr kumimoji="1" lang="ja-JP" altLang="en-US" smtClean="0"/>
              <a:t>2021/7/16</a:t>
            </a:fld>
            <a:endParaRPr kumimoji="1" lang="ja-JP" altLang="en-US"/>
          </a:p>
        </p:txBody>
      </p:sp>
      <p:sp>
        <p:nvSpPr>
          <p:cNvPr id="6" name="フッター プレースホルダー 5">
            <a:extLst>
              <a:ext uri="{FF2B5EF4-FFF2-40B4-BE49-F238E27FC236}">
                <a16:creationId xmlns:a16="http://schemas.microsoft.com/office/drawing/2014/main" id="{7D7A572E-3686-4AF8-8B08-59F95C4135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BAD83A8-23CA-40CB-AFB8-112513CCEB8C}"/>
              </a:ext>
            </a:extLst>
          </p:cNvPr>
          <p:cNvSpPr>
            <a:spLocks noGrp="1"/>
          </p:cNvSpPr>
          <p:nvPr>
            <p:ph type="sldNum" sz="quarter" idx="12"/>
          </p:nvPr>
        </p:nvSpPr>
        <p:spPr/>
        <p:txBody>
          <a:bodyPr/>
          <a:lstStyle/>
          <a:p>
            <a:fld id="{61FA0D87-EF27-4773-9B29-A3E84DC482F5}" type="slidenum">
              <a:rPr kumimoji="1" lang="ja-JP" altLang="en-US" smtClean="0"/>
              <a:t>‹#›</a:t>
            </a:fld>
            <a:endParaRPr kumimoji="1" lang="ja-JP" altLang="en-US"/>
          </a:p>
        </p:txBody>
      </p:sp>
    </p:spTree>
    <p:extLst>
      <p:ext uri="{BB962C8B-B14F-4D97-AF65-F5344CB8AC3E}">
        <p14:creationId xmlns:p14="http://schemas.microsoft.com/office/powerpoint/2010/main" val="1172077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8449D7-E056-4C85-ABCA-32F43774A91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97945E0-2098-40C5-8648-49FAE55FA3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8680F18-7274-4FE6-987A-7433ED42FDC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8AEBAAB-AFB0-49AB-8E1A-95F5396215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9099033-F245-4ACD-BD9E-D39CE8F037D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FB64367-6A6F-478A-A227-1AB7D18D41A1}"/>
              </a:ext>
            </a:extLst>
          </p:cNvPr>
          <p:cNvSpPr>
            <a:spLocks noGrp="1"/>
          </p:cNvSpPr>
          <p:nvPr>
            <p:ph type="dt" sz="half" idx="10"/>
          </p:nvPr>
        </p:nvSpPr>
        <p:spPr/>
        <p:txBody>
          <a:bodyPr/>
          <a:lstStyle/>
          <a:p>
            <a:fld id="{8E8B0A0B-80E4-48E6-9E49-BADDAF5C9991}" type="datetimeFigureOut">
              <a:rPr kumimoji="1" lang="ja-JP" altLang="en-US" smtClean="0"/>
              <a:t>2021/7/16</a:t>
            </a:fld>
            <a:endParaRPr kumimoji="1" lang="ja-JP" altLang="en-US"/>
          </a:p>
        </p:txBody>
      </p:sp>
      <p:sp>
        <p:nvSpPr>
          <p:cNvPr id="8" name="フッター プレースホルダー 7">
            <a:extLst>
              <a:ext uri="{FF2B5EF4-FFF2-40B4-BE49-F238E27FC236}">
                <a16:creationId xmlns:a16="http://schemas.microsoft.com/office/drawing/2014/main" id="{9C38338B-60C9-436B-AC5B-64C9F712CBA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3D5FD8F-544E-4F73-99A2-11C09CECD2E6}"/>
              </a:ext>
            </a:extLst>
          </p:cNvPr>
          <p:cNvSpPr>
            <a:spLocks noGrp="1"/>
          </p:cNvSpPr>
          <p:nvPr>
            <p:ph type="sldNum" sz="quarter" idx="12"/>
          </p:nvPr>
        </p:nvSpPr>
        <p:spPr/>
        <p:txBody>
          <a:bodyPr/>
          <a:lstStyle/>
          <a:p>
            <a:fld id="{61FA0D87-EF27-4773-9B29-A3E84DC482F5}" type="slidenum">
              <a:rPr kumimoji="1" lang="ja-JP" altLang="en-US" smtClean="0"/>
              <a:t>‹#›</a:t>
            </a:fld>
            <a:endParaRPr kumimoji="1" lang="ja-JP" altLang="en-US"/>
          </a:p>
        </p:txBody>
      </p:sp>
    </p:spTree>
    <p:extLst>
      <p:ext uri="{BB962C8B-B14F-4D97-AF65-F5344CB8AC3E}">
        <p14:creationId xmlns:p14="http://schemas.microsoft.com/office/powerpoint/2010/main" val="101062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4ED6C2-5125-4D9A-BE3B-8B09169B50C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9890BFD-F66C-43F4-AC70-68593A3CD986}"/>
              </a:ext>
            </a:extLst>
          </p:cNvPr>
          <p:cNvSpPr>
            <a:spLocks noGrp="1"/>
          </p:cNvSpPr>
          <p:nvPr>
            <p:ph type="dt" sz="half" idx="10"/>
          </p:nvPr>
        </p:nvSpPr>
        <p:spPr/>
        <p:txBody>
          <a:bodyPr/>
          <a:lstStyle/>
          <a:p>
            <a:fld id="{8E8B0A0B-80E4-48E6-9E49-BADDAF5C9991}" type="datetimeFigureOut">
              <a:rPr kumimoji="1" lang="ja-JP" altLang="en-US" smtClean="0"/>
              <a:t>2021/7/16</a:t>
            </a:fld>
            <a:endParaRPr kumimoji="1" lang="ja-JP" altLang="en-US"/>
          </a:p>
        </p:txBody>
      </p:sp>
      <p:sp>
        <p:nvSpPr>
          <p:cNvPr id="4" name="フッター プレースホルダー 3">
            <a:extLst>
              <a:ext uri="{FF2B5EF4-FFF2-40B4-BE49-F238E27FC236}">
                <a16:creationId xmlns:a16="http://schemas.microsoft.com/office/drawing/2014/main" id="{CBEBE75A-8702-46C5-8329-DCF98992175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60CEDD2-DEE0-4874-A97A-22F35864463A}"/>
              </a:ext>
            </a:extLst>
          </p:cNvPr>
          <p:cNvSpPr>
            <a:spLocks noGrp="1"/>
          </p:cNvSpPr>
          <p:nvPr>
            <p:ph type="sldNum" sz="quarter" idx="12"/>
          </p:nvPr>
        </p:nvSpPr>
        <p:spPr/>
        <p:txBody>
          <a:bodyPr/>
          <a:lstStyle/>
          <a:p>
            <a:fld id="{61FA0D87-EF27-4773-9B29-A3E84DC482F5}" type="slidenum">
              <a:rPr kumimoji="1" lang="ja-JP" altLang="en-US" smtClean="0"/>
              <a:t>‹#›</a:t>
            </a:fld>
            <a:endParaRPr kumimoji="1" lang="ja-JP" altLang="en-US"/>
          </a:p>
        </p:txBody>
      </p:sp>
    </p:spTree>
    <p:extLst>
      <p:ext uri="{BB962C8B-B14F-4D97-AF65-F5344CB8AC3E}">
        <p14:creationId xmlns:p14="http://schemas.microsoft.com/office/powerpoint/2010/main" val="370210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31C14E5-2A6B-4130-96A8-D6AFC1210C89}"/>
              </a:ext>
            </a:extLst>
          </p:cNvPr>
          <p:cNvSpPr>
            <a:spLocks noGrp="1"/>
          </p:cNvSpPr>
          <p:nvPr>
            <p:ph type="dt" sz="half" idx="10"/>
          </p:nvPr>
        </p:nvSpPr>
        <p:spPr/>
        <p:txBody>
          <a:bodyPr/>
          <a:lstStyle/>
          <a:p>
            <a:fld id="{8E8B0A0B-80E4-48E6-9E49-BADDAF5C9991}" type="datetimeFigureOut">
              <a:rPr kumimoji="1" lang="ja-JP" altLang="en-US" smtClean="0"/>
              <a:t>2021/7/16</a:t>
            </a:fld>
            <a:endParaRPr kumimoji="1" lang="ja-JP" altLang="en-US"/>
          </a:p>
        </p:txBody>
      </p:sp>
      <p:sp>
        <p:nvSpPr>
          <p:cNvPr id="3" name="フッター プレースホルダー 2">
            <a:extLst>
              <a:ext uri="{FF2B5EF4-FFF2-40B4-BE49-F238E27FC236}">
                <a16:creationId xmlns:a16="http://schemas.microsoft.com/office/drawing/2014/main" id="{265EF0E4-9C53-492F-A01E-96D3957FD26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6834205-D719-40A2-AF5F-016FBD8EDF1E}"/>
              </a:ext>
            </a:extLst>
          </p:cNvPr>
          <p:cNvSpPr>
            <a:spLocks noGrp="1"/>
          </p:cNvSpPr>
          <p:nvPr>
            <p:ph type="sldNum" sz="quarter" idx="12"/>
          </p:nvPr>
        </p:nvSpPr>
        <p:spPr/>
        <p:txBody>
          <a:bodyPr/>
          <a:lstStyle/>
          <a:p>
            <a:fld id="{61FA0D87-EF27-4773-9B29-A3E84DC482F5}" type="slidenum">
              <a:rPr kumimoji="1" lang="ja-JP" altLang="en-US" smtClean="0"/>
              <a:t>‹#›</a:t>
            </a:fld>
            <a:endParaRPr kumimoji="1" lang="ja-JP" altLang="en-US"/>
          </a:p>
        </p:txBody>
      </p:sp>
    </p:spTree>
    <p:extLst>
      <p:ext uri="{BB962C8B-B14F-4D97-AF65-F5344CB8AC3E}">
        <p14:creationId xmlns:p14="http://schemas.microsoft.com/office/powerpoint/2010/main" val="192770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606C9D-67AF-4564-9C23-43F0BE8E0F1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638FB7-02C6-4E9D-B3E6-D4A42C9BE6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677ABEF-CA67-4AFB-96CF-5B44053AA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B4CBD2F-C657-493E-90F3-3A35DC62B73B}"/>
              </a:ext>
            </a:extLst>
          </p:cNvPr>
          <p:cNvSpPr>
            <a:spLocks noGrp="1"/>
          </p:cNvSpPr>
          <p:nvPr>
            <p:ph type="dt" sz="half" idx="10"/>
          </p:nvPr>
        </p:nvSpPr>
        <p:spPr/>
        <p:txBody>
          <a:bodyPr/>
          <a:lstStyle/>
          <a:p>
            <a:fld id="{8E8B0A0B-80E4-48E6-9E49-BADDAF5C9991}" type="datetimeFigureOut">
              <a:rPr kumimoji="1" lang="ja-JP" altLang="en-US" smtClean="0"/>
              <a:t>2021/7/16</a:t>
            </a:fld>
            <a:endParaRPr kumimoji="1" lang="ja-JP" altLang="en-US"/>
          </a:p>
        </p:txBody>
      </p:sp>
      <p:sp>
        <p:nvSpPr>
          <p:cNvPr id="6" name="フッター プレースホルダー 5">
            <a:extLst>
              <a:ext uri="{FF2B5EF4-FFF2-40B4-BE49-F238E27FC236}">
                <a16:creationId xmlns:a16="http://schemas.microsoft.com/office/drawing/2014/main" id="{41D3030E-B1AC-4776-A1D5-CD8628393D6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8D171B8-4CF8-44EE-9A2A-8F3196197FF9}"/>
              </a:ext>
            </a:extLst>
          </p:cNvPr>
          <p:cNvSpPr>
            <a:spLocks noGrp="1"/>
          </p:cNvSpPr>
          <p:nvPr>
            <p:ph type="sldNum" sz="quarter" idx="12"/>
          </p:nvPr>
        </p:nvSpPr>
        <p:spPr/>
        <p:txBody>
          <a:bodyPr/>
          <a:lstStyle/>
          <a:p>
            <a:fld id="{61FA0D87-EF27-4773-9B29-A3E84DC482F5}" type="slidenum">
              <a:rPr kumimoji="1" lang="ja-JP" altLang="en-US" smtClean="0"/>
              <a:t>‹#›</a:t>
            </a:fld>
            <a:endParaRPr kumimoji="1" lang="ja-JP" altLang="en-US"/>
          </a:p>
        </p:txBody>
      </p:sp>
    </p:spTree>
    <p:extLst>
      <p:ext uri="{BB962C8B-B14F-4D97-AF65-F5344CB8AC3E}">
        <p14:creationId xmlns:p14="http://schemas.microsoft.com/office/powerpoint/2010/main" val="406946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E8601F-C1C9-4018-895D-96B8101E774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0B7EAEF-62AC-40F6-9589-541A1B0E4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A6CC453-E0C8-4955-AF3C-91941A534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446637-C498-4295-8F36-D969F341C8F5}"/>
              </a:ext>
            </a:extLst>
          </p:cNvPr>
          <p:cNvSpPr>
            <a:spLocks noGrp="1"/>
          </p:cNvSpPr>
          <p:nvPr>
            <p:ph type="dt" sz="half" idx="10"/>
          </p:nvPr>
        </p:nvSpPr>
        <p:spPr/>
        <p:txBody>
          <a:bodyPr/>
          <a:lstStyle/>
          <a:p>
            <a:fld id="{8E8B0A0B-80E4-48E6-9E49-BADDAF5C9991}" type="datetimeFigureOut">
              <a:rPr kumimoji="1" lang="ja-JP" altLang="en-US" smtClean="0"/>
              <a:t>2021/7/16</a:t>
            </a:fld>
            <a:endParaRPr kumimoji="1" lang="ja-JP" altLang="en-US"/>
          </a:p>
        </p:txBody>
      </p:sp>
      <p:sp>
        <p:nvSpPr>
          <p:cNvPr id="6" name="フッター プレースホルダー 5">
            <a:extLst>
              <a:ext uri="{FF2B5EF4-FFF2-40B4-BE49-F238E27FC236}">
                <a16:creationId xmlns:a16="http://schemas.microsoft.com/office/drawing/2014/main" id="{5733861D-814D-4576-B0C1-C03B2341D5E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4EEB423-4C81-4D2C-859E-247C7BD30835}"/>
              </a:ext>
            </a:extLst>
          </p:cNvPr>
          <p:cNvSpPr>
            <a:spLocks noGrp="1"/>
          </p:cNvSpPr>
          <p:nvPr>
            <p:ph type="sldNum" sz="quarter" idx="12"/>
          </p:nvPr>
        </p:nvSpPr>
        <p:spPr/>
        <p:txBody>
          <a:bodyPr/>
          <a:lstStyle/>
          <a:p>
            <a:fld id="{61FA0D87-EF27-4773-9B29-A3E84DC482F5}" type="slidenum">
              <a:rPr kumimoji="1" lang="ja-JP" altLang="en-US" smtClean="0"/>
              <a:t>‹#›</a:t>
            </a:fld>
            <a:endParaRPr kumimoji="1" lang="ja-JP" altLang="en-US"/>
          </a:p>
        </p:txBody>
      </p:sp>
    </p:spTree>
    <p:extLst>
      <p:ext uri="{BB962C8B-B14F-4D97-AF65-F5344CB8AC3E}">
        <p14:creationId xmlns:p14="http://schemas.microsoft.com/office/powerpoint/2010/main" val="196138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1FC1C99-E78E-4E23-A5C2-3E8BF3B9D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F4B23D-A1FC-4F45-84BE-E297E23F2B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217A27-1FED-404F-81EE-FEE1F8DF26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B0A0B-80E4-48E6-9E49-BADDAF5C9991}" type="datetimeFigureOut">
              <a:rPr kumimoji="1" lang="ja-JP" altLang="en-US" smtClean="0"/>
              <a:t>2021/7/16</a:t>
            </a:fld>
            <a:endParaRPr kumimoji="1" lang="ja-JP" altLang="en-US"/>
          </a:p>
        </p:txBody>
      </p:sp>
      <p:sp>
        <p:nvSpPr>
          <p:cNvPr id="5" name="フッター プレースホルダー 4">
            <a:extLst>
              <a:ext uri="{FF2B5EF4-FFF2-40B4-BE49-F238E27FC236}">
                <a16:creationId xmlns:a16="http://schemas.microsoft.com/office/drawing/2014/main" id="{BF0B35C4-1871-4648-A92A-856F9671C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CA9A112-D8DB-46B2-A57A-2E2C6B5795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A0D87-EF27-4773-9B29-A3E84DC482F5}" type="slidenum">
              <a:rPr kumimoji="1" lang="ja-JP" altLang="en-US" smtClean="0"/>
              <a:t>‹#›</a:t>
            </a:fld>
            <a:endParaRPr kumimoji="1" lang="ja-JP" altLang="en-US"/>
          </a:p>
        </p:txBody>
      </p:sp>
    </p:spTree>
    <p:extLst>
      <p:ext uri="{BB962C8B-B14F-4D97-AF65-F5344CB8AC3E}">
        <p14:creationId xmlns:p14="http://schemas.microsoft.com/office/powerpoint/2010/main" val="2363923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comments" Target="../comments/comment7.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omments" Target="../comments/commen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news.yahoo.co.jp/articles/d78da4926a600d5c4855d7b814938a031cf4aeb8" TargetMode="External"/><Relationship Id="rId1" Type="http://schemas.openxmlformats.org/officeDocument/2006/relationships/slideLayout" Target="../slideLayouts/slideLayout1.xml"/><Relationship Id="rId4" Type="http://schemas.openxmlformats.org/officeDocument/2006/relationships/comments" Target="../comments/commen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3DF7FC04-8FB1-4E93-945E-0B34535DDE7B}"/>
              </a:ext>
            </a:extLst>
          </p:cNvPr>
          <p:cNvSpPr/>
          <p:nvPr/>
        </p:nvSpPr>
        <p:spPr>
          <a:xfrm>
            <a:off x="304758" y="2257414"/>
            <a:ext cx="9365224" cy="2791355"/>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ja-JP" altLang="en-US"/>
          </a:p>
        </p:txBody>
      </p:sp>
      <p:pic>
        <p:nvPicPr>
          <p:cNvPr id="8" name="図 7">
            <a:extLst>
              <a:ext uri="{FF2B5EF4-FFF2-40B4-BE49-F238E27FC236}">
                <a16:creationId xmlns:a16="http://schemas.microsoft.com/office/drawing/2014/main" id="{83807FFF-8470-4F1A-8E20-1D7965F03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260" y="1285865"/>
            <a:ext cx="3109982" cy="29763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タイトル 1">
            <a:extLst>
              <a:ext uri="{FF2B5EF4-FFF2-40B4-BE49-F238E27FC236}">
                <a16:creationId xmlns:a16="http://schemas.microsoft.com/office/drawing/2014/main" id="{F8840EBD-24C0-4615-8ADE-347BD8B6E290}"/>
              </a:ext>
            </a:extLst>
          </p:cNvPr>
          <p:cNvSpPr>
            <a:spLocks noGrp="1"/>
          </p:cNvSpPr>
          <p:nvPr>
            <p:ph type="ctrTitle"/>
          </p:nvPr>
        </p:nvSpPr>
        <p:spPr>
          <a:xfrm>
            <a:off x="491629" y="2411996"/>
            <a:ext cx="8991481" cy="2243496"/>
          </a:xfrm>
        </p:spPr>
        <p:txBody>
          <a:bodyPr vert="horz" lIns="91440" tIns="45720" rIns="91440" bIns="45720" rtlCol="0" anchor="b">
            <a:normAutofit/>
          </a:bodyPr>
          <a:lstStyle/>
          <a:p>
            <a:r>
              <a:rPr lang="ja-JP" altLang="en-US" sz="3600" b="1" dirty="0">
                <a:ea typeface="游ゴシック Light"/>
              </a:rPr>
              <a:t>「</a:t>
            </a:r>
            <a:r>
              <a:rPr lang="ja-JP" altLang="en-US" sz="3600" b="1" dirty="0"/>
              <a:t>心地よいカーシェアをすべての人に</a:t>
            </a:r>
            <a:r>
              <a:rPr lang="ja-JP" altLang="en-US" sz="3600" b="1" dirty="0">
                <a:ea typeface="游ゴシック Light"/>
              </a:rPr>
              <a:t>」</a:t>
            </a:r>
            <a:br>
              <a:rPr lang="ja-JP" altLang="en-US" sz="3100" b="1" dirty="0">
                <a:ea typeface="游ゴシック Light"/>
              </a:rPr>
            </a:br>
            <a:r>
              <a:rPr lang="ja-JP" altLang="en-US" sz="3200" dirty="0">
                <a:ea typeface="游ゴシック Light"/>
              </a:rPr>
              <a:t>そんなことを当たり前に、MIRSを通じて</a:t>
            </a:r>
            <a:br>
              <a:rPr lang="ja-JP" altLang="en-US" sz="3200" dirty="0">
                <a:ea typeface="游ゴシック Light"/>
              </a:rPr>
            </a:br>
            <a:r>
              <a:rPr lang="ja-JP" altLang="en-US" sz="3200" dirty="0">
                <a:ea typeface="游ゴシック Light"/>
              </a:rPr>
              <a:t>公平であり、確実であり、安心な管理</a:t>
            </a:r>
            <a:br>
              <a:rPr lang="ja-JP" altLang="en-US" sz="3200" dirty="0">
                <a:ea typeface="游ゴシック Light"/>
              </a:rPr>
            </a:br>
            <a:r>
              <a:rPr lang="ja-JP" altLang="en-US" sz="3200" dirty="0">
                <a:ea typeface="游ゴシック Light"/>
              </a:rPr>
              <a:t>として提供する。</a:t>
            </a:r>
          </a:p>
        </p:txBody>
      </p:sp>
      <p:sp>
        <p:nvSpPr>
          <p:cNvPr id="4" name="正方形/長方形 3">
            <a:extLst>
              <a:ext uri="{FF2B5EF4-FFF2-40B4-BE49-F238E27FC236}">
                <a16:creationId xmlns:a16="http://schemas.microsoft.com/office/drawing/2014/main" id="{FAA39713-1F08-45B7-9014-4DB89A7121C6}"/>
              </a:ext>
            </a:extLst>
          </p:cNvPr>
          <p:cNvSpPr/>
          <p:nvPr/>
        </p:nvSpPr>
        <p:spPr>
          <a:xfrm>
            <a:off x="10173810" y="5530788"/>
            <a:ext cx="2018190" cy="1327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字幕 2">
            <a:extLst>
              <a:ext uri="{FF2B5EF4-FFF2-40B4-BE49-F238E27FC236}">
                <a16:creationId xmlns:a16="http://schemas.microsoft.com/office/drawing/2014/main" id="{689D1034-6BD0-4140-8E91-315FA742526E}"/>
              </a:ext>
            </a:extLst>
          </p:cNvPr>
          <p:cNvSpPr>
            <a:spLocks noGrp="1"/>
          </p:cNvSpPr>
          <p:nvPr>
            <p:ph type="subTitle" idx="1"/>
          </p:nvPr>
        </p:nvSpPr>
        <p:spPr>
          <a:xfrm>
            <a:off x="2008511" y="5372491"/>
            <a:ext cx="8401235" cy="1327212"/>
          </a:xfrm>
        </p:spPr>
        <p:txBody>
          <a:bodyPr>
            <a:normAutofit lnSpcReduction="10000"/>
          </a:bodyPr>
          <a:lstStyle/>
          <a:p>
            <a:r>
              <a:rPr kumimoji="1" lang="ja-JP" altLang="en-US" b="1" dirty="0"/>
              <a:t>メンバー</a:t>
            </a:r>
            <a:endParaRPr kumimoji="1" lang="en-US" altLang="ja-JP" b="1" dirty="0"/>
          </a:p>
          <a:p>
            <a:r>
              <a:rPr kumimoji="1" lang="ja-JP" altLang="en-US" b="1" dirty="0"/>
              <a:t>眞野</a:t>
            </a:r>
            <a:r>
              <a:rPr lang="ja-JP" altLang="en-US" b="1" dirty="0"/>
              <a:t>翔　渡邊敬矢　山口拓海　山口卓人</a:t>
            </a:r>
            <a:endParaRPr lang="en-US" altLang="ja-JP" b="1" dirty="0"/>
          </a:p>
          <a:p>
            <a:r>
              <a:rPr lang="ja-JP" altLang="en-US" b="1" dirty="0"/>
              <a:t>神尾英寿　松﨑晴渡　松浦充希　真木祐弥　</a:t>
            </a:r>
            <a:endParaRPr kumimoji="1" lang="en-US" altLang="ja-JP" b="1" dirty="0"/>
          </a:p>
        </p:txBody>
      </p:sp>
      <p:pic>
        <p:nvPicPr>
          <p:cNvPr id="6" name="図 5">
            <a:extLst>
              <a:ext uri="{FF2B5EF4-FFF2-40B4-BE49-F238E27FC236}">
                <a16:creationId xmlns:a16="http://schemas.microsoft.com/office/drawing/2014/main" id="{57E3B46B-A5E5-4692-8B3D-30CF80E888C2}"/>
              </a:ext>
            </a:extLst>
          </p:cNvPr>
          <p:cNvPicPr>
            <a:picLocks noChangeAspect="1"/>
          </p:cNvPicPr>
          <p:nvPr/>
        </p:nvPicPr>
        <p:blipFill rotWithShape="1">
          <a:blip r:embed="rId3">
            <a:extLst>
              <a:ext uri="{28A0092B-C50C-407E-A947-70E740481C1C}">
                <a14:useLocalDpi xmlns:a14="http://schemas.microsoft.com/office/drawing/2010/main" val="0"/>
              </a:ext>
            </a:extLst>
          </a:blip>
          <a:srcRect l="1242" t="11512" r="6728" b="7149"/>
          <a:stretch/>
        </p:blipFill>
        <p:spPr>
          <a:xfrm>
            <a:off x="3265935" y="351498"/>
            <a:ext cx="2830065" cy="1868733"/>
          </a:xfrm>
          <a:prstGeom prst="rect">
            <a:avLst/>
          </a:prstGeom>
        </p:spPr>
      </p:pic>
    </p:spTree>
    <p:extLst>
      <p:ext uri="{BB962C8B-B14F-4D97-AF65-F5344CB8AC3E}">
        <p14:creationId xmlns:p14="http://schemas.microsoft.com/office/powerpoint/2010/main" val="123900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235434"/>
          </a:xfrm>
        </p:spPr>
        <p:txBody>
          <a:bodyPr>
            <a:normAutofit/>
          </a:bodyPr>
          <a:lstStyle/>
          <a:p>
            <a:r>
              <a:rPr kumimoji="1" lang="en-US" altLang="ja-JP"/>
              <a:t>1</a:t>
            </a:r>
            <a:r>
              <a:rPr kumimoji="1" lang="ja-JP" altLang="en-US"/>
              <a:t>．はじめに</a:t>
            </a:r>
          </a:p>
        </p:txBody>
      </p:sp>
      <p:sp>
        <p:nvSpPr>
          <p:cNvPr id="4" name="字幕 3">
            <a:extLst>
              <a:ext uri="{FF2B5EF4-FFF2-40B4-BE49-F238E27FC236}">
                <a16:creationId xmlns:a16="http://schemas.microsoft.com/office/drawing/2014/main" id="{3679D7B5-1D6E-4328-A0A5-FCF9BAC2DFF5}"/>
              </a:ext>
            </a:extLst>
          </p:cNvPr>
          <p:cNvSpPr>
            <a:spLocks noGrp="1"/>
          </p:cNvSpPr>
          <p:nvPr>
            <p:ph type="subTitle" idx="1"/>
          </p:nvPr>
        </p:nvSpPr>
        <p:spPr>
          <a:xfrm>
            <a:off x="1122947" y="1892967"/>
            <a:ext cx="9914021" cy="4315327"/>
          </a:xfrm>
        </p:spPr>
        <p:txBody>
          <a:bodyPr>
            <a:normAutofit/>
          </a:bodyPr>
          <a:lstStyle/>
          <a:p>
            <a:r>
              <a:rPr lang="ja-JP" altLang="en-US"/>
              <a:t>問題点を解決することで得ることができるメリット</a:t>
            </a:r>
            <a:endParaRPr lang="en-US" altLang="ja-JP"/>
          </a:p>
          <a:p>
            <a:pPr algn="l"/>
            <a:r>
              <a:rPr lang="ja-JP" altLang="en-US"/>
              <a:t>カーシェアリングにおけるキズや汚れなどの管理によっておこる</a:t>
            </a:r>
            <a:r>
              <a:rPr lang="ja-JP" altLang="en-US">
                <a:solidFill>
                  <a:srgbClr val="CB297C"/>
                </a:solidFill>
              </a:rPr>
              <a:t>トラブルを未然に防ぐ</a:t>
            </a:r>
            <a:r>
              <a:rPr lang="ja-JP" altLang="en-US"/>
              <a:t>ことでユーザー間の揉め事が減り、結果的に円滑なコミュニティを形成することができるようになること。</a:t>
            </a:r>
          </a:p>
        </p:txBody>
      </p:sp>
      <p:grpSp>
        <p:nvGrpSpPr>
          <p:cNvPr id="22" name="グループ化 21">
            <a:extLst>
              <a:ext uri="{FF2B5EF4-FFF2-40B4-BE49-F238E27FC236}">
                <a16:creationId xmlns:a16="http://schemas.microsoft.com/office/drawing/2014/main" id="{9E1D1300-4AEA-4DC6-84E6-604CD712D73F}"/>
              </a:ext>
            </a:extLst>
          </p:cNvPr>
          <p:cNvGrpSpPr/>
          <p:nvPr/>
        </p:nvGrpSpPr>
        <p:grpSpPr>
          <a:xfrm>
            <a:off x="2458195" y="3429000"/>
            <a:ext cx="7275609" cy="2793534"/>
            <a:chOff x="1264385" y="3331986"/>
            <a:chExt cx="8658727" cy="3279840"/>
          </a:xfrm>
        </p:grpSpPr>
        <p:pic>
          <p:nvPicPr>
            <p:cNvPr id="8" name="図 7">
              <a:extLst>
                <a:ext uri="{FF2B5EF4-FFF2-40B4-BE49-F238E27FC236}">
                  <a16:creationId xmlns:a16="http://schemas.microsoft.com/office/drawing/2014/main" id="{570E60A0-2488-41F4-876B-E4469ABB782A}"/>
                </a:ext>
              </a:extLst>
            </p:cNvPr>
            <p:cNvPicPr>
              <a:picLocks noChangeAspect="1"/>
            </p:cNvPicPr>
            <p:nvPr/>
          </p:nvPicPr>
          <p:blipFill rotWithShape="1">
            <a:blip r:embed="rId2"/>
            <a:srcRect l="6842" t="24068" r="5439" b="19387"/>
            <a:stretch/>
          </p:blipFill>
          <p:spPr>
            <a:xfrm>
              <a:off x="1264385" y="3331986"/>
              <a:ext cx="4311522" cy="2779294"/>
            </a:xfrm>
            <a:prstGeom prst="rect">
              <a:avLst/>
            </a:prstGeom>
          </p:spPr>
        </p:pic>
        <p:sp>
          <p:nvSpPr>
            <p:cNvPr id="17" name="四角形: 角を丸くする 16">
              <a:extLst>
                <a:ext uri="{FF2B5EF4-FFF2-40B4-BE49-F238E27FC236}">
                  <a16:creationId xmlns:a16="http://schemas.microsoft.com/office/drawing/2014/main" id="{4D43AA76-776F-4561-872C-81148D9E7533}"/>
                </a:ext>
              </a:extLst>
            </p:cNvPr>
            <p:cNvSpPr/>
            <p:nvPr/>
          </p:nvSpPr>
          <p:spPr>
            <a:xfrm>
              <a:off x="1340400" y="3429000"/>
              <a:ext cx="7675263" cy="3182826"/>
            </a:xfrm>
            <a:prstGeom prst="round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爆発: 8 pt 8">
              <a:extLst>
                <a:ext uri="{FF2B5EF4-FFF2-40B4-BE49-F238E27FC236}">
                  <a16:creationId xmlns:a16="http://schemas.microsoft.com/office/drawing/2014/main" id="{0B9620BD-1224-4F68-83EF-88D26CC1B6DB}"/>
                </a:ext>
              </a:extLst>
            </p:cNvPr>
            <p:cNvSpPr/>
            <p:nvPr/>
          </p:nvSpPr>
          <p:spPr>
            <a:xfrm rot="20950655">
              <a:off x="3392587" y="4749183"/>
              <a:ext cx="1010653" cy="127617"/>
            </a:xfrm>
            <a:prstGeom prst="irregularSeal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F07728E5-25E5-4F87-870D-E654A38E48E7}"/>
                </a:ext>
              </a:extLst>
            </p:cNvPr>
            <p:cNvPicPr>
              <a:picLocks noChangeAspect="1"/>
            </p:cNvPicPr>
            <p:nvPr/>
          </p:nvPicPr>
          <p:blipFill>
            <a:blip r:embed="rId3"/>
            <a:stretch>
              <a:fillRect/>
            </a:stretch>
          </p:blipFill>
          <p:spPr>
            <a:xfrm>
              <a:off x="5012981" y="3627019"/>
              <a:ext cx="2952750" cy="2581275"/>
            </a:xfrm>
            <a:prstGeom prst="rect">
              <a:avLst/>
            </a:prstGeom>
          </p:spPr>
        </p:pic>
        <p:pic>
          <p:nvPicPr>
            <p:cNvPr id="21" name="図 20">
              <a:extLst>
                <a:ext uri="{FF2B5EF4-FFF2-40B4-BE49-F238E27FC236}">
                  <a16:creationId xmlns:a16="http://schemas.microsoft.com/office/drawing/2014/main" id="{621A2994-2571-44D8-8814-8DED3889435C}"/>
                </a:ext>
              </a:extLst>
            </p:cNvPr>
            <p:cNvPicPr>
              <a:picLocks noChangeAspect="1"/>
            </p:cNvPicPr>
            <p:nvPr/>
          </p:nvPicPr>
          <p:blipFill rotWithShape="1">
            <a:blip r:embed="rId4"/>
            <a:srcRect l="18457" t="13005" r="19293" b="11029"/>
            <a:stretch/>
          </p:blipFill>
          <p:spPr>
            <a:xfrm>
              <a:off x="8078815" y="3596299"/>
              <a:ext cx="1844297" cy="2250667"/>
            </a:xfrm>
            <a:prstGeom prst="rect">
              <a:avLst/>
            </a:prstGeom>
          </p:spPr>
        </p:pic>
      </p:grpSp>
    </p:spTree>
    <p:extLst>
      <p:ext uri="{BB962C8B-B14F-4D97-AF65-F5344CB8AC3E}">
        <p14:creationId xmlns:p14="http://schemas.microsoft.com/office/powerpoint/2010/main" val="3755595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2C8E09EC-FCDF-45FD-90BC-39BE31F7E528}"/>
              </a:ext>
            </a:extLst>
          </p:cNvPr>
          <p:cNvSpPr/>
          <p:nvPr/>
        </p:nvSpPr>
        <p:spPr>
          <a:xfrm>
            <a:off x="6532775" y="2931736"/>
            <a:ext cx="3874417" cy="2685068"/>
          </a:xfrm>
          <a:prstGeom prst="roundRect">
            <a:avLst/>
          </a:prstGeom>
          <a:ln w="38100">
            <a:solidFill>
              <a:srgbClr val="5B9BD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235434"/>
          </a:xfrm>
        </p:spPr>
        <p:txBody>
          <a:bodyPr>
            <a:normAutofit/>
          </a:bodyPr>
          <a:lstStyle/>
          <a:p>
            <a:r>
              <a:rPr kumimoji="1" lang="en-US" altLang="ja-JP"/>
              <a:t>1</a:t>
            </a:r>
            <a:r>
              <a:rPr kumimoji="1" lang="ja-JP" altLang="en-US"/>
              <a:t>．はじめに</a:t>
            </a:r>
          </a:p>
        </p:txBody>
      </p:sp>
      <p:sp>
        <p:nvSpPr>
          <p:cNvPr id="5" name="字幕 4">
            <a:extLst>
              <a:ext uri="{FF2B5EF4-FFF2-40B4-BE49-F238E27FC236}">
                <a16:creationId xmlns:a16="http://schemas.microsoft.com/office/drawing/2014/main" id="{02866517-0EC6-40BB-8620-FB2EFE7EB5AA}"/>
              </a:ext>
            </a:extLst>
          </p:cNvPr>
          <p:cNvSpPr>
            <a:spLocks noGrp="1"/>
          </p:cNvSpPr>
          <p:nvPr>
            <p:ph type="subTitle" idx="1"/>
          </p:nvPr>
        </p:nvSpPr>
        <p:spPr>
          <a:xfrm>
            <a:off x="1524000" y="1781665"/>
            <a:ext cx="9144000" cy="4091233"/>
          </a:xfrm>
        </p:spPr>
        <p:txBody>
          <a:bodyPr/>
          <a:lstStyle/>
          <a:p>
            <a:pPr algn="l"/>
            <a:r>
              <a:rPr kumimoji="1" lang="ja-JP" altLang="en-US"/>
              <a:t>その</a:t>
            </a:r>
            <a:r>
              <a:rPr kumimoji="1" lang="en-US" altLang="ja-JP" err="1"/>
              <a:t>MaaS</a:t>
            </a:r>
            <a:r>
              <a:rPr kumimoji="1" lang="ja-JP" altLang="en-US"/>
              <a:t>のカーシェアリングにおける車の点検業務のニーズに対して応えるロボットが</a:t>
            </a:r>
            <a:r>
              <a:rPr lang="en-US" altLang="ja-JP" err="1"/>
              <a:t>ParCle</a:t>
            </a:r>
            <a:r>
              <a:rPr lang="ja-JP" altLang="en-US"/>
              <a:t>である。</a:t>
            </a:r>
            <a:endParaRPr lang="en-US" altLang="ja-JP"/>
          </a:p>
          <a:p>
            <a:endParaRPr lang="ja-JP" altLang="en-US"/>
          </a:p>
        </p:txBody>
      </p:sp>
      <p:sp>
        <p:nvSpPr>
          <p:cNvPr id="9" name="四角形: 対角を丸める 8">
            <a:extLst>
              <a:ext uri="{FF2B5EF4-FFF2-40B4-BE49-F238E27FC236}">
                <a16:creationId xmlns:a16="http://schemas.microsoft.com/office/drawing/2014/main" id="{5CC70FFF-9CFE-431B-A4A2-E47E340E6027}"/>
              </a:ext>
            </a:extLst>
          </p:cNvPr>
          <p:cNvSpPr/>
          <p:nvPr/>
        </p:nvSpPr>
        <p:spPr>
          <a:xfrm>
            <a:off x="2121031" y="2705493"/>
            <a:ext cx="2573517" cy="1121789"/>
          </a:xfrm>
          <a:prstGeom prst="round2DiagRect">
            <a:avLst/>
          </a:prstGeom>
          <a:ln w="38100">
            <a:solidFill>
              <a:srgbClr val="5B9B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800">
                <a:solidFill>
                  <a:srgbClr val="CB297C"/>
                </a:solidFill>
              </a:rPr>
              <a:t>Par</a:t>
            </a:r>
            <a:r>
              <a:rPr lang="en-US" altLang="ja-JP" sz="2800"/>
              <a:t>king</a:t>
            </a:r>
            <a:endParaRPr kumimoji="1" lang="ja-JP" altLang="en-US" sz="3200"/>
          </a:p>
        </p:txBody>
      </p:sp>
      <p:sp>
        <p:nvSpPr>
          <p:cNvPr id="12" name="四角形: 対角を丸める 11">
            <a:extLst>
              <a:ext uri="{FF2B5EF4-FFF2-40B4-BE49-F238E27FC236}">
                <a16:creationId xmlns:a16="http://schemas.microsoft.com/office/drawing/2014/main" id="{8EA1219A-4120-44D1-8BAD-DDEEF3E5B95A}"/>
              </a:ext>
            </a:extLst>
          </p:cNvPr>
          <p:cNvSpPr/>
          <p:nvPr/>
        </p:nvSpPr>
        <p:spPr>
          <a:xfrm>
            <a:off x="2121030" y="4495015"/>
            <a:ext cx="2573517" cy="1121789"/>
          </a:xfrm>
          <a:prstGeom prst="round2DiagRect">
            <a:avLst/>
          </a:prstGeom>
          <a:ln w="38100">
            <a:solidFill>
              <a:srgbClr val="5B9B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err="1"/>
              <a:t>cir</a:t>
            </a:r>
            <a:r>
              <a:rPr kumimoji="1" lang="en-US" altLang="ja-JP" sz="2800" err="1">
                <a:solidFill>
                  <a:srgbClr val="CB297C"/>
                </a:solidFill>
              </a:rPr>
              <a:t>Cle</a:t>
            </a:r>
            <a:endParaRPr kumimoji="1" lang="ja-JP" altLang="en-US" sz="2800">
              <a:solidFill>
                <a:srgbClr val="CB297C"/>
              </a:solidFill>
            </a:endParaRPr>
          </a:p>
        </p:txBody>
      </p:sp>
      <p:cxnSp>
        <p:nvCxnSpPr>
          <p:cNvPr id="13" name="コネクタ: カギ線 12">
            <a:extLst>
              <a:ext uri="{FF2B5EF4-FFF2-40B4-BE49-F238E27FC236}">
                <a16:creationId xmlns:a16="http://schemas.microsoft.com/office/drawing/2014/main" id="{67793D17-A8B1-44D8-8C53-D0327A27C546}"/>
              </a:ext>
            </a:extLst>
          </p:cNvPr>
          <p:cNvCxnSpPr>
            <a:stCxn id="9" idx="0"/>
          </p:cNvCxnSpPr>
          <p:nvPr/>
        </p:nvCxnSpPr>
        <p:spPr>
          <a:xfrm>
            <a:off x="4694548" y="3266388"/>
            <a:ext cx="1527143" cy="815418"/>
          </a:xfrm>
          <a:prstGeom prst="bentConnector3">
            <a:avLst/>
          </a:prstGeom>
          <a:ln w="38100">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コネクタ: カギ線 15">
            <a:extLst>
              <a:ext uri="{FF2B5EF4-FFF2-40B4-BE49-F238E27FC236}">
                <a16:creationId xmlns:a16="http://schemas.microsoft.com/office/drawing/2014/main" id="{F74E20A6-9409-4C6C-9AB6-3DAA4415892E}"/>
              </a:ext>
            </a:extLst>
          </p:cNvPr>
          <p:cNvCxnSpPr>
            <a:stCxn id="12" idx="0"/>
          </p:cNvCxnSpPr>
          <p:nvPr/>
        </p:nvCxnSpPr>
        <p:spPr>
          <a:xfrm flipV="1">
            <a:off x="4694547" y="3685880"/>
            <a:ext cx="763573" cy="1370030"/>
          </a:xfrm>
          <a:prstGeom prst="bentConnector2">
            <a:avLst/>
          </a:prstGeom>
          <a:ln w="38100">
            <a:solidFill>
              <a:srgbClr val="5B9BD5"/>
            </a:solidFill>
          </a:ln>
        </p:spPr>
        <p:style>
          <a:lnRef idx="1">
            <a:schemeClr val="accent1"/>
          </a:lnRef>
          <a:fillRef idx="0">
            <a:schemeClr val="accent1"/>
          </a:fillRef>
          <a:effectRef idx="0">
            <a:schemeClr val="accent1"/>
          </a:effectRef>
          <a:fontRef idx="minor">
            <a:schemeClr val="tx1"/>
          </a:fontRef>
        </p:style>
      </p:cxnSp>
      <p:pic>
        <p:nvPicPr>
          <p:cNvPr id="17" name="図 16">
            <a:extLst>
              <a:ext uri="{FF2B5EF4-FFF2-40B4-BE49-F238E27FC236}">
                <a16:creationId xmlns:a16="http://schemas.microsoft.com/office/drawing/2014/main" id="{680EAB59-437C-457F-BA64-6434C0431A08}"/>
              </a:ext>
            </a:extLst>
          </p:cNvPr>
          <p:cNvPicPr>
            <a:picLocks noChangeAspect="1"/>
          </p:cNvPicPr>
          <p:nvPr/>
        </p:nvPicPr>
        <p:blipFill rotWithShape="1">
          <a:blip r:embed="rId2"/>
          <a:srcRect t="12604" b="20686"/>
          <a:stretch/>
        </p:blipFill>
        <p:spPr>
          <a:xfrm>
            <a:off x="6812896" y="3266387"/>
            <a:ext cx="3424613" cy="2191733"/>
          </a:xfrm>
          <a:prstGeom prst="rect">
            <a:avLst/>
          </a:prstGeom>
        </p:spPr>
      </p:pic>
    </p:spTree>
    <p:extLst>
      <p:ext uri="{BB962C8B-B14F-4D97-AF65-F5344CB8AC3E}">
        <p14:creationId xmlns:p14="http://schemas.microsoft.com/office/powerpoint/2010/main" val="44941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上の 2 つの角を丸める 8">
            <a:extLst>
              <a:ext uri="{FF2B5EF4-FFF2-40B4-BE49-F238E27FC236}">
                <a16:creationId xmlns:a16="http://schemas.microsoft.com/office/drawing/2014/main" id="{FB76BBA4-6FFA-48DA-AB11-E7CD9D86FA08}"/>
              </a:ext>
            </a:extLst>
          </p:cNvPr>
          <p:cNvSpPr/>
          <p:nvPr/>
        </p:nvSpPr>
        <p:spPr>
          <a:xfrm>
            <a:off x="1913641" y="2059618"/>
            <a:ext cx="8493551" cy="2795185"/>
          </a:xfrm>
          <a:prstGeom prst="round2SameRect">
            <a:avLst/>
          </a:prstGeom>
          <a:ln w="38100">
            <a:solidFill>
              <a:srgbClr val="5B9BD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235434"/>
          </a:xfrm>
        </p:spPr>
        <p:txBody>
          <a:bodyPr>
            <a:normAutofit/>
          </a:bodyPr>
          <a:lstStyle/>
          <a:p>
            <a:r>
              <a:rPr kumimoji="1" lang="en-US" altLang="ja-JP"/>
              <a:t>2</a:t>
            </a:r>
            <a:r>
              <a:rPr kumimoji="1" lang="ja-JP" altLang="en-US"/>
              <a:t>．製品コンセプト</a:t>
            </a:r>
          </a:p>
        </p:txBody>
      </p:sp>
      <p:sp>
        <p:nvSpPr>
          <p:cNvPr id="5" name="字幕 4">
            <a:extLst>
              <a:ext uri="{FF2B5EF4-FFF2-40B4-BE49-F238E27FC236}">
                <a16:creationId xmlns:a16="http://schemas.microsoft.com/office/drawing/2014/main" id="{CA9E117C-FCDD-4017-BC7A-0C648EC4D4F1}"/>
              </a:ext>
            </a:extLst>
          </p:cNvPr>
          <p:cNvSpPr>
            <a:spLocks noGrp="1"/>
          </p:cNvSpPr>
          <p:nvPr>
            <p:ph type="subTitle" idx="1"/>
          </p:nvPr>
        </p:nvSpPr>
        <p:spPr>
          <a:xfrm>
            <a:off x="1913642" y="2858610"/>
            <a:ext cx="8493550" cy="1666256"/>
          </a:xfrm>
        </p:spPr>
        <p:txBody>
          <a:bodyPr>
            <a:normAutofit/>
          </a:bodyPr>
          <a:lstStyle/>
          <a:p>
            <a:r>
              <a:rPr lang="ja-JP" altLang="en-US" sz="3600" b="1" dirty="0">
                <a:solidFill>
                  <a:srgbClr val="CB297C"/>
                </a:solidFill>
              </a:rPr>
              <a:t>心地よいカーシェアをすべての人に</a:t>
            </a:r>
          </a:p>
          <a:p>
            <a:endParaRPr lang="ja-JP" altLang="en-US" dirty="0">
              <a:solidFill>
                <a:srgbClr val="CB297C"/>
              </a:solidFill>
            </a:endParaRPr>
          </a:p>
        </p:txBody>
      </p:sp>
      <p:sp>
        <p:nvSpPr>
          <p:cNvPr id="10" name="四角形: 角を丸くする 9">
            <a:extLst>
              <a:ext uri="{FF2B5EF4-FFF2-40B4-BE49-F238E27FC236}">
                <a16:creationId xmlns:a16="http://schemas.microsoft.com/office/drawing/2014/main" id="{0BA1B273-7118-49A2-AF2F-003CECCB3363}"/>
              </a:ext>
            </a:extLst>
          </p:cNvPr>
          <p:cNvSpPr/>
          <p:nvPr/>
        </p:nvSpPr>
        <p:spPr>
          <a:xfrm>
            <a:off x="3233678" y="4524866"/>
            <a:ext cx="5724644" cy="541916"/>
          </a:xfrm>
          <a:prstGeom prst="roundRect">
            <a:avLst/>
          </a:prstGeom>
          <a:ln w="38100">
            <a:solidFill>
              <a:srgbClr val="5B9BD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09931DF-A251-4C37-93F0-EBE6BE020B35}"/>
              </a:ext>
            </a:extLst>
          </p:cNvPr>
          <p:cNvSpPr txBox="1"/>
          <p:nvPr/>
        </p:nvSpPr>
        <p:spPr>
          <a:xfrm>
            <a:off x="3233677" y="4564991"/>
            <a:ext cx="5724645" cy="461665"/>
          </a:xfrm>
          <a:prstGeom prst="rect">
            <a:avLst/>
          </a:prstGeom>
          <a:noFill/>
        </p:spPr>
        <p:txBody>
          <a:bodyPr wrap="square" rtlCol="0">
            <a:spAutoFit/>
          </a:bodyPr>
          <a:lstStyle/>
          <a:p>
            <a:pPr algn="ctr"/>
            <a:r>
              <a:rPr kumimoji="1" lang="ja-JP" altLang="en-US" sz="2400"/>
              <a:t>無人点検</a:t>
            </a:r>
          </a:p>
        </p:txBody>
      </p:sp>
    </p:spTree>
    <p:extLst>
      <p:ext uri="{BB962C8B-B14F-4D97-AF65-F5344CB8AC3E}">
        <p14:creationId xmlns:p14="http://schemas.microsoft.com/office/powerpoint/2010/main" val="236378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235434"/>
          </a:xfrm>
        </p:spPr>
        <p:txBody>
          <a:bodyPr>
            <a:normAutofit/>
          </a:bodyPr>
          <a:lstStyle/>
          <a:p>
            <a:r>
              <a:rPr kumimoji="1" lang="en-US" altLang="ja-JP"/>
              <a:t>2</a:t>
            </a:r>
            <a:r>
              <a:rPr kumimoji="1" lang="ja-JP" altLang="en-US"/>
              <a:t>．製品コンセプト</a:t>
            </a:r>
          </a:p>
        </p:txBody>
      </p:sp>
      <p:sp>
        <p:nvSpPr>
          <p:cNvPr id="7" name="テキスト ボックス 6">
            <a:extLst>
              <a:ext uri="{FF2B5EF4-FFF2-40B4-BE49-F238E27FC236}">
                <a16:creationId xmlns:a16="http://schemas.microsoft.com/office/drawing/2014/main" id="{5E07A2D0-63E4-4C99-93B2-E48A468B6827}"/>
              </a:ext>
            </a:extLst>
          </p:cNvPr>
          <p:cNvSpPr txBox="1"/>
          <p:nvPr/>
        </p:nvSpPr>
        <p:spPr>
          <a:xfrm>
            <a:off x="1765934" y="3429000"/>
            <a:ext cx="8660130" cy="2677656"/>
          </a:xfrm>
          <a:prstGeom prst="rect">
            <a:avLst/>
          </a:prstGeom>
          <a:noFill/>
        </p:spPr>
        <p:txBody>
          <a:bodyPr wrap="square" rtlCol="0">
            <a:spAutoFit/>
          </a:bodyPr>
          <a:lstStyle/>
          <a:p>
            <a:r>
              <a:rPr lang="ja-JP" altLang="en-US" sz="2800" dirty="0"/>
              <a:t>　今後予想される車社会においてカーシェアリングの管理者が複数の車を管理する必要が出てくる。その時にカーシェアリングのユーザーが常に心地よい状態で次の車を利用するために</a:t>
            </a:r>
          </a:p>
          <a:p>
            <a:r>
              <a:rPr lang="ja-JP" altLang="en-US" sz="2800" dirty="0"/>
              <a:t>「カーシェアリングにおける車両の無人点検」</a:t>
            </a:r>
          </a:p>
          <a:p>
            <a:r>
              <a:rPr lang="ja-JP" altLang="en-US" sz="2800" dirty="0" err="1"/>
              <a:t>を提</a:t>
            </a:r>
            <a:r>
              <a:rPr lang="ja-JP" altLang="en-US" sz="2800" dirty="0"/>
              <a:t>供することがコンセプトである。</a:t>
            </a:r>
            <a:endParaRPr kumimoji="1" lang="ja-JP" altLang="en-US" sz="2800" dirty="0"/>
          </a:p>
        </p:txBody>
      </p:sp>
      <p:pic>
        <p:nvPicPr>
          <p:cNvPr id="4" name="図 3">
            <a:extLst>
              <a:ext uri="{FF2B5EF4-FFF2-40B4-BE49-F238E27FC236}">
                <a16:creationId xmlns:a16="http://schemas.microsoft.com/office/drawing/2014/main" id="{F31BA6F1-ED4D-451C-A52F-D8FAD9D21611}"/>
              </a:ext>
            </a:extLst>
          </p:cNvPr>
          <p:cNvPicPr>
            <a:picLocks noChangeAspect="1"/>
          </p:cNvPicPr>
          <p:nvPr/>
        </p:nvPicPr>
        <p:blipFill>
          <a:blip r:embed="rId2"/>
          <a:stretch>
            <a:fillRect/>
          </a:stretch>
        </p:blipFill>
        <p:spPr>
          <a:xfrm>
            <a:off x="3779042" y="1521020"/>
            <a:ext cx="4633913" cy="1809750"/>
          </a:xfrm>
          <a:prstGeom prst="rect">
            <a:avLst/>
          </a:prstGeom>
        </p:spPr>
      </p:pic>
    </p:spTree>
    <p:extLst>
      <p:ext uri="{BB962C8B-B14F-4D97-AF65-F5344CB8AC3E}">
        <p14:creationId xmlns:p14="http://schemas.microsoft.com/office/powerpoint/2010/main" val="3295501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235434"/>
          </a:xfrm>
        </p:spPr>
        <p:txBody>
          <a:bodyPr>
            <a:normAutofit fontScale="90000"/>
          </a:bodyPr>
          <a:lstStyle/>
          <a:p>
            <a:r>
              <a:rPr lang="en-US" altLang="ja-JP"/>
              <a:t>3</a:t>
            </a:r>
            <a:r>
              <a:rPr kumimoji="1" lang="ja-JP" altLang="en-US"/>
              <a:t>．システムの外観イメージ</a:t>
            </a:r>
          </a:p>
        </p:txBody>
      </p:sp>
      <p:pic>
        <p:nvPicPr>
          <p:cNvPr id="7" name="図 6">
            <a:extLst>
              <a:ext uri="{FF2B5EF4-FFF2-40B4-BE49-F238E27FC236}">
                <a16:creationId xmlns:a16="http://schemas.microsoft.com/office/drawing/2014/main" id="{F279BA28-05A0-42DF-8C7B-E95350604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070" y="1489435"/>
            <a:ext cx="3069583" cy="3811872"/>
          </a:xfrm>
          <a:prstGeom prst="rect">
            <a:avLst/>
          </a:prstGeom>
        </p:spPr>
      </p:pic>
      <p:sp>
        <p:nvSpPr>
          <p:cNvPr id="8" name="正方形/長方形 7">
            <a:extLst>
              <a:ext uri="{FF2B5EF4-FFF2-40B4-BE49-F238E27FC236}">
                <a16:creationId xmlns:a16="http://schemas.microsoft.com/office/drawing/2014/main" id="{1C71AD63-0981-4179-BBD8-CFE49192F357}"/>
              </a:ext>
            </a:extLst>
          </p:cNvPr>
          <p:cNvSpPr/>
          <p:nvPr/>
        </p:nvSpPr>
        <p:spPr>
          <a:xfrm>
            <a:off x="7090611" y="1489435"/>
            <a:ext cx="3080084" cy="3772376"/>
          </a:xfrm>
          <a:prstGeom prst="rect">
            <a:avLst/>
          </a:prstGeom>
          <a:noFill/>
          <a:ln w="76200">
            <a:solidFill>
              <a:srgbClr val="5B9BD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B507FD4A-0A74-4A02-BD06-1534DDCBB1EE}"/>
              </a:ext>
            </a:extLst>
          </p:cNvPr>
          <p:cNvPicPr>
            <a:picLocks noChangeAspect="1"/>
          </p:cNvPicPr>
          <p:nvPr/>
        </p:nvPicPr>
        <p:blipFill>
          <a:blip r:embed="rId3"/>
          <a:stretch>
            <a:fillRect/>
          </a:stretch>
        </p:blipFill>
        <p:spPr>
          <a:xfrm>
            <a:off x="1879181" y="1923638"/>
            <a:ext cx="4441408" cy="4689070"/>
          </a:xfrm>
          <a:prstGeom prst="rect">
            <a:avLst/>
          </a:prstGeom>
        </p:spPr>
      </p:pic>
      <p:sp>
        <p:nvSpPr>
          <p:cNvPr id="4" name="テキスト ボックス 3">
            <a:extLst>
              <a:ext uri="{FF2B5EF4-FFF2-40B4-BE49-F238E27FC236}">
                <a16:creationId xmlns:a16="http://schemas.microsoft.com/office/drawing/2014/main" id="{CEC1A271-9AF7-4DFD-960C-88A21B8812CE}"/>
              </a:ext>
            </a:extLst>
          </p:cNvPr>
          <p:cNvSpPr txBox="1"/>
          <p:nvPr/>
        </p:nvSpPr>
        <p:spPr>
          <a:xfrm rot="19847297">
            <a:off x="2631499" y="2096486"/>
            <a:ext cx="2624067" cy="523220"/>
          </a:xfrm>
          <a:prstGeom prst="rect">
            <a:avLst/>
          </a:prstGeom>
          <a:noFill/>
        </p:spPr>
        <p:txBody>
          <a:bodyPr wrap="square" rtlCol="0">
            <a:spAutoFit/>
          </a:bodyPr>
          <a:lstStyle/>
          <a:p>
            <a:r>
              <a:rPr kumimoji="1" lang="en-US" altLang="ja-JP" sz="2800" dirty="0"/>
              <a:t>580</a:t>
            </a:r>
            <a:r>
              <a:rPr kumimoji="1" lang="ja-JP" altLang="en-US" sz="2800" dirty="0"/>
              <a:t>ｍｍ</a:t>
            </a:r>
          </a:p>
        </p:txBody>
      </p:sp>
      <p:cxnSp>
        <p:nvCxnSpPr>
          <p:cNvPr id="6" name="直線コネクタ 5">
            <a:extLst>
              <a:ext uri="{FF2B5EF4-FFF2-40B4-BE49-F238E27FC236}">
                <a16:creationId xmlns:a16="http://schemas.microsoft.com/office/drawing/2014/main" id="{FED74373-3940-4D48-92CE-6883E5A0AAFF}"/>
              </a:ext>
            </a:extLst>
          </p:cNvPr>
          <p:cNvCxnSpPr/>
          <p:nvPr/>
        </p:nvCxnSpPr>
        <p:spPr>
          <a:xfrm flipV="1">
            <a:off x="4328160" y="2151017"/>
            <a:ext cx="0" cy="1224606"/>
          </a:xfrm>
          <a:prstGeom prst="line">
            <a:avLst/>
          </a:prstGeom>
        </p:spPr>
        <p:style>
          <a:lnRef idx="3">
            <a:schemeClr val="dk1"/>
          </a:lnRef>
          <a:fillRef idx="0">
            <a:schemeClr val="dk1"/>
          </a:fillRef>
          <a:effectRef idx="2">
            <a:schemeClr val="dk1"/>
          </a:effectRef>
          <a:fontRef idx="minor">
            <a:schemeClr val="tx1"/>
          </a:fontRef>
        </p:style>
      </p:cxnSp>
      <p:cxnSp>
        <p:nvCxnSpPr>
          <p:cNvPr id="11" name="直線コネクタ 10">
            <a:extLst>
              <a:ext uri="{FF2B5EF4-FFF2-40B4-BE49-F238E27FC236}">
                <a16:creationId xmlns:a16="http://schemas.microsoft.com/office/drawing/2014/main" id="{CC95D2FB-F960-47DC-A932-4E1B2847D0AE}"/>
              </a:ext>
            </a:extLst>
          </p:cNvPr>
          <p:cNvCxnSpPr>
            <a:cxnSpLocks/>
          </p:cNvCxnSpPr>
          <p:nvPr/>
        </p:nvCxnSpPr>
        <p:spPr>
          <a:xfrm flipV="1">
            <a:off x="2551611" y="3126377"/>
            <a:ext cx="0" cy="1245326"/>
          </a:xfrm>
          <a:prstGeom prst="line">
            <a:avLst/>
          </a:prstGeom>
        </p:spPr>
        <p:style>
          <a:lnRef idx="3">
            <a:schemeClr val="dk1"/>
          </a:lnRef>
          <a:fillRef idx="0">
            <a:schemeClr val="dk1"/>
          </a:fillRef>
          <a:effectRef idx="2">
            <a:schemeClr val="dk1"/>
          </a:effectRef>
          <a:fontRef idx="minor">
            <a:schemeClr val="tx1"/>
          </a:fontRef>
        </p:style>
      </p:cxnSp>
      <p:cxnSp>
        <p:nvCxnSpPr>
          <p:cNvPr id="13" name="直線矢印コネクタ 12">
            <a:extLst>
              <a:ext uri="{FF2B5EF4-FFF2-40B4-BE49-F238E27FC236}">
                <a16:creationId xmlns:a16="http://schemas.microsoft.com/office/drawing/2014/main" id="{466419D3-6038-413D-9368-74B8BF4280CB}"/>
              </a:ext>
            </a:extLst>
          </p:cNvPr>
          <p:cNvCxnSpPr>
            <a:cxnSpLocks/>
          </p:cNvCxnSpPr>
          <p:nvPr/>
        </p:nvCxnSpPr>
        <p:spPr>
          <a:xfrm flipH="1">
            <a:off x="2551612" y="2290354"/>
            <a:ext cx="1776548" cy="1010195"/>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70215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235434"/>
          </a:xfrm>
        </p:spPr>
        <p:txBody>
          <a:bodyPr>
            <a:normAutofit/>
          </a:bodyPr>
          <a:lstStyle/>
          <a:p>
            <a:r>
              <a:rPr kumimoji="1" lang="en-US" altLang="ja-JP"/>
              <a:t>4</a:t>
            </a:r>
            <a:r>
              <a:rPr kumimoji="1" lang="ja-JP" altLang="en-US"/>
              <a:t>．主な機能・特徴</a:t>
            </a:r>
          </a:p>
        </p:txBody>
      </p:sp>
      <p:sp>
        <p:nvSpPr>
          <p:cNvPr id="4" name="字幕 3">
            <a:extLst>
              <a:ext uri="{FF2B5EF4-FFF2-40B4-BE49-F238E27FC236}">
                <a16:creationId xmlns:a16="http://schemas.microsoft.com/office/drawing/2014/main" id="{5D3127DF-3DB2-4050-A20E-61390D10B2AB}"/>
              </a:ext>
            </a:extLst>
          </p:cNvPr>
          <p:cNvSpPr>
            <a:spLocks noGrp="1"/>
          </p:cNvSpPr>
          <p:nvPr>
            <p:ph type="subTitle" idx="1"/>
          </p:nvPr>
        </p:nvSpPr>
        <p:spPr>
          <a:xfrm>
            <a:off x="1347231" y="1828800"/>
            <a:ext cx="4677543" cy="4366260"/>
          </a:xfrm>
        </p:spPr>
        <p:txBody>
          <a:bodyPr>
            <a:normAutofit/>
          </a:bodyPr>
          <a:lstStyle/>
          <a:p>
            <a:pPr algn="l"/>
            <a:r>
              <a:rPr lang="en-US" altLang="ja-JP" sz="2000" err="1"/>
              <a:t>ParCle</a:t>
            </a:r>
            <a:r>
              <a:rPr lang="ja-JP" altLang="en-US" sz="2000"/>
              <a:t>では、車両の特定及び点検を行うことでカーシェアリングにおける管理を行う。</a:t>
            </a:r>
            <a:endParaRPr lang="en-US" altLang="ja-JP" sz="2000"/>
          </a:p>
          <a:p>
            <a:pPr algn="l"/>
            <a:r>
              <a:rPr lang="ja-JP" altLang="en-US" sz="2000"/>
              <a:t>　</a:t>
            </a:r>
            <a:r>
              <a:rPr lang="ja-JP" altLang="en-US" sz="2000">
                <a:solidFill>
                  <a:srgbClr val="CB297C"/>
                </a:solidFill>
              </a:rPr>
              <a:t>点検</a:t>
            </a:r>
            <a:r>
              <a:rPr lang="ja-JP" altLang="en-US" sz="2000"/>
              <a:t>は大まかにいうとキズと汚れを検出及び区別することであり、検出したキズか汚れかわからない箇所を</a:t>
            </a:r>
            <a:r>
              <a:rPr lang="ja-JP" altLang="en-US" sz="2000">
                <a:solidFill>
                  <a:srgbClr val="CB297C"/>
                </a:solidFill>
              </a:rPr>
              <a:t>洗浄</a:t>
            </a:r>
            <a:r>
              <a:rPr lang="ja-JP" altLang="en-US" sz="2000"/>
              <a:t>し、落ちない部分をキズとして</a:t>
            </a:r>
            <a:r>
              <a:rPr lang="ja-JP" altLang="en-US" sz="2000">
                <a:solidFill>
                  <a:srgbClr val="CB297C"/>
                </a:solidFill>
              </a:rPr>
              <a:t>報告</a:t>
            </a:r>
            <a:r>
              <a:rPr lang="ja-JP" altLang="en-US" sz="2000"/>
              <a:t>する。</a:t>
            </a:r>
            <a:endParaRPr lang="en-US" altLang="ja-JP" sz="2000"/>
          </a:p>
          <a:p>
            <a:pPr algn="l"/>
            <a:r>
              <a:rPr lang="ja-JP" altLang="en-US" sz="2000"/>
              <a:t>　縁石や塀にボディを擦ったとき等に車体にキズがつくと考えられるため、点検範囲は右の図のように想定している。</a:t>
            </a:r>
            <a:endParaRPr lang="en-US" altLang="ja-JP" sz="2000"/>
          </a:p>
        </p:txBody>
      </p:sp>
      <p:pic>
        <p:nvPicPr>
          <p:cNvPr id="7" name="図 6">
            <a:extLst>
              <a:ext uri="{FF2B5EF4-FFF2-40B4-BE49-F238E27FC236}">
                <a16:creationId xmlns:a16="http://schemas.microsoft.com/office/drawing/2014/main" id="{979287C7-FB41-4A76-8CDE-9A263E0862C8}"/>
              </a:ext>
            </a:extLst>
          </p:cNvPr>
          <p:cNvPicPr>
            <a:picLocks noChangeAspect="1"/>
          </p:cNvPicPr>
          <p:nvPr/>
        </p:nvPicPr>
        <p:blipFill rotWithShape="1">
          <a:blip r:embed="rId2">
            <a:extLst>
              <a:ext uri="{28A0092B-C50C-407E-A947-70E740481C1C}">
                <a14:useLocalDpi xmlns:a14="http://schemas.microsoft.com/office/drawing/2010/main" val="0"/>
              </a:ext>
            </a:extLst>
          </a:blip>
          <a:srcRect r="27465"/>
          <a:stretch/>
        </p:blipFill>
        <p:spPr>
          <a:xfrm>
            <a:off x="6024774" y="1899419"/>
            <a:ext cx="4819995" cy="3737810"/>
          </a:xfrm>
          <a:prstGeom prst="rect">
            <a:avLst/>
          </a:prstGeom>
        </p:spPr>
      </p:pic>
      <p:sp>
        <p:nvSpPr>
          <p:cNvPr id="8" name="四角形: 角を丸くする 7">
            <a:extLst>
              <a:ext uri="{FF2B5EF4-FFF2-40B4-BE49-F238E27FC236}">
                <a16:creationId xmlns:a16="http://schemas.microsoft.com/office/drawing/2014/main" id="{2C992DEB-DF1D-4ECE-9571-27CCFA396545}"/>
              </a:ext>
            </a:extLst>
          </p:cNvPr>
          <p:cNvSpPr/>
          <p:nvPr/>
        </p:nvSpPr>
        <p:spPr>
          <a:xfrm>
            <a:off x="9833811" y="2277979"/>
            <a:ext cx="2197768" cy="818147"/>
          </a:xfrm>
          <a:prstGeom prst="roundRect">
            <a:avLst/>
          </a:prstGeom>
          <a:no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26A2D39-2B1F-4946-9321-D3452FEC3CB5}"/>
              </a:ext>
            </a:extLst>
          </p:cNvPr>
          <p:cNvSpPr txBox="1"/>
          <p:nvPr/>
        </p:nvSpPr>
        <p:spPr>
          <a:xfrm>
            <a:off x="9833811" y="2448672"/>
            <a:ext cx="2236510" cy="584775"/>
          </a:xfrm>
          <a:prstGeom prst="rect">
            <a:avLst/>
          </a:prstGeom>
          <a:noFill/>
        </p:spPr>
        <p:txBody>
          <a:bodyPr wrap="none" rtlCol="0">
            <a:spAutoFit/>
          </a:bodyPr>
          <a:lstStyle/>
          <a:p>
            <a:r>
              <a:rPr lang="ja-JP" altLang="en-US" sz="3200"/>
              <a:t>点検の範囲</a:t>
            </a:r>
            <a:endParaRPr kumimoji="1" lang="ja-JP" altLang="en-US" sz="3200"/>
          </a:p>
        </p:txBody>
      </p:sp>
      <p:sp>
        <p:nvSpPr>
          <p:cNvPr id="6" name="正方形/長方形 5">
            <a:extLst>
              <a:ext uri="{FF2B5EF4-FFF2-40B4-BE49-F238E27FC236}">
                <a16:creationId xmlns:a16="http://schemas.microsoft.com/office/drawing/2014/main" id="{514A7478-8ADF-4FC2-B105-614BA97FDFE4}"/>
              </a:ext>
            </a:extLst>
          </p:cNvPr>
          <p:cNvSpPr/>
          <p:nvPr/>
        </p:nvSpPr>
        <p:spPr>
          <a:xfrm>
            <a:off x="1347231" y="1828800"/>
            <a:ext cx="4677543" cy="3737810"/>
          </a:xfrm>
          <a:prstGeom prst="rect">
            <a:avLst/>
          </a:prstGeom>
          <a:no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07667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29E35C4-74CE-49AF-AD8F-44745926BDF6}"/>
              </a:ext>
            </a:extLst>
          </p:cNvPr>
          <p:cNvSpPr>
            <a:spLocks noGrp="1"/>
          </p:cNvSpPr>
          <p:nvPr>
            <p:ph sz="half" idx="1"/>
          </p:nvPr>
        </p:nvSpPr>
        <p:spPr/>
        <p:txBody>
          <a:bodyPr>
            <a:normAutofit fontScale="92500"/>
          </a:bodyPr>
          <a:lstStyle/>
          <a:p>
            <a:pPr marL="342900" lvl="0" indent="-342900" algn="just">
              <a:lnSpc>
                <a:spcPct val="100000"/>
              </a:lnSpc>
              <a:buFont typeface="+mj-lt"/>
              <a:buAutoNum type="arabicPeriod"/>
            </a:pPr>
            <a:r>
              <a:rPr lang="ja-JP" altLang="ja-JP" kern="100">
                <a:effectLst/>
                <a:latin typeface="游明朝" panose="02020400000000000000" pitchFamily="18" charset="-128"/>
                <a:ea typeface="游明朝" panose="02020400000000000000" pitchFamily="18" charset="-128"/>
                <a:cs typeface="Times New Roman" panose="02020603050405020304" pitchFamily="18" charset="0"/>
              </a:rPr>
              <a:t>待機地点から車が駐車されたことをカメラで確認する。</a:t>
            </a:r>
            <a:r>
              <a:rPr lang="ja-JP" altLang="en-US" kern="10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kern="100">
                <a:solidFill>
                  <a:srgbClr val="CB297C"/>
                </a:solidFill>
                <a:latin typeface="游明朝" panose="02020400000000000000" pitchFamily="18" charset="-128"/>
                <a:ea typeface="游明朝" panose="02020400000000000000" pitchFamily="18" charset="-128"/>
                <a:cs typeface="Times New Roman" panose="02020603050405020304" pitchFamily="18" charset="0"/>
              </a:rPr>
              <a:t>WAIT</a:t>
            </a:r>
            <a:r>
              <a:rPr lang="ja-JP" altLang="en-US" kern="100">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ja-JP" kern="10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lnSpc>
                <a:spcPct val="100000"/>
              </a:lnSpc>
              <a:buFont typeface="+mj-lt"/>
              <a:buAutoNum type="arabicPeriod"/>
            </a:pPr>
            <a:r>
              <a:rPr lang="ja-JP" altLang="ja-JP" kern="100">
                <a:effectLst/>
                <a:latin typeface="游明朝" panose="02020400000000000000" pitchFamily="18" charset="-128"/>
                <a:ea typeface="游明朝" panose="02020400000000000000" pitchFamily="18" charset="-128"/>
                <a:cs typeface="Times New Roman" panose="02020603050405020304" pitchFamily="18" charset="0"/>
              </a:rPr>
              <a:t>車</a:t>
            </a:r>
            <a:r>
              <a:rPr lang="ja-JP" altLang="en-US" kern="100">
                <a:latin typeface="游明朝" panose="02020400000000000000" pitchFamily="18" charset="-128"/>
                <a:ea typeface="游明朝" panose="02020400000000000000" pitchFamily="18" charset="-128"/>
                <a:cs typeface="Times New Roman" panose="02020603050405020304" pitchFamily="18" charset="0"/>
              </a:rPr>
              <a:t>の前か後ろに</a:t>
            </a:r>
            <a:r>
              <a:rPr lang="ja-JP" altLang="ja-JP" kern="100">
                <a:effectLst/>
                <a:latin typeface="游明朝" panose="02020400000000000000" pitchFamily="18" charset="-128"/>
                <a:ea typeface="游明朝" panose="02020400000000000000" pitchFamily="18" charset="-128"/>
                <a:cs typeface="Times New Roman" panose="02020603050405020304" pitchFamily="18" charset="0"/>
              </a:rPr>
              <a:t>移動し車のナンバープレートから</a:t>
            </a:r>
            <a:r>
              <a:rPr lang="ja-JP" altLang="en-US" kern="100">
                <a:latin typeface="游明朝" panose="02020400000000000000" pitchFamily="18" charset="-128"/>
                <a:ea typeface="游明朝" panose="02020400000000000000" pitchFamily="18" charset="-128"/>
                <a:cs typeface="Times New Roman" panose="02020603050405020304" pitchFamily="18" charset="0"/>
              </a:rPr>
              <a:t>車両</a:t>
            </a:r>
            <a:r>
              <a:rPr lang="ja-JP" altLang="ja-JP" kern="100">
                <a:effectLst/>
                <a:latin typeface="游明朝" panose="02020400000000000000" pitchFamily="18" charset="-128"/>
                <a:ea typeface="游明朝" panose="02020400000000000000" pitchFamily="18" charset="-128"/>
                <a:cs typeface="Times New Roman" panose="02020603050405020304" pitchFamily="18" charset="0"/>
              </a:rPr>
              <a:t>を</a:t>
            </a:r>
            <a:r>
              <a:rPr lang="ja-JP" altLang="en-US" kern="100">
                <a:effectLst/>
                <a:latin typeface="游明朝" panose="02020400000000000000" pitchFamily="18" charset="-128"/>
                <a:ea typeface="游明朝" panose="02020400000000000000" pitchFamily="18" charset="-128"/>
                <a:cs typeface="Times New Roman" panose="02020603050405020304" pitchFamily="18" charset="0"/>
              </a:rPr>
              <a:t>特定</a:t>
            </a:r>
            <a:r>
              <a:rPr lang="ja-JP" altLang="ja-JP" kern="100">
                <a:effectLst/>
                <a:latin typeface="游明朝" panose="02020400000000000000" pitchFamily="18" charset="-128"/>
                <a:ea typeface="游明朝" panose="02020400000000000000" pitchFamily="18" charset="-128"/>
                <a:cs typeface="Times New Roman" panose="02020603050405020304" pitchFamily="18" charset="0"/>
              </a:rPr>
              <a:t>。点検のルートを決定する。</a:t>
            </a:r>
            <a:r>
              <a:rPr lang="en-US" altLang="ja-JP" kern="10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kern="100">
                <a:solidFill>
                  <a:srgbClr val="CB297C"/>
                </a:solidFill>
                <a:effectLst/>
                <a:latin typeface="游明朝" panose="02020400000000000000" pitchFamily="18" charset="-128"/>
                <a:ea typeface="游明朝" panose="02020400000000000000" pitchFamily="18" charset="-128"/>
                <a:cs typeface="Times New Roman" panose="02020603050405020304" pitchFamily="18" charset="0"/>
              </a:rPr>
              <a:t>JUDGE</a:t>
            </a:r>
            <a:r>
              <a:rPr lang="en-US" altLang="ja-JP" kern="100">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ja-JP" kern="10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lnSpc>
                <a:spcPct val="100000"/>
              </a:lnSpc>
              <a:buFont typeface="+mj-lt"/>
              <a:buAutoNum type="arabicPeriod"/>
            </a:pPr>
            <a:r>
              <a:rPr lang="ja-JP" altLang="ja-JP" kern="100">
                <a:effectLst/>
                <a:latin typeface="游明朝" panose="02020400000000000000" pitchFamily="18" charset="-128"/>
                <a:ea typeface="游明朝" panose="02020400000000000000" pitchFamily="18" charset="-128"/>
                <a:cs typeface="Times New Roman" panose="02020603050405020304" pitchFamily="18" charset="0"/>
              </a:rPr>
              <a:t>決定したルートをたどりながら、カメラで車体を撮影しキズ・汚れを検知する。</a:t>
            </a:r>
            <a:r>
              <a:rPr lang="en-US" altLang="ja-JP" kern="10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kern="100">
                <a:solidFill>
                  <a:srgbClr val="CB297C"/>
                </a:solidFill>
                <a:effectLst/>
                <a:latin typeface="游明朝" panose="02020400000000000000" pitchFamily="18" charset="-128"/>
                <a:ea typeface="游明朝" panose="02020400000000000000" pitchFamily="18" charset="-128"/>
                <a:cs typeface="Times New Roman" panose="02020603050405020304" pitchFamily="18" charset="0"/>
              </a:rPr>
              <a:t>INSPEC</a:t>
            </a:r>
            <a:r>
              <a:rPr lang="en-US" altLang="ja-JP" kern="100">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ja-JP"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タイトル 1">
            <a:extLst>
              <a:ext uri="{FF2B5EF4-FFF2-40B4-BE49-F238E27FC236}">
                <a16:creationId xmlns:a16="http://schemas.microsoft.com/office/drawing/2014/main" id="{9135972B-4FF9-4F98-815F-C488DD86F182}"/>
              </a:ext>
            </a:extLst>
          </p:cNvPr>
          <p:cNvSpPr txBox="1">
            <a:spLocks/>
          </p:cNvSpPr>
          <p:nvPr/>
        </p:nvSpPr>
        <p:spPr>
          <a:xfrm>
            <a:off x="1524000" y="376129"/>
            <a:ext cx="9144000" cy="1235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a:p>
        </p:txBody>
      </p:sp>
      <p:sp>
        <p:nvSpPr>
          <p:cNvPr id="11" name="タイトル 1">
            <a:extLst>
              <a:ext uri="{FF2B5EF4-FFF2-40B4-BE49-F238E27FC236}">
                <a16:creationId xmlns:a16="http://schemas.microsoft.com/office/drawing/2014/main" id="{9148AFC6-32E6-4374-97D9-9C4421F95719}"/>
              </a:ext>
            </a:extLst>
          </p:cNvPr>
          <p:cNvSpPr txBox="1">
            <a:spLocks/>
          </p:cNvSpPr>
          <p:nvPr/>
        </p:nvSpPr>
        <p:spPr>
          <a:xfrm>
            <a:off x="1524000" y="406401"/>
            <a:ext cx="9144000" cy="1235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6000"/>
              <a:t>4</a:t>
            </a:r>
            <a:r>
              <a:rPr lang="ja-JP" altLang="en-US" sz="6000"/>
              <a:t>．主な機能・特徴</a:t>
            </a:r>
          </a:p>
        </p:txBody>
      </p:sp>
      <p:pic>
        <p:nvPicPr>
          <p:cNvPr id="5" name="コンテンツ プレースホルダー 4">
            <a:extLst>
              <a:ext uri="{FF2B5EF4-FFF2-40B4-BE49-F238E27FC236}">
                <a16:creationId xmlns:a16="http://schemas.microsoft.com/office/drawing/2014/main" id="{B44A1C42-6D63-4B1F-943A-A2EE07875AED}"/>
              </a:ext>
            </a:extLst>
          </p:cNvPr>
          <p:cNvPicPr>
            <a:picLocks noGrp="1" noChangeAspect="1"/>
          </p:cNvPicPr>
          <p:nvPr>
            <p:ph sz="half" idx="2"/>
          </p:nvPr>
        </p:nvPicPr>
        <p:blipFill>
          <a:blip r:embed="rId2"/>
          <a:stretch>
            <a:fillRect/>
          </a:stretch>
        </p:blipFill>
        <p:spPr>
          <a:xfrm>
            <a:off x="6172200" y="2218516"/>
            <a:ext cx="5181600" cy="3565556"/>
          </a:xfrm>
          <a:prstGeom prst="rect">
            <a:avLst/>
          </a:prstGeom>
        </p:spPr>
      </p:pic>
    </p:spTree>
    <p:extLst>
      <p:ext uri="{BB962C8B-B14F-4D97-AF65-F5344CB8AC3E}">
        <p14:creationId xmlns:p14="http://schemas.microsoft.com/office/powerpoint/2010/main" val="3136587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29E35C4-74CE-49AF-AD8F-44745926BDF6}"/>
              </a:ext>
            </a:extLst>
          </p:cNvPr>
          <p:cNvSpPr>
            <a:spLocks noGrp="1"/>
          </p:cNvSpPr>
          <p:nvPr>
            <p:ph sz="half" idx="1"/>
          </p:nvPr>
        </p:nvSpPr>
        <p:spPr>
          <a:xfrm>
            <a:off x="838201" y="1825625"/>
            <a:ext cx="5181600" cy="3958447"/>
          </a:xfrm>
        </p:spPr>
        <p:txBody>
          <a:bodyPr>
            <a:normAutofit lnSpcReduction="10000"/>
          </a:bodyPr>
          <a:lstStyle/>
          <a:p>
            <a:pPr marL="514350" lvl="0" indent="-514350" algn="just">
              <a:lnSpc>
                <a:spcPct val="100000"/>
              </a:lnSpc>
              <a:buFont typeface="+mj-lt"/>
              <a:buAutoNum type="arabicPeriod" startAt="4"/>
            </a:pPr>
            <a:r>
              <a:rPr lang="ja-JP" altLang="ja-JP" kern="100">
                <a:effectLst/>
                <a:latin typeface="游明朝" panose="02020400000000000000" pitchFamily="18" charset="-128"/>
                <a:ea typeface="游明朝" panose="02020400000000000000" pitchFamily="18" charset="-128"/>
                <a:cs typeface="Times New Roman" panose="02020603050405020304" pitchFamily="18" charset="0"/>
              </a:rPr>
              <a:t>キズか汚れ</a:t>
            </a:r>
            <a:r>
              <a:rPr lang="ja-JP" altLang="en-US" kern="100">
                <a:effectLst/>
                <a:latin typeface="游明朝" panose="02020400000000000000" pitchFamily="18" charset="-128"/>
                <a:ea typeface="游明朝" panose="02020400000000000000" pitchFamily="18" charset="-128"/>
                <a:cs typeface="Times New Roman" panose="02020603050405020304" pitchFamily="18" charset="0"/>
              </a:rPr>
              <a:t>か</a:t>
            </a:r>
            <a:r>
              <a:rPr lang="ja-JP" altLang="ja-JP" kern="100">
                <a:effectLst/>
                <a:latin typeface="游明朝" panose="02020400000000000000" pitchFamily="18" charset="-128"/>
                <a:ea typeface="游明朝" panose="02020400000000000000" pitchFamily="18" charset="-128"/>
                <a:cs typeface="Times New Roman" panose="02020603050405020304" pitchFamily="18" charset="0"/>
              </a:rPr>
              <a:t>を判断するためにブラシで該当部分を洗浄する。</a:t>
            </a:r>
            <a:r>
              <a:rPr lang="en-US" altLang="ja-JP" kern="10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kern="100">
                <a:solidFill>
                  <a:srgbClr val="CB297C"/>
                </a:solidFill>
                <a:effectLst/>
                <a:latin typeface="游明朝" panose="02020400000000000000" pitchFamily="18" charset="-128"/>
                <a:ea typeface="游明朝" panose="02020400000000000000" pitchFamily="18" charset="-128"/>
                <a:cs typeface="Times New Roman" panose="02020603050405020304" pitchFamily="18" charset="0"/>
              </a:rPr>
              <a:t>WASH</a:t>
            </a:r>
            <a:r>
              <a:rPr lang="en-US" altLang="ja-JP" kern="100">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ja-JP" kern="10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lnSpc>
                <a:spcPct val="100000"/>
              </a:lnSpc>
              <a:buFont typeface="+mj-lt"/>
              <a:buAutoNum type="arabicPeriod" startAt="4"/>
            </a:pPr>
            <a:r>
              <a:rPr lang="ja-JP" altLang="ja-JP" kern="100">
                <a:effectLst/>
                <a:latin typeface="游明朝" panose="02020400000000000000" pitchFamily="18" charset="-128"/>
                <a:ea typeface="游明朝" panose="02020400000000000000" pitchFamily="18" charset="-128"/>
                <a:cs typeface="Times New Roman" panose="02020603050405020304" pitchFamily="18" charset="0"/>
              </a:rPr>
              <a:t>キズ・汚れの情報を管理者に報告する。</a:t>
            </a:r>
          </a:p>
          <a:p>
            <a:pPr marL="342900" lvl="0" indent="-342900" algn="just">
              <a:lnSpc>
                <a:spcPct val="100000"/>
              </a:lnSpc>
              <a:buFont typeface="+mj-lt"/>
              <a:buAutoNum type="arabicPeriod" startAt="4"/>
            </a:pPr>
            <a:r>
              <a:rPr lang="ja-JP" altLang="ja-JP" kern="100">
                <a:effectLst/>
                <a:latin typeface="游明朝" panose="02020400000000000000" pitchFamily="18" charset="-128"/>
                <a:ea typeface="游明朝" panose="02020400000000000000" pitchFamily="18" charset="-128"/>
                <a:cs typeface="Times New Roman" panose="02020603050405020304" pitchFamily="18" charset="0"/>
              </a:rPr>
              <a:t>点検終了後待機地点に戻る</a:t>
            </a:r>
            <a:r>
              <a:rPr lang="en-US" altLang="ja-JP" kern="10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kern="100">
                <a:solidFill>
                  <a:srgbClr val="CB297C"/>
                </a:solidFill>
                <a:effectLst/>
                <a:latin typeface="游明朝" panose="02020400000000000000" pitchFamily="18" charset="-128"/>
                <a:ea typeface="游明朝" panose="02020400000000000000" pitchFamily="18" charset="-128"/>
                <a:cs typeface="Times New Roman" panose="02020603050405020304" pitchFamily="18" charset="0"/>
              </a:rPr>
              <a:t>HOMING</a:t>
            </a:r>
            <a:r>
              <a:rPr lang="en-US" altLang="ja-JP" kern="100">
                <a:effectLst/>
                <a:latin typeface="游明朝" panose="02020400000000000000" pitchFamily="18" charset="-128"/>
                <a:ea typeface="游明朝" panose="02020400000000000000" pitchFamily="18" charset="-128"/>
                <a:cs typeface="Times New Roman" panose="02020603050405020304" pitchFamily="18" charset="0"/>
              </a:rPr>
              <a:t>)</a:t>
            </a:r>
          </a:p>
          <a:p>
            <a:pPr marL="342900" lvl="0" indent="-342900" algn="just">
              <a:lnSpc>
                <a:spcPct val="100000"/>
              </a:lnSpc>
              <a:buFont typeface="+mj-lt"/>
              <a:buAutoNum type="arabicPeriod" startAt="4"/>
            </a:pPr>
            <a:r>
              <a:rPr lang="ja-JP" altLang="en-US" kern="100">
                <a:effectLst/>
                <a:latin typeface="游明朝" panose="02020400000000000000" pitchFamily="18" charset="-128"/>
                <a:ea typeface="游明朝" panose="02020400000000000000" pitchFamily="18" charset="-128"/>
                <a:cs typeface="Times New Roman" panose="02020603050405020304" pitchFamily="18" charset="0"/>
              </a:rPr>
              <a:t>タンクの残量を確認し、不足していれば管理者に報告する。</a:t>
            </a:r>
            <a:endParaRPr lang="ja-JP" altLang="ja-JP" kern="10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ja-JP" altLang="en-US"/>
          </a:p>
        </p:txBody>
      </p:sp>
      <p:sp>
        <p:nvSpPr>
          <p:cNvPr id="8" name="タイトル 1">
            <a:extLst>
              <a:ext uri="{FF2B5EF4-FFF2-40B4-BE49-F238E27FC236}">
                <a16:creationId xmlns:a16="http://schemas.microsoft.com/office/drawing/2014/main" id="{9135972B-4FF9-4F98-815F-C488DD86F182}"/>
              </a:ext>
            </a:extLst>
          </p:cNvPr>
          <p:cNvSpPr txBox="1">
            <a:spLocks/>
          </p:cNvSpPr>
          <p:nvPr/>
        </p:nvSpPr>
        <p:spPr>
          <a:xfrm>
            <a:off x="1524000" y="376129"/>
            <a:ext cx="9144000" cy="1235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a:p>
        </p:txBody>
      </p:sp>
      <p:sp>
        <p:nvSpPr>
          <p:cNvPr id="11" name="タイトル 1">
            <a:extLst>
              <a:ext uri="{FF2B5EF4-FFF2-40B4-BE49-F238E27FC236}">
                <a16:creationId xmlns:a16="http://schemas.microsoft.com/office/drawing/2014/main" id="{9148AFC6-32E6-4374-97D9-9C4421F95719}"/>
              </a:ext>
            </a:extLst>
          </p:cNvPr>
          <p:cNvSpPr txBox="1">
            <a:spLocks/>
          </p:cNvSpPr>
          <p:nvPr/>
        </p:nvSpPr>
        <p:spPr>
          <a:xfrm>
            <a:off x="1524000" y="406401"/>
            <a:ext cx="9144000" cy="1235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6000"/>
              <a:t>4</a:t>
            </a:r>
            <a:r>
              <a:rPr lang="ja-JP" altLang="en-US" sz="6000"/>
              <a:t>．主な機能・特徴</a:t>
            </a:r>
          </a:p>
        </p:txBody>
      </p:sp>
      <p:pic>
        <p:nvPicPr>
          <p:cNvPr id="5" name="コンテンツ プレースホルダー 4">
            <a:extLst>
              <a:ext uri="{FF2B5EF4-FFF2-40B4-BE49-F238E27FC236}">
                <a16:creationId xmlns:a16="http://schemas.microsoft.com/office/drawing/2014/main" id="{B44A1C42-6D63-4B1F-943A-A2EE07875AED}"/>
              </a:ext>
            </a:extLst>
          </p:cNvPr>
          <p:cNvPicPr>
            <a:picLocks noGrp="1" noChangeAspect="1"/>
          </p:cNvPicPr>
          <p:nvPr>
            <p:ph sz="half" idx="2"/>
          </p:nvPr>
        </p:nvPicPr>
        <p:blipFill>
          <a:blip r:embed="rId2"/>
          <a:stretch>
            <a:fillRect/>
          </a:stretch>
        </p:blipFill>
        <p:spPr>
          <a:xfrm>
            <a:off x="6172200" y="2218516"/>
            <a:ext cx="5181600" cy="3565556"/>
          </a:xfrm>
          <a:prstGeom prst="rect">
            <a:avLst/>
          </a:prstGeom>
        </p:spPr>
      </p:pic>
    </p:spTree>
    <p:extLst>
      <p:ext uri="{BB962C8B-B14F-4D97-AF65-F5344CB8AC3E}">
        <p14:creationId xmlns:p14="http://schemas.microsoft.com/office/powerpoint/2010/main" val="2089703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235434"/>
          </a:xfrm>
        </p:spPr>
        <p:txBody>
          <a:bodyPr>
            <a:normAutofit/>
          </a:bodyPr>
          <a:lstStyle/>
          <a:p>
            <a:r>
              <a:rPr kumimoji="1" lang="en-US" altLang="ja-JP"/>
              <a:t>4</a:t>
            </a:r>
            <a:r>
              <a:rPr kumimoji="1" lang="ja-JP" altLang="en-US"/>
              <a:t>．主な機能・特徴</a:t>
            </a:r>
          </a:p>
        </p:txBody>
      </p:sp>
      <p:pic>
        <p:nvPicPr>
          <p:cNvPr id="44" name="図 43">
            <a:extLst>
              <a:ext uri="{FF2B5EF4-FFF2-40B4-BE49-F238E27FC236}">
                <a16:creationId xmlns:a16="http://schemas.microsoft.com/office/drawing/2014/main" id="{579B9F4E-E4E9-42E0-977B-AC83F02AED4D}"/>
              </a:ext>
            </a:extLst>
          </p:cNvPr>
          <p:cNvPicPr>
            <a:picLocks noChangeAspect="1"/>
          </p:cNvPicPr>
          <p:nvPr/>
        </p:nvPicPr>
        <p:blipFill>
          <a:blip r:embed="rId2"/>
          <a:stretch>
            <a:fillRect/>
          </a:stretch>
        </p:blipFill>
        <p:spPr>
          <a:xfrm>
            <a:off x="6928701" y="2502259"/>
            <a:ext cx="4133850" cy="3352800"/>
          </a:xfrm>
          <a:prstGeom prst="rect">
            <a:avLst/>
          </a:prstGeom>
        </p:spPr>
      </p:pic>
      <p:pic>
        <p:nvPicPr>
          <p:cNvPr id="3" name="図 2">
            <a:extLst>
              <a:ext uri="{FF2B5EF4-FFF2-40B4-BE49-F238E27FC236}">
                <a16:creationId xmlns:a16="http://schemas.microsoft.com/office/drawing/2014/main" id="{282D215B-3C79-452D-8B04-CF79C9FB5E9C}"/>
              </a:ext>
            </a:extLst>
          </p:cNvPr>
          <p:cNvPicPr>
            <a:picLocks noChangeAspect="1"/>
          </p:cNvPicPr>
          <p:nvPr/>
        </p:nvPicPr>
        <p:blipFill>
          <a:blip r:embed="rId3"/>
          <a:stretch>
            <a:fillRect/>
          </a:stretch>
        </p:blipFill>
        <p:spPr>
          <a:xfrm>
            <a:off x="1300413" y="1840146"/>
            <a:ext cx="5349804" cy="4677026"/>
          </a:xfrm>
          <a:prstGeom prst="rect">
            <a:avLst/>
          </a:prstGeom>
        </p:spPr>
      </p:pic>
      <p:sp>
        <p:nvSpPr>
          <p:cNvPr id="4" name="フローチャート: 代替処理 3">
            <a:extLst>
              <a:ext uri="{FF2B5EF4-FFF2-40B4-BE49-F238E27FC236}">
                <a16:creationId xmlns:a16="http://schemas.microsoft.com/office/drawing/2014/main" id="{282ED1A6-2A3E-45E7-978F-9F5B3D98EC6C}"/>
              </a:ext>
            </a:extLst>
          </p:cNvPr>
          <p:cNvSpPr/>
          <p:nvPr/>
        </p:nvSpPr>
        <p:spPr>
          <a:xfrm>
            <a:off x="7469657" y="2271860"/>
            <a:ext cx="3421930" cy="3583199"/>
          </a:xfrm>
          <a:prstGeom prst="flowChartAlternateProcess">
            <a:avLst/>
          </a:prstGeom>
          <a:noFill/>
          <a:ln w="57150">
            <a:solidFill>
              <a:srgbClr val="CB297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E18F5CD-5060-4BA1-8FE0-54B9861A8227}"/>
              </a:ext>
            </a:extLst>
          </p:cNvPr>
          <p:cNvSpPr/>
          <p:nvPr/>
        </p:nvSpPr>
        <p:spPr>
          <a:xfrm>
            <a:off x="8148387" y="1674615"/>
            <a:ext cx="2064470" cy="662113"/>
          </a:xfrm>
          <a:prstGeom prst="rect">
            <a:avLst/>
          </a:prstGeom>
          <a:solidFill>
            <a:schemeClr val="bg1"/>
          </a:solidFill>
          <a:ln w="19050">
            <a:solidFill>
              <a:srgbClr val="CB29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CB297C"/>
                </a:solidFill>
              </a:rPr>
              <a:t>安全のための</a:t>
            </a:r>
            <a:endParaRPr kumimoji="1" lang="en-US" altLang="ja-JP">
              <a:solidFill>
                <a:srgbClr val="CB297C"/>
              </a:solidFill>
            </a:endParaRPr>
          </a:p>
          <a:p>
            <a:pPr algn="ctr"/>
            <a:r>
              <a:rPr kumimoji="1" lang="ja-JP" altLang="en-US">
                <a:solidFill>
                  <a:srgbClr val="CB297C"/>
                </a:solidFill>
              </a:rPr>
              <a:t>　割り込み処理</a:t>
            </a:r>
            <a:r>
              <a:rPr kumimoji="1" lang="ja-JP" altLang="en-US"/>
              <a:t>の</a:t>
            </a:r>
          </a:p>
        </p:txBody>
      </p:sp>
      <p:sp>
        <p:nvSpPr>
          <p:cNvPr id="6" name="フローチャート: 代替処理 5">
            <a:extLst>
              <a:ext uri="{FF2B5EF4-FFF2-40B4-BE49-F238E27FC236}">
                <a16:creationId xmlns:a16="http://schemas.microsoft.com/office/drawing/2014/main" id="{217A410F-D3EC-4D82-A26A-7121408921AE}"/>
              </a:ext>
            </a:extLst>
          </p:cNvPr>
          <p:cNvSpPr/>
          <p:nvPr/>
        </p:nvSpPr>
        <p:spPr>
          <a:xfrm>
            <a:off x="452487" y="3827282"/>
            <a:ext cx="3195686" cy="2689890"/>
          </a:xfrm>
          <a:prstGeom prst="flowChartAlternateProcess">
            <a:avLst/>
          </a:prstGeom>
          <a:noFill/>
          <a:ln w="57150">
            <a:solidFill>
              <a:srgbClr val="CB297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DDE31F1-954D-42E2-BFA9-9E9C92EBB57A}"/>
              </a:ext>
            </a:extLst>
          </p:cNvPr>
          <p:cNvSpPr/>
          <p:nvPr/>
        </p:nvSpPr>
        <p:spPr>
          <a:xfrm>
            <a:off x="367645" y="3233394"/>
            <a:ext cx="1156355" cy="593888"/>
          </a:xfrm>
          <a:prstGeom prst="rect">
            <a:avLst/>
          </a:prstGeom>
          <a:solidFill>
            <a:schemeClr val="bg1"/>
          </a:solidFill>
          <a:ln w="38100">
            <a:solidFill>
              <a:srgbClr val="CB29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a:solidFill>
                  <a:srgbClr val="CB297C"/>
                </a:solidFill>
              </a:rPr>
              <a:t>点検</a:t>
            </a:r>
          </a:p>
        </p:txBody>
      </p:sp>
      <p:sp>
        <p:nvSpPr>
          <p:cNvPr id="9" name="フローチャート: 代替処理 8">
            <a:extLst>
              <a:ext uri="{FF2B5EF4-FFF2-40B4-BE49-F238E27FC236}">
                <a16:creationId xmlns:a16="http://schemas.microsoft.com/office/drawing/2014/main" id="{E648A21A-4ED8-4FA6-AC00-7392890BCAE5}"/>
              </a:ext>
            </a:extLst>
          </p:cNvPr>
          <p:cNvSpPr/>
          <p:nvPr/>
        </p:nvSpPr>
        <p:spPr>
          <a:xfrm>
            <a:off x="4302457" y="5173490"/>
            <a:ext cx="2347760" cy="1337955"/>
          </a:xfrm>
          <a:prstGeom prst="flowChartAlternateProcess">
            <a:avLst/>
          </a:prstGeom>
          <a:noFill/>
          <a:ln w="57150">
            <a:solidFill>
              <a:srgbClr val="CB297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CBFC0E2-D34D-45FD-AC06-0AA57696E580}"/>
              </a:ext>
            </a:extLst>
          </p:cNvPr>
          <p:cNvSpPr/>
          <p:nvPr/>
        </p:nvSpPr>
        <p:spPr>
          <a:xfrm>
            <a:off x="6665928" y="5989829"/>
            <a:ext cx="1156355" cy="593888"/>
          </a:xfrm>
          <a:prstGeom prst="rect">
            <a:avLst/>
          </a:prstGeom>
          <a:solidFill>
            <a:schemeClr val="bg1"/>
          </a:solidFill>
          <a:ln w="38100">
            <a:solidFill>
              <a:srgbClr val="CB29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a:solidFill>
                  <a:srgbClr val="CB297C"/>
                </a:solidFill>
              </a:rPr>
              <a:t>洗浄</a:t>
            </a:r>
            <a:endParaRPr kumimoji="1" lang="ja-JP" altLang="en-US" sz="2800">
              <a:solidFill>
                <a:srgbClr val="CB297C"/>
              </a:solidFill>
            </a:endParaRPr>
          </a:p>
        </p:txBody>
      </p:sp>
    </p:spTree>
    <p:extLst>
      <p:ext uri="{BB962C8B-B14F-4D97-AF65-F5344CB8AC3E}">
        <p14:creationId xmlns:p14="http://schemas.microsoft.com/office/powerpoint/2010/main" val="294265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235434"/>
          </a:xfrm>
        </p:spPr>
        <p:txBody>
          <a:bodyPr>
            <a:normAutofit/>
          </a:bodyPr>
          <a:lstStyle/>
          <a:p>
            <a:r>
              <a:rPr kumimoji="1" lang="en-US" altLang="ja-JP"/>
              <a:t>4</a:t>
            </a:r>
            <a:r>
              <a:rPr kumimoji="1" lang="ja-JP" altLang="en-US"/>
              <a:t>．主な機能・特徴</a:t>
            </a:r>
          </a:p>
        </p:txBody>
      </p:sp>
      <p:sp>
        <p:nvSpPr>
          <p:cNvPr id="4" name="字幕 3">
            <a:extLst>
              <a:ext uri="{FF2B5EF4-FFF2-40B4-BE49-F238E27FC236}">
                <a16:creationId xmlns:a16="http://schemas.microsoft.com/office/drawing/2014/main" id="{5D3127DF-3DB2-4050-A20E-61390D10B2AB}"/>
              </a:ext>
            </a:extLst>
          </p:cNvPr>
          <p:cNvSpPr>
            <a:spLocks noGrp="1"/>
          </p:cNvSpPr>
          <p:nvPr>
            <p:ph type="subTitle" idx="1"/>
          </p:nvPr>
        </p:nvSpPr>
        <p:spPr>
          <a:xfrm>
            <a:off x="6306705" y="1489435"/>
            <a:ext cx="5371948" cy="4604084"/>
          </a:xfrm>
        </p:spPr>
        <p:txBody>
          <a:bodyPr>
            <a:normAutofit/>
          </a:bodyPr>
          <a:lstStyle/>
          <a:p>
            <a:pPr algn="l"/>
            <a:r>
              <a:rPr lang="ja-JP" altLang="en-US">
                <a:solidFill>
                  <a:srgbClr val="CB297C"/>
                </a:solidFill>
              </a:rPr>
              <a:t>カメラ機構</a:t>
            </a:r>
            <a:endParaRPr lang="en-US" altLang="ja-JP">
              <a:solidFill>
                <a:srgbClr val="CB297C"/>
              </a:solidFill>
            </a:endParaRPr>
          </a:p>
          <a:p>
            <a:pPr algn="l"/>
            <a:r>
              <a:rPr lang="ja-JP" altLang="en-US" sz="1600"/>
              <a:t>カメラによる現在の駐車状況の把握や、点検時に車にキズがあった場合速やかに管理者に報告します。写真や情報が送信されるので確認も簡単にできます。汚れを検出した場合洗浄へ移行します。</a:t>
            </a:r>
            <a:br>
              <a:rPr lang="en-US" altLang="ja-JP" sz="1600"/>
            </a:br>
            <a:endParaRPr lang="en-US" altLang="ja-JP"/>
          </a:p>
          <a:p>
            <a:pPr algn="l"/>
            <a:r>
              <a:rPr lang="ja-JP" altLang="en-US">
                <a:solidFill>
                  <a:srgbClr val="CB297C"/>
                </a:solidFill>
              </a:rPr>
              <a:t>スポンジ機構</a:t>
            </a:r>
            <a:endParaRPr lang="en-US" altLang="ja-JP">
              <a:solidFill>
                <a:srgbClr val="CB297C"/>
              </a:solidFill>
            </a:endParaRPr>
          </a:p>
          <a:p>
            <a:pPr algn="l"/>
            <a:r>
              <a:rPr lang="ja-JP" altLang="en-US" sz="1600"/>
              <a:t>アームの先に付いたスポンジ機構によって車体の汚れを取ります。これによってキズをしっかり検出できます。</a:t>
            </a:r>
            <a:endParaRPr lang="en-US" altLang="ja-JP" sz="1600"/>
          </a:p>
          <a:p>
            <a:pPr algn="l"/>
            <a:endParaRPr lang="en-US" altLang="ja-JP" sz="1600"/>
          </a:p>
          <a:p>
            <a:pPr algn="l"/>
            <a:r>
              <a:rPr lang="ja-JP" altLang="en-US">
                <a:solidFill>
                  <a:srgbClr val="CB297C"/>
                </a:solidFill>
              </a:rPr>
              <a:t>タンク機構</a:t>
            </a:r>
            <a:endParaRPr lang="en-US" altLang="ja-JP">
              <a:solidFill>
                <a:srgbClr val="CB297C"/>
              </a:solidFill>
            </a:endParaRPr>
          </a:p>
          <a:p>
            <a:pPr algn="l"/>
            <a:r>
              <a:rPr lang="ja-JP" altLang="en-US" sz="1600"/>
              <a:t>上部にあるタンクから、スポンジ機構まで水を供給することで汚れを落としやすくすることができます。</a:t>
            </a:r>
            <a:endParaRPr lang="en-US" altLang="ja-JP" sz="1600"/>
          </a:p>
          <a:p>
            <a:pPr algn="l"/>
            <a:endParaRPr lang="en-US" altLang="ja-JP"/>
          </a:p>
          <a:p>
            <a:pPr algn="l"/>
            <a:endParaRPr lang="en-US" altLang="ja-JP"/>
          </a:p>
          <a:p>
            <a:pPr algn="l"/>
            <a:endParaRPr lang="ja-JP" altLang="en-US"/>
          </a:p>
        </p:txBody>
      </p:sp>
      <p:pic>
        <p:nvPicPr>
          <p:cNvPr id="5" name="図 4">
            <a:extLst>
              <a:ext uri="{FF2B5EF4-FFF2-40B4-BE49-F238E27FC236}">
                <a16:creationId xmlns:a16="http://schemas.microsoft.com/office/drawing/2014/main" id="{1ED8CBC2-8B78-4300-8CBF-507FB6F70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60" y="1742552"/>
            <a:ext cx="6083345" cy="4861447"/>
          </a:xfrm>
          <a:prstGeom prst="rect">
            <a:avLst/>
          </a:prstGeom>
        </p:spPr>
      </p:pic>
    </p:spTree>
    <p:extLst>
      <p:ext uri="{BB962C8B-B14F-4D97-AF65-F5344CB8AC3E}">
        <p14:creationId xmlns:p14="http://schemas.microsoft.com/office/powerpoint/2010/main" val="1817499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655762"/>
          </a:xfrm>
        </p:spPr>
        <p:txBody>
          <a:bodyPr/>
          <a:lstStyle/>
          <a:p>
            <a:r>
              <a:rPr kumimoji="1" lang="ja-JP" altLang="en-US" b="1"/>
              <a:t>提案内容</a:t>
            </a:r>
          </a:p>
        </p:txBody>
      </p:sp>
      <p:sp>
        <p:nvSpPr>
          <p:cNvPr id="3" name="字幕 2">
            <a:extLst>
              <a:ext uri="{FF2B5EF4-FFF2-40B4-BE49-F238E27FC236}">
                <a16:creationId xmlns:a16="http://schemas.microsoft.com/office/drawing/2014/main" id="{466EA7C7-1A60-46E4-9242-E853E0086D0D}"/>
              </a:ext>
            </a:extLst>
          </p:cNvPr>
          <p:cNvSpPr>
            <a:spLocks noGrp="1"/>
          </p:cNvSpPr>
          <p:nvPr>
            <p:ph type="subTitle" idx="1"/>
          </p:nvPr>
        </p:nvSpPr>
        <p:spPr>
          <a:xfrm>
            <a:off x="1879600" y="2032000"/>
            <a:ext cx="8788400" cy="3522980"/>
          </a:xfrm>
        </p:spPr>
        <p:txBody>
          <a:bodyPr>
            <a:normAutofit lnSpcReduction="10000"/>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はじめに</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製品コンセプト</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システムの外観イメージ</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主な機能・特徴</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仕様一覧</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価格設定</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ja-JP" altLang="en-US" sz="2800">
                <a:solidFill>
                  <a:prstClr val="black"/>
                </a:solidFill>
                <a:latin typeface="游ゴシック" panose="020F0502020204030204"/>
                <a:ea typeface="游ゴシック" panose="020B0400000000000000" pitchFamily="50" charset="-128"/>
              </a:rPr>
              <a:t>まとめ</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endParaRPr kumimoji="1" lang="ja-JP" altLang="en-US"/>
          </a:p>
        </p:txBody>
      </p:sp>
    </p:spTree>
    <p:extLst>
      <p:ext uri="{BB962C8B-B14F-4D97-AF65-F5344CB8AC3E}">
        <p14:creationId xmlns:p14="http://schemas.microsoft.com/office/powerpoint/2010/main" val="1180097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235434"/>
          </a:xfrm>
        </p:spPr>
        <p:txBody>
          <a:bodyPr>
            <a:normAutofit/>
          </a:bodyPr>
          <a:lstStyle/>
          <a:p>
            <a:r>
              <a:rPr kumimoji="1" lang="en-US" altLang="ja-JP"/>
              <a:t>4</a:t>
            </a:r>
            <a:r>
              <a:rPr kumimoji="1" lang="ja-JP" altLang="en-US"/>
              <a:t>．主な機能・特徴</a:t>
            </a:r>
          </a:p>
        </p:txBody>
      </p:sp>
      <p:sp>
        <p:nvSpPr>
          <p:cNvPr id="4" name="字幕 3">
            <a:extLst>
              <a:ext uri="{FF2B5EF4-FFF2-40B4-BE49-F238E27FC236}">
                <a16:creationId xmlns:a16="http://schemas.microsoft.com/office/drawing/2014/main" id="{5D3127DF-3DB2-4050-A20E-61390D10B2AB}"/>
              </a:ext>
            </a:extLst>
          </p:cNvPr>
          <p:cNvSpPr>
            <a:spLocks noGrp="1"/>
          </p:cNvSpPr>
          <p:nvPr>
            <p:ph type="subTitle" idx="1"/>
          </p:nvPr>
        </p:nvSpPr>
        <p:spPr>
          <a:xfrm>
            <a:off x="6306705" y="1828800"/>
            <a:ext cx="5371948" cy="4604084"/>
          </a:xfrm>
        </p:spPr>
        <p:txBody>
          <a:bodyPr>
            <a:normAutofit/>
          </a:bodyPr>
          <a:lstStyle/>
          <a:p>
            <a:pPr algn="l"/>
            <a:r>
              <a:rPr lang="ja-JP" altLang="en-US">
                <a:solidFill>
                  <a:srgbClr val="CB297C"/>
                </a:solidFill>
              </a:rPr>
              <a:t>アーム機構</a:t>
            </a:r>
            <a:endParaRPr lang="en-US" altLang="ja-JP">
              <a:solidFill>
                <a:srgbClr val="CB297C"/>
              </a:solidFill>
            </a:endParaRPr>
          </a:p>
          <a:p>
            <a:pPr algn="l"/>
            <a:r>
              <a:rPr lang="ja-JP" altLang="en-US" sz="1800"/>
              <a:t>中心部に取り付けられたアームは、他の機能のサポートをしています。水平から上下</a:t>
            </a:r>
            <a:r>
              <a:rPr lang="en-US" altLang="ja-JP" sz="1800"/>
              <a:t>70°</a:t>
            </a:r>
            <a:r>
              <a:rPr lang="ja-JP" altLang="en-US" sz="1800"/>
              <a:t>まで動くため様々な車高に対応でき、カメラによる撮影の自由度を高めます。また、移動時／待機時は先端を持ち上げることで省スペース化を図ります。</a:t>
            </a:r>
            <a:endParaRPr lang="en-US" altLang="ja-JP" sz="1800"/>
          </a:p>
          <a:p>
            <a:pPr algn="l"/>
            <a:endParaRPr lang="en-US" altLang="ja-JP" sz="1700"/>
          </a:p>
          <a:p>
            <a:pPr algn="l"/>
            <a:r>
              <a:rPr lang="ja-JP" altLang="en-US">
                <a:solidFill>
                  <a:srgbClr val="CB297C"/>
                </a:solidFill>
              </a:rPr>
              <a:t>機体</a:t>
            </a:r>
            <a:endParaRPr lang="en-US" altLang="ja-JP">
              <a:solidFill>
                <a:srgbClr val="CB297C"/>
              </a:solidFill>
            </a:endParaRPr>
          </a:p>
          <a:p>
            <a:pPr algn="l"/>
            <a:r>
              <a:rPr lang="ja-JP" altLang="en-US" sz="1800"/>
              <a:t>超音波センサによって周囲の障害物を検出し事故を防ぎます。ライントレースによって決まった順路でナンバープレートまで移動し、車両によってプログラミングされたとおりに点検します。</a:t>
            </a:r>
            <a:endParaRPr lang="en-US" altLang="ja-JP" sz="1800"/>
          </a:p>
          <a:p>
            <a:pPr algn="l"/>
            <a:endParaRPr lang="en-US" altLang="ja-JP"/>
          </a:p>
          <a:p>
            <a:pPr algn="l"/>
            <a:endParaRPr lang="en-US" altLang="ja-JP"/>
          </a:p>
          <a:p>
            <a:pPr algn="l"/>
            <a:endParaRPr lang="ja-JP" altLang="en-US"/>
          </a:p>
        </p:txBody>
      </p:sp>
      <p:pic>
        <p:nvPicPr>
          <p:cNvPr id="5" name="図 4">
            <a:extLst>
              <a:ext uri="{FF2B5EF4-FFF2-40B4-BE49-F238E27FC236}">
                <a16:creationId xmlns:a16="http://schemas.microsoft.com/office/drawing/2014/main" id="{1ED8CBC2-8B78-4300-8CBF-507FB6F70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60" y="1742552"/>
            <a:ext cx="6083345" cy="4861447"/>
          </a:xfrm>
          <a:prstGeom prst="rect">
            <a:avLst/>
          </a:prstGeom>
        </p:spPr>
      </p:pic>
    </p:spTree>
    <p:extLst>
      <p:ext uri="{BB962C8B-B14F-4D97-AF65-F5344CB8AC3E}">
        <p14:creationId xmlns:p14="http://schemas.microsoft.com/office/powerpoint/2010/main" val="1580116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062514E-8F8B-4130-93AE-0D256BB61F79}"/>
              </a:ext>
            </a:extLst>
          </p:cNvPr>
          <p:cNvSpPr/>
          <p:nvPr/>
        </p:nvSpPr>
        <p:spPr>
          <a:xfrm>
            <a:off x="8961120" y="4183380"/>
            <a:ext cx="3108960" cy="2674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235434"/>
          </a:xfrm>
        </p:spPr>
        <p:txBody>
          <a:bodyPr>
            <a:normAutofit/>
          </a:bodyPr>
          <a:lstStyle/>
          <a:p>
            <a:r>
              <a:rPr kumimoji="1" lang="en-US" altLang="ja-JP">
                <a:ea typeface="游ゴシック Light"/>
              </a:rPr>
              <a:t>4</a:t>
            </a:r>
            <a:r>
              <a:rPr lang="ja-JP" altLang="en-US">
                <a:ea typeface="游ゴシック Light"/>
              </a:rPr>
              <a:t>．</a:t>
            </a:r>
            <a:r>
              <a:rPr kumimoji="1" lang="ja-JP" altLang="en-US">
                <a:ea typeface="游ゴシック Light"/>
              </a:rPr>
              <a:t>主な機能・特徴</a:t>
            </a:r>
          </a:p>
        </p:txBody>
      </p:sp>
      <p:graphicFrame>
        <p:nvGraphicFramePr>
          <p:cNvPr id="5" name="表 5">
            <a:extLst>
              <a:ext uri="{FF2B5EF4-FFF2-40B4-BE49-F238E27FC236}">
                <a16:creationId xmlns:a16="http://schemas.microsoft.com/office/drawing/2014/main" id="{67327FB8-1187-40BD-B7C0-59C488F1E17F}"/>
              </a:ext>
            </a:extLst>
          </p:cNvPr>
          <p:cNvGraphicFramePr>
            <a:graphicFrameLocks noGrp="1"/>
          </p:cNvGraphicFramePr>
          <p:nvPr>
            <p:extLst>
              <p:ext uri="{D42A27DB-BD31-4B8C-83A1-F6EECF244321}">
                <p14:modId xmlns:p14="http://schemas.microsoft.com/office/powerpoint/2010/main" val="2160219026"/>
              </p:ext>
            </p:extLst>
          </p:nvPr>
        </p:nvGraphicFramePr>
        <p:xfrm>
          <a:off x="473167" y="1489435"/>
          <a:ext cx="11245665" cy="5099199"/>
        </p:xfrm>
        <a:graphic>
          <a:graphicData uri="http://schemas.openxmlformats.org/drawingml/2006/table">
            <a:tbl>
              <a:tblPr firstRow="1" bandRow="1">
                <a:tableStyleId>{5C22544A-7EE6-4342-B048-85BDC9FD1C3A}</a:tableStyleId>
              </a:tblPr>
              <a:tblGrid>
                <a:gridCol w="607016">
                  <a:extLst>
                    <a:ext uri="{9D8B030D-6E8A-4147-A177-3AD203B41FA5}">
                      <a16:colId xmlns:a16="http://schemas.microsoft.com/office/drawing/2014/main" val="535002178"/>
                    </a:ext>
                  </a:extLst>
                </a:gridCol>
                <a:gridCol w="3348740">
                  <a:extLst>
                    <a:ext uri="{9D8B030D-6E8A-4147-A177-3AD203B41FA5}">
                      <a16:colId xmlns:a16="http://schemas.microsoft.com/office/drawing/2014/main" val="2596512093"/>
                    </a:ext>
                  </a:extLst>
                </a:gridCol>
                <a:gridCol w="7289909">
                  <a:extLst>
                    <a:ext uri="{9D8B030D-6E8A-4147-A177-3AD203B41FA5}">
                      <a16:colId xmlns:a16="http://schemas.microsoft.com/office/drawing/2014/main" val="3167396398"/>
                    </a:ext>
                  </a:extLst>
                </a:gridCol>
              </a:tblGrid>
              <a:tr h="327611">
                <a:tc>
                  <a:txBody>
                    <a:bodyPr/>
                    <a:lstStyle/>
                    <a:p>
                      <a:endParaRPr kumimoji="1" lang="ja-JP" altLang="en-US"/>
                    </a:p>
                  </a:txBody>
                  <a:tcPr/>
                </a:tc>
                <a:tc>
                  <a:txBody>
                    <a:bodyPr/>
                    <a:lstStyle/>
                    <a:p>
                      <a:r>
                        <a:rPr kumimoji="1" lang="ja-JP" altLang="en-US"/>
                        <a:t>機能名</a:t>
                      </a:r>
                    </a:p>
                  </a:txBody>
                  <a:tcPr/>
                </a:tc>
                <a:tc>
                  <a:txBody>
                    <a:bodyPr/>
                    <a:lstStyle/>
                    <a:p>
                      <a:r>
                        <a:rPr kumimoji="1" lang="ja-JP" altLang="en-US"/>
                        <a:t>機能内容</a:t>
                      </a:r>
                    </a:p>
                  </a:txBody>
                  <a:tcPr/>
                </a:tc>
                <a:extLst>
                  <a:ext uri="{0D108BD9-81ED-4DB2-BD59-A6C34878D82A}">
                    <a16:rowId xmlns:a16="http://schemas.microsoft.com/office/drawing/2014/main" val="312686566"/>
                  </a:ext>
                </a:extLst>
              </a:tr>
              <a:tr h="327611">
                <a:tc>
                  <a:txBody>
                    <a:bodyPr/>
                    <a:lstStyle/>
                    <a:p>
                      <a:r>
                        <a:rPr kumimoji="1" lang="en-US" altLang="ja-JP"/>
                        <a:t>1</a:t>
                      </a:r>
                      <a:endParaRPr kumimoji="1" lang="ja-JP" altLang="en-US"/>
                    </a:p>
                  </a:txBody>
                  <a:tcPr/>
                </a:tc>
                <a:tc>
                  <a:txBody>
                    <a:bodyPr/>
                    <a:lstStyle/>
                    <a:p>
                      <a:r>
                        <a:rPr kumimoji="1" lang="ja-JP" altLang="en-US" sz="1800" b="0" i="0" kern="1200">
                          <a:solidFill>
                            <a:schemeClr val="dk1"/>
                          </a:solidFill>
                          <a:effectLst/>
                          <a:latin typeface="+mn-lt"/>
                          <a:ea typeface="+mn-ea"/>
                          <a:cs typeface="+mn-cs"/>
                        </a:rPr>
                        <a:t>キズの発見／報告</a:t>
                      </a:r>
                      <a:endParaRPr kumimoji="1" lang="ja-JP" altLang="en-US"/>
                    </a:p>
                  </a:txBody>
                  <a:tcPr/>
                </a:tc>
                <a:tc>
                  <a:txBody>
                    <a:bodyPr/>
                    <a:lstStyle/>
                    <a:p>
                      <a:r>
                        <a:rPr kumimoji="1" lang="ja-JP" altLang="en-US" sz="1800" b="0" i="0" kern="1200">
                          <a:solidFill>
                            <a:schemeClr val="dk1"/>
                          </a:solidFill>
                          <a:effectLst/>
                          <a:latin typeface="+mn-lt"/>
                          <a:ea typeface="+mn-ea"/>
                          <a:cs typeface="+mn-cs"/>
                        </a:rPr>
                        <a:t>カメラを用いて車のキズを発見し、管理者へ報告する。</a:t>
                      </a:r>
                      <a:endParaRPr kumimoji="1" lang="ja-JP" altLang="en-US"/>
                    </a:p>
                  </a:txBody>
                  <a:tcPr/>
                </a:tc>
                <a:extLst>
                  <a:ext uri="{0D108BD9-81ED-4DB2-BD59-A6C34878D82A}">
                    <a16:rowId xmlns:a16="http://schemas.microsoft.com/office/drawing/2014/main" val="2919096931"/>
                  </a:ext>
                </a:extLst>
              </a:tr>
              <a:tr h="327611">
                <a:tc>
                  <a:txBody>
                    <a:bodyPr/>
                    <a:lstStyle/>
                    <a:p>
                      <a:r>
                        <a:rPr kumimoji="1" lang="en-US" altLang="ja-JP"/>
                        <a:t>2</a:t>
                      </a:r>
                      <a:endParaRPr kumimoji="1" lang="ja-JP" altLang="en-US"/>
                    </a:p>
                  </a:txBody>
                  <a:tcPr/>
                </a:tc>
                <a:tc>
                  <a:txBody>
                    <a:bodyPr/>
                    <a:lstStyle/>
                    <a:p>
                      <a:r>
                        <a:rPr kumimoji="1" lang="ja-JP" altLang="en-US" sz="1800" b="0" i="0" kern="1200">
                          <a:solidFill>
                            <a:schemeClr val="dk1"/>
                          </a:solidFill>
                          <a:effectLst/>
                          <a:latin typeface="+mn-lt"/>
                          <a:ea typeface="+mn-ea"/>
                          <a:cs typeface="+mn-cs"/>
                        </a:rPr>
                        <a:t>汚れの洗浄</a:t>
                      </a:r>
                      <a:endParaRPr kumimoji="1" lang="ja-JP" altLang="en-US"/>
                    </a:p>
                  </a:txBody>
                  <a:tcPr/>
                </a:tc>
                <a:tc>
                  <a:txBody>
                    <a:bodyPr/>
                    <a:lstStyle/>
                    <a:p>
                      <a:r>
                        <a:rPr kumimoji="1" lang="ja-JP" altLang="en-US" sz="1800" b="0" i="0" kern="1200">
                          <a:solidFill>
                            <a:schemeClr val="dk1"/>
                          </a:solidFill>
                          <a:effectLst/>
                          <a:latin typeface="+mn-lt"/>
                          <a:ea typeface="+mn-ea"/>
                          <a:cs typeface="+mn-cs"/>
                        </a:rPr>
                        <a:t>スポンジ機構によって車体の汚れを取る。</a:t>
                      </a:r>
                      <a:endParaRPr kumimoji="1" lang="ja-JP" altLang="en-US"/>
                    </a:p>
                  </a:txBody>
                  <a:tcPr/>
                </a:tc>
                <a:extLst>
                  <a:ext uri="{0D108BD9-81ED-4DB2-BD59-A6C34878D82A}">
                    <a16:rowId xmlns:a16="http://schemas.microsoft.com/office/drawing/2014/main" val="2926651105"/>
                  </a:ext>
                </a:extLst>
              </a:tr>
              <a:tr h="819028">
                <a:tc>
                  <a:txBody>
                    <a:bodyPr/>
                    <a:lstStyle/>
                    <a:p>
                      <a:r>
                        <a:rPr kumimoji="1" lang="en-US" altLang="ja-JP"/>
                        <a:t>3</a:t>
                      </a:r>
                      <a:endParaRPr kumimoji="1" lang="ja-JP" altLang="en-US"/>
                    </a:p>
                  </a:txBody>
                  <a:tcPr/>
                </a:tc>
                <a:tc>
                  <a:txBody>
                    <a:bodyPr/>
                    <a:lstStyle/>
                    <a:p>
                      <a:r>
                        <a:rPr kumimoji="1" lang="ja-JP" altLang="en-US" sz="1800" b="0" i="0" kern="1200">
                          <a:solidFill>
                            <a:schemeClr val="dk1"/>
                          </a:solidFill>
                          <a:effectLst/>
                          <a:latin typeface="+mn-lt"/>
                          <a:ea typeface="+mn-ea"/>
                          <a:cs typeface="+mn-cs"/>
                        </a:rPr>
                        <a:t>給水</a:t>
                      </a:r>
                      <a:endParaRPr kumimoji="1" lang="ja-JP" altLang="en-US"/>
                    </a:p>
                  </a:txBody>
                  <a:tcPr/>
                </a:tc>
                <a:tc>
                  <a:txBody>
                    <a:bodyPr/>
                    <a:lstStyle/>
                    <a:p>
                      <a:r>
                        <a:rPr kumimoji="1" lang="ja-JP" altLang="en-US" sz="1800" b="0" i="0" kern="1200">
                          <a:solidFill>
                            <a:schemeClr val="dk1"/>
                          </a:solidFill>
                          <a:effectLst/>
                          <a:latin typeface="+mn-lt"/>
                          <a:ea typeface="+mn-ea"/>
                          <a:cs typeface="+mn-cs"/>
                        </a:rPr>
                        <a:t>上部にあるタンクから、スポンジ機構まで水を供給することで汚れを落としやすくする。 また、センサによって水の残量が足りなくなったら管理者に伝える。</a:t>
                      </a:r>
                      <a:endParaRPr kumimoji="1" lang="ja-JP" altLang="en-US"/>
                    </a:p>
                  </a:txBody>
                  <a:tcPr/>
                </a:tc>
                <a:extLst>
                  <a:ext uri="{0D108BD9-81ED-4DB2-BD59-A6C34878D82A}">
                    <a16:rowId xmlns:a16="http://schemas.microsoft.com/office/drawing/2014/main" val="190569237"/>
                  </a:ext>
                </a:extLst>
              </a:tr>
              <a:tr h="327611">
                <a:tc>
                  <a:txBody>
                    <a:bodyPr/>
                    <a:lstStyle/>
                    <a:p>
                      <a:r>
                        <a:rPr kumimoji="1" lang="en-US" altLang="ja-JP"/>
                        <a:t>4</a:t>
                      </a:r>
                      <a:endParaRPr kumimoji="1" lang="ja-JP" altLang="en-US"/>
                    </a:p>
                  </a:txBody>
                  <a:tcPr/>
                </a:tc>
                <a:tc>
                  <a:txBody>
                    <a:bodyPr/>
                    <a:lstStyle/>
                    <a:p>
                      <a:r>
                        <a:rPr kumimoji="1" lang="ja-JP" altLang="en-US" sz="1800" b="0" i="0" kern="1200">
                          <a:solidFill>
                            <a:srgbClr val="CB297C"/>
                          </a:solidFill>
                          <a:effectLst/>
                          <a:latin typeface="+mn-lt"/>
                          <a:ea typeface="+mn-ea"/>
                          <a:cs typeface="+mn-cs"/>
                        </a:rPr>
                        <a:t>防塵防水</a:t>
                      </a:r>
                      <a:endParaRPr kumimoji="1" lang="ja-JP" altLang="en-US">
                        <a:solidFill>
                          <a:srgbClr val="CB297C"/>
                        </a:solidFill>
                      </a:endParaRPr>
                    </a:p>
                  </a:txBody>
                  <a:tcPr/>
                </a:tc>
                <a:tc>
                  <a:txBody>
                    <a:bodyPr/>
                    <a:lstStyle/>
                    <a:p>
                      <a:r>
                        <a:rPr kumimoji="1" lang="ja-JP" altLang="en-US" sz="1800" b="0" i="0" kern="1200">
                          <a:solidFill>
                            <a:schemeClr val="dk1"/>
                          </a:solidFill>
                          <a:effectLst/>
                          <a:latin typeface="+mn-lt"/>
                          <a:ea typeface="+mn-ea"/>
                          <a:cs typeface="+mn-cs"/>
                        </a:rPr>
                        <a:t>シーリング材とアクリル板によって防塵防水を施す。</a:t>
                      </a:r>
                      <a:endParaRPr kumimoji="1" lang="ja-JP" altLang="en-US"/>
                    </a:p>
                  </a:txBody>
                  <a:tcPr/>
                </a:tc>
                <a:extLst>
                  <a:ext uri="{0D108BD9-81ED-4DB2-BD59-A6C34878D82A}">
                    <a16:rowId xmlns:a16="http://schemas.microsoft.com/office/drawing/2014/main" val="2108987612"/>
                  </a:ext>
                </a:extLst>
              </a:tr>
              <a:tr h="327611">
                <a:tc>
                  <a:txBody>
                    <a:bodyPr/>
                    <a:lstStyle/>
                    <a:p>
                      <a:r>
                        <a:rPr kumimoji="1" lang="en-US" altLang="ja-JP"/>
                        <a:t>5</a:t>
                      </a:r>
                      <a:endParaRPr kumimoji="1" lang="ja-JP" altLang="en-US"/>
                    </a:p>
                  </a:txBody>
                  <a:tcPr/>
                </a:tc>
                <a:tc>
                  <a:txBody>
                    <a:bodyPr/>
                    <a:lstStyle/>
                    <a:p>
                      <a:r>
                        <a:rPr kumimoji="1" lang="ja-JP" altLang="en-US" sz="1800" b="0" i="0" kern="1200">
                          <a:solidFill>
                            <a:schemeClr val="dk1"/>
                          </a:solidFill>
                          <a:effectLst/>
                          <a:latin typeface="+mn-lt"/>
                          <a:ea typeface="+mn-ea"/>
                          <a:cs typeface="+mn-cs"/>
                        </a:rPr>
                        <a:t>アーム</a:t>
                      </a:r>
                      <a:endParaRPr kumimoji="1" lang="ja-JP" altLang="en-US"/>
                    </a:p>
                  </a:txBody>
                  <a:tcPr/>
                </a:tc>
                <a:tc>
                  <a:txBody>
                    <a:bodyPr/>
                    <a:lstStyle/>
                    <a:p>
                      <a:r>
                        <a:rPr kumimoji="1" lang="ja-JP" altLang="en-US" sz="1800" b="0" i="0" kern="1200">
                          <a:solidFill>
                            <a:schemeClr val="dk1"/>
                          </a:solidFill>
                          <a:effectLst/>
                          <a:latin typeface="+mn-lt"/>
                          <a:ea typeface="+mn-ea"/>
                          <a:cs typeface="+mn-cs"/>
                        </a:rPr>
                        <a:t>カメラとスポンジ機構を上下に移動させる。</a:t>
                      </a:r>
                      <a:endParaRPr kumimoji="1" lang="ja-JP" altLang="en-US"/>
                    </a:p>
                  </a:txBody>
                  <a:tcPr/>
                </a:tc>
                <a:extLst>
                  <a:ext uri="{0D108BD9-81ED-4DB2-BD59-A6C34878D82A}">
                    <a16:rowId xmlns:a16="http://schemas.microsoft.com/office/drawing/2014/main" val="3119651418"/>
                  </a:ext>
                </a:extLst>
              </a:tr>
              <a:tr h="395926">
                <a:tc>
                  <a:txBody>
                    <a:bodyPr/>
                    <a:lstStyle/>
                    <a:p>
                      <a:r>
                        <a:rPr kumimoji="1" lang="en-US" altLang="ja-JP"/>
                        <a:t>6</a:t>
                      </a:r>
                      <a:endParaRPr kumimoji="1" lang="ja-JP" altLang="en-US"/>
                    </a:p>
                  </a:txBody>
                  <a:tcPr/>
                </a:tc>
                <a:tc>
                  <a:txBody>
                    <a:bodyPr/>
                    <a:lstStyle/>
                    <a:p>
                      <a:r>
                        <a:rPr kumimoji="1" lang="ja-JP" altLang="en-US" sz="1800" b="0" i="0" kern="1200">
                          <a:solidFill>
                            <a:schemeClr val="tx1"/>
                          </a:solidFill>
                          <a:effectLst/>
                          <a:latin typeface="+mn-lt"/>
                          <a:ea typeface="+mn-ea"/>
                          <a:cs typeface="+mn-cs"/>
                        </a:rPr>
                        <a:t>衝突回避</a:t>
                      </a:r>
                      <a:endParaRPr kumimoji="1" lang="ja-JP" altLang="en-US">
                        <a:solidFill>
                          <a:schemeClr val="tx1"/>
                        </a:solidFill>
                      </a:endParaRPr>
                    </a:p>
                  </a:txBody>
                  <a:tcPr/>
                </a:tc>
                <a:tc>
                  <a:txBody>
                    <a:bodyPr/>
                    <a:lstStyle/>
                    <a:p>
                      <a:r>
                        <a:rPr kumimoji="1" lang="ja-JP" altLang="en-US" sz="1800" b="0" i="0" kern="1200">
                          <a:solidFill>
                            <a:schemeClr val="dk1"/>
                          </a:solidFill>
                          <a:effectLst/>
                          <a:latin typeface="+mn-lt"/>
                          <a:ea typeface="+mn-ea"/>
                          <a:cs typeface="+mn-cs"/>
                        </a:rPr>
                        <a:t>超音波センサによって周囲の障害物（車、人等）を検出し事故を防ぐ。</a:t>
                      </a:r>
                      <a:endParaRPr kumimoji="1" lang="ja-JP" altLang="en-US"/>
                    </a:p>
                  </a:txBody>
                  <a:tcPr/>
                </a:tc>
                <a:extLst>
                  <a:ext uri="{0D108BD9-81ED-4DB2-BD59-A6C34878D82A}">
                    <a16:rowId xmlns:a16="http://schemas.microsoft.com/office/drawing/2014/main" val="1904234178"/>
                  </a:ext>
                </a:extLst>
              </a:tr>
              <a:tr h="573320">
                <a:tc>
                  <a:txBody>
                    <a:bodyPr/>
                    <a:lstStyle/>
                    <a:p>
                      <a:r>
                        <a:rPr kumimoji="1" lang="en-US" altLang="ja-JP"/>
                        <a:t>7</a:t>
                      </a:r>
                      <a:endParaRPr kumimoji="1" lang="ja-JP" altLang="en-US"/>
                    </a:p>
                  </a:txBody>
                  <a:tcPr/>
                </a:tc>
                <a:tc>
                  <a:txBody>
                    <a:bodyPr/>
                    <a:lstStyle/>
                    <a:p>
                      <a:r>
                        <a:rPr kumimoji="1" lang="ja-JP" altLang="en-US" sz="1800" b="0" i="0" kern="1200">
                          <a:solidFill>
                            <a:schemeClr val="dk1"/>
                          </a:solidFill>
                          <a:effectLst/>
                          <a:latin typeface="+mn-lt"/>
                          <a:ea typeface="+mn-ea"/>
                          <a:cs typeface="+mn-cs"/>
                        </a:rPr>
                        <a:t>自動走行</a:t>
                      </a:r>
                      <a:endParaRPr kumimoji="1" lang="ja-JP" altLang="en-US"/>
                    </a:p>
                  </a:txBody>
                  <a:tcPr/>
                </a:tc>
                <a:tc>
                  <a:txBody>
                    <a:bodyPr/>
                    <a:lstStyle/>
                    <a:p>
                      <a:r>
                        <a:rPr kumimoji="1" lang="ja-JP" altLang="en-US" sz="1800" b="0" i="0" kern="1200">
                          <a:solidFill>
                            <a:schemeClr val="dk1"/>
                          </a:solidFill>
                          <a:effectLst/>
                          <a:latin typeface="+mn-lt"/>
                          <a:ea typeface="+mn-ea"/>
                          <a:cs typeface="+mn-cs"/>
                        </a:rPr>
                        <a:t>ライントレースによって決まった順路でナンバープレートまで移動し、車種によってプログラミングされたとおりに点検する。</a:t>
                      </a:r>
                      <a:endParaRPr kumimoji="1" lang="ja-JP" altLang="en-US"/>
                    </a:p>
                  </a:txBody>
                  <a:tcPr/>
                </a:tc>
                <a:extLst>
                  <a:ext uri="{0D108BD9-81ED-4DB2-BD59-A6C34878D82A}">
                    <a16:rowId xmlns:a16="http://schemas.microsoft.com/office/drawing/2014/main" val="2722487136"/>
                  </a:ext>
                </a:extLst>
              </a:tr>
              <a:tr h="819028">
                <a:tc>
                  <a:txBody>
                    <a:bodyPr/>
                    <a:lstStyle/>
                    <a:p>
                      <a:r>
                        <a:rPr kumimoji="1" lang="en-US" altLang="ja-JP"/>
                        <a:t>8</a:t>
                      </a:r>
                      <a:endParaRPr kumimoji="1" lang="ja-JP" altLang="en-US"/>
                    </a:p>
                  </a:txBody>
                  <a:tcPr/>
                </a:tc>
                <a:tc>
                  <a:txBody>
                    <a:bodyPr/>
                    <a:lstStyle/>
                    <a:p>
                      <a:r>
                        <a:rPr kumimoji="1" lang="ja-JP" altLang="en-US" sz="1800" b="0" i="0" kern="1200">
                          <a:solidFill>
                            <a:schemeClr val="tx1"/>
                          </a:solidFill>
                          <a:effectLst/>
                          <a:latin typeface="+mn-lt"/>
                          <a:ea typeface="+mn-ea"/>
                          <a:cs typeface="+mn-cs"/>
                        </a:rPr>
                        <a:t>アプリケーションとの連携</a:t>
                      </a:r>
                      <a:endParaRPr kumimoji="1" lang="ja-JP" altLang="en-US">
                        <a:solidFill>
                          <a:schemeClr val="tx1"/>
                        </a:solidFill>
                      </a:endParaRPr>
                    </a:p>
                  </a:txBody>
                  <a:tcPr/>
                </a:tc>
                <a:tc>
                  <a:txBody>
                    <a:bodyPr/>
                    <a:lstStyle/>
                    <a:p>
                      <a:r>
                        <a:rPr kumimoji="1" lang="ja-JP" altLang="en-US" sz="1800" b="0" i="0" kern="1200">
                          <a:solidFill>
                            <a:schemeClr val="dk1"/>
                          </a:solidFill>
                          <a:effectLst/>
                          <a:latin typeface="+mn-lt"/>
                          <a:ea typeface="+mn-ea"/>
                          <a:cs typeface="+mn-cs"/>
                        </a:rPr>
                        <a:t>ユーザー視点では乗りたい車の状況（駐車場にあるかどうか等） 管理者視点では車にキズが無いかやタンクの補充についてを それぞれカメラを用いて伝える。</a:t>
                      </a:r>
                      <a:endParaRPr kumimoji="1" lang="en-US" altLang="ja-JP" sz="1800" b="0" i="0" kern="1200">
                        <a:solidFill>
                          <a:schemeClr val="dk1"/>
                        </a:solidFill>
                        <a:effectLst/>
                        <a:latin typeface="+mn-lt"/>
                        <a:ea typeface="+mn-ea"/>
                        <a:cs typeface="+mn-cs"/>
                      </a:endParaRPr>
                    </a:p>
                  </a:txBody>
                  <a:tcPr/>
                </a:tc>
                <a:extLst>
                  <a:ext uri="{0D108BD9-81ED-4DB2-BD59-A6C34878D82A}">
                    <a16:rowId xmlns:a16="http://schemas.microsoft.com/office/drawing/2014/main" val="3604038982"/>
                  </a:ext>
                </a:extLst>
              </a:tr>
              <a:tr h="405593">
                <a:tc>
                  <a:txBody>
                    <a:bodyPr/>
                    <a:lstStyle/>
                    <a:p>
                      <a:r>
                        <a:rPr kumimoji="1" lang="en-US" altLang="ja-JP"/>
                        <a:t>9</a:t>
                      </a:r>
                      <a:endParaRPr kumimoji="1" lang="ja-JP" altLang="en-US"/>
                    </a:p>
                  </a:txBody>
                  <a:tcPr/>
                </a:tc>
                <a:tc>
                  <a:txBody>
                    <a:bodyPr/>
                    <a:lstStyle/>
                    <a:p>
                      <a:r>
                        <a:rPr kumimoji="1" lang="ja-JP" altLang="en-US">
                          <a:solidFill>
                            <a:schemeClr val="tx1"/>
                          </a:solidFill>
                        </a:rPr>
                        <a:t>車両認識機能</a:t>
                      </a:r>
                    </a:p>
                  </a:txBody>
                  <a:tcPr/>
                </a:tc>
                <a:tc>
                  <a:txBody>
                    <a:bodyPr/>
                    <a:lstStyle/>
                    <a:p>
                      <a:r>
                        <a:rPr kumimoji="1" lang="ja-JP" altLang="en-US" sz="1800" b="0" i="0" kern="1200">
                          <a:solidFill>
                            <a:schemeClr val="dk1"/>
                          </a:solidFill>
                          <a:effectLst/>
                          <a:latin typeface="+mn-lt"/>
                          <a:ea typeface="+mn-ea"/>
                          <a:cs typeface="+mn-cs"/>
                        </a:rPr>
                        <a:t>ナンバーを認識して対応した登録車両を参照する機能</a:t>
                      </a:r>
                      <a:endParaRPr kumimoji="1" lang="en-US" altLang="ja-JP" sz="1800" b="0" i="0" kern="1200">
                        <a:solidFill>
                          <a:schemeClr val="dk1"/>
                        </a:solidFill>
                        <a:effectLst/>
                        <a:latin typeface="+mn-lt"/>
                        <a:ea typeface="+mn-ea"/>
                        <a:cs typeface="+mn-cs"/>
                      </a:endParaRPr>
                    </a:p>
                  </a:txBody>
                  <a:tcPr/>
                </a:tc>
                <a:extLst>
                  <a:ext uri="{0D108BD9-81ED-4DB2-BD59-A6C34878D82A}">
                    <a16:rowId xmlns:a16="http://schemas.microsoft.com/office/drawing/2014/main" val="356630606"/>
                  </a:ext>
                </a:extLst>
              </a:tr>
            </a:tbl>
          </a:graphicData>
        </a:graphic>
      </p:graphicFrame>
    </p:spTree>
    <p:extLst>
      <p:ext uri="{BB962C8B-B14F-4D97-AF65-F5344CB8AC3E}">
        <p14:creationId xmlns:p14="http://schemas.microsoft.com/office/powerpoint/2010/main" val="4010782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235434"/>
          </a:xfrm>
        </p:spPr>
        <p:txBody>
          <a:bodyPr>
            <a:normAutofit/>
          </a:bodyPr>
          <a:lstStyle/>
          <a:p>
            <a:r>
              <a:rPr lang="en-US" altLang="ja-JP"/>
              <a:t>5</a:t>
            </a:r>
            <a:r>
              <a:rPr lang="ja-JP" altLang="en-US"/>
              <a:t>．</a:t>
            </a:r>
            <a:r>
              <a:rPr kumimoji="1" lang="ja-JP" altLang="en-US"/>
              <a:t>仕様一覧</a:t>
            </a:r>
          </a:p>
        </p:txBody>
      </p:sp>
      <p:graphicFrame>
        <p:nvGraphicFramePr>
          <p:cNvPr id="3" name="表 2">
            <a:extLst>
              <a:ext uri="{FF2B5EF4-FFF2-40B4-BE49-F238E27FC236}">
                <a16:creationId xmlns:a16="http://schemas.microsoft.com/office/drawing/2014/main" id="{ADB84404-7628-44AD-8585-BD5B2F2F8109}"/>
              </a:ext>
            </a:extLst>
          </p:cNvPr>
          <p:cNvGraphicFramePr>
            <a:graphicFrameLocks noGrp="1"/>
          </p:cNvGraphicFramePr>
          <p:nvPr>
            <p:extLst>
              <p:ext uri="{D42A27DB-BD31-4B8C-83A1-F6EECF244321}">
                <p14:modId xmlns:p14="http://schemas.microsoft.com/office/powerpoint/2010/main" val="2285455698"/>
              </p:ext>
            </p:extLst>
          </p:nvPr>
        </p:nvGraphicFramePr>
        <p:xfrm>
          <a:off x="1524000" y="1489435"/>
          <a:ext cx="9144000" cy="4663440"/>
        </p:xfrm>
        <a:graphic>
          <a:graphicData uri="http://schemas.openxmlformats.org/drawingml/2006/table">
            <a:tbl>
              <a:tblPr bandRow="1">
                <a:tableStyleId>{5C22544A-7EE6-4342-B048-85BDC9FD1C3A}</a:tableStyleId>
              </a:tblPr>
              <a:tblGrid>
                <a:gridCol w="4572000">
                  <a:extLst>
                    <a:ext uri="{9D8B030D-6E8A-4147-A177-3AD203B41FA5}">
                      <a16:colId xmlns:a16="http://schemas.microsoft.com/office/drawing/2014/main" val="4197933904"/>
                    </a:ext>
                  </a:extLst>
                </a:gridCol>
                <a:gridCol w="4572000">
                  <a:extLst>
                    <a:ext uri="{9D8B030D-6E8A-4147-A177-3AD203B41FA5}">
                      <a16:colId xmlns:a16="http://schemas.microsoft.com/office/drawing/2014/main" val="819244528"/>
                    </a:ext>
                  </a:extLst>
                </a:gridCol>
              </a:tblGrid>
              <a:tr h="341086">
                <a:tc>
                  <a:txBody>
                    <a:bodyPr/>
                    <a:lstStyle/>
                    <a:p>
                      <a:r>
                        <a:rPr kumimoji="1" lang="ja-JP" altLang="en-US"/>
                        <a:t>サイズ</a:t>
                      </a:r>
                    </a:p>
                  </a:txBody>
                  <a:tcPr/>
                </a:tc>
                <a:tc>
                  <a:txBody>
                    <a:bodyPr/>
                    <a:lstStyle/>
                    <a:p>
                      <a:endParaRPr kumimoji="1" lang="ja-JP" altLang="en-US"/>
                    </a:p>
                  </a:txBody>
                  <a:tcPr/>
                </a:tc>
                <a:extLst>
                  <a:ext uri="{0D108BD9-81ED-4DB2-BD59-A6C34878D82A}">
                    <a16:rowId xmlns:a16="http://schemas.microsoft.com/office/drawing/2014/main" val="245078724"/>
                  </a:ext>
                </a:extLst>
              </a:tr>
              <a:tr h="341086">
                <a:tc>
                  <a:txBody>
                    <a:bodyPr/>
                    <a:lstStyle/>
                    <a:p>
                      <a:r>
                        <a:rPr kumimoji="1" lang="ja-JP" altLang="en-US"/>
                        <a:t>　幅／奥行</a:t>
                      </a:r>
                      <a:r>
                        <a:rPr kumimoji="1" lang="en-US" altLang="ja-JP"/>
                        <a:t>(</a:t>
                      </a:r>
                      <a:r>
                        <a:rPr kumimoji="1" lang="ja-JP" altLang="en-US"/>
                        <a:t>アーム展開時</a:t>
                      </a:r>
                      <a:r>
                        <a:rPr kumimoji="1" lang="en-US" altLang="ja-JP"/>
                        <a:t>)</a:t>
                      </a:r>
                      <a:r>
                        <a:rPr kumimoji="1" lang="ja-JP" altLang="en-US"/>
                        <a:t>／高さ</a:t>
                      </a:r>
                    </a:p>
                  </a:txBody>
                  <a:tcPr/>
                </a:tc>
                <a:tc>
                  <a:txBody>
                    <a:bodyPr/>
                    <a:lstStyle/>
                    <a:p>
                      <a:r>
                        <a:rPr kumimoji="1" lang="ja-JP" altLang="en-US"/>
                        <a:t>約</a:t>
                      </a:r>
                      <a:r>
                        <a:rPr kumimoji="1" lang="en-US" altLang="ja-JP"/>
                        <a:t>400[</a:t>
                      </a:r>
                      <a:r>
                        <a:rPr kumimoji="1" lang="ja-JP" altLang="en-US"/>
                        <a:t>㎜</a:t>
                      </a:r>
                      <a:r>
                        <a:rPr kumimoji="1" lang="en-US" altLang="ja-JP"/>
                        <a:t>]</a:t>
                      </a:r>
                      <a:r>
                        <a:rPr kumimoji="1" lang="ja-JP" altLang="en-US"/>
                        <a:t>／約</a:t>
                      </a:r>
                      <a:r>
                        <a:rPr kumimoji="1" lang="en-US" altLang="ja-JP"/>
                        <a:t>810[</a:t>
                      </a:r>
                      <a:r>
                        <a:rPr kumimoji="1" lang="ja-JP" altLang="en-US"/>
                        <a:t>㎜</a:t>
                      </a:r>
                      <a:r>
                        <a:rPr kumimoji="1" lang="en-US" altLang="ja-JP"/>
                        <a:t>]</a:t>
                      </a:r>
                      <a:r>
                        <a:rPr kumimoji="1" lang="ja-JP" altLang="en-US"/>
                        <a:t>／約</a:t>
                      </a:r>
                      <a:r>
                        <a:rPr kumimoji="1" lang="en-US" altLang="ja-JP"/>
                        <a:t>690[</a:t>
                      </a:r>
                      <a:r>
                        <a:rPr kumimoji="1" lang="ja-JP" altLang="en-US"/>
                        <a:t>㎜</a:t>
                      </a:r>
                      <a:r>
                        <a:rPr kumimoji="1" lang="en-US" altLang="ja-JP"/>
                        <a:t>]</a:t>
                      </a:r>
                      <a:endParaRPr kumimoji="1" lang="ja-JP" altLang="en-US"/>
                    </a:p>
                  </a:txBody>
                  <a:tcPr/>
                </a:tc>
                <a:extLst>
                  <a:ext uri="{0D108BD9-81ED-4DB2-BD59-A6C34878D82A}">
                    <a16:rowId xmlns:a16="http://schemas.microsoft.com/office/drawing/2014/main" val="724470760"/>
                  </a:ext>
                </a:extLst>
              </a:tr>
              <a:tr h="341086">
                <a:tc>
                  <a:txBody>
                    <a:bodyPr/>
                    <a:lstStyle/>
                    <a:p>
                      <a:r>
                        <a:rPr kumimoji="1" lang="ja-JP" altLang="en-US"/>
                        <a:t>　重量</a:t>
                      </a:r>
                    </a:p>
                  </a:txBody>
                  <a:tcPr/>
                </a:tc>
                <a:tc>
                  <a:txBody>
                    <a:bodyPr/>
                    <a:lstStyle/>
                    <a:p>
                      <a:r>
                        <a:rPr kumimoji="1" lang="ja-JP" altLang="en-US"/>
                        <a:t>約</a:t>
                      </a:r>
                      <a:r>
                        <a:rPr kumimoji="1" lang="en-US" altLang="ja-JP"/>
                        <a:t>15[</a:t>
                      </a:r>
                      <a:r>
                        <a:rPr kumimoji="1" lang="ja-JP" altLang="en-US"/>
                        <a:t>㎏</a:t>
                      </a:r>
                      <a:r>
                        <a:rPr kumimoji="1" lang="en-US" altLang="ja-JP"/>
                        <a:t>]</a:t>
                      </a:r>
                      <a:endParaRPr kumimoji="1" lang="ja-JP" altLang="en-US"/>
                    </a:p>
                  </a:txBody>
                  <a:tcPr/>
                </a:tc>
                <a:extLst>
                  <a:ext uri="{0D108BD9-81ED-4DB2-BD59-A6C34878D82A}">
                    <a16:rowId xmlns:a16="http://schemas.microsoft.com/office/drawing/2014/main" val="4252962429"/>
                  </a:ext>
                </a:extLst>
              </a:tr>
              <a:tr h="341086">
                <a:tc>
                  <a:txBody>
                    <a:bodyPr/>
                    <a:lstStyle/>
                    <a:p>
                      <a:r>
                        <a:rPr kumimoji="1" lang="ja-JP" altLang="en-US"/>
                        <a:t>　車</a:t>
                      </a:r>
                      <a:r>
                        <a:rPr kumimoji="1" lang="en-US" altLang="ja-JP"/>
                        <a:t>1</a:t>
                      </a:r>
                      <a:r>
                        <a:rPr kumimoji="1" lang="ja-JP" altLang="en-US"/>
                        <a:t>台に対してかかる想定作業時間</a:t>
                      </a:r>
                    </a:p>
                  </a:txBody>
                  <a:tcPr/>
                </a:tc>
                <a:tc>
                  <a:txBody>
                    <a:bodyPr/>
                    <a:lstStyle/>
                    <a:p>
                      <a:r>
                        <a:rPr kumimoji="1" lang="ja-JP" altLang="en-US"/>
                        <a:t>約</a:t>
                      </a:r>
                      <a:r>
                        <a:rPr kumimoji="1" lang="en-US" altLang="ja-JP"/>
                        <a:t>15~30[</a:t>
                      </a:r>
                      <a:r>
                        <a:rPr kumimoji="1" lang="ja-JP" altLang="en-US"/>
                        <a:t>分</a:t>
                      </a:r>
                      <a:r>
                        <a:rPr kumimoji="1" lang="en-US" altLang="ja-JP"/>
                        <a:t>]</a:t>
                      </a:r>
                      <a:endParaRPr kumimoji="1" lang="ja-JP" altLang="en-US"/>
                    </a:p>
                  </a:txBody>
                  <a:tcPr/>
                </a:tc>
                <a:extLst>
                  <a:ext uri="{0D108BD9-81ED-4DB2-BD59-A6C34878D82A}">
                    <a16:rowId xmlns:a16="http://schemas.microsoft.com/office/drawing/2014/main" val="296290324"/>
                  </a:ext>
                </a:extLst>
              </a:tr>
              <a:tr h="341086">
                <a:tc>
                  <a:txBody>
                    <a:bodyPr/>
                    <a:lstStyle/>
                    <a:p>
                      <a:r>
                        <a:rPr kumimoji="1" lang="ja-JP" altLang="en-US"/>
                        <a:t>　駆動用電源：ニッケル水素充電池</a:t>
                      </a:r>
                      <a:r>
                        <a:rPr kumimoji="1" lang="en-US" altLang="ja-JP"/>
                        <a:t>(2</a:t>
                      </a:r>
                      <a:r>
                        <a:rPr kumimoji="1" lang="ja-JP" altLang="en-US"/>
                        <a:t>個</a:t>
                      </a:r>
                      <a:r>
                        <a:rPr kumimoji="1" lang="en-US" altLang="ja-JP"/>
                        <a:t>)</a:t>
                      </a:r>
                      <a:endParaRPr kumimoji="1" lang="ja-JP" altLang="en-US"/>
                    </a:p>
                  </a:txBody>
                  <a:tcPr/>
                </a:tc>
                <a:tc>
                  <a:txBody>
                    <a:bodyPr/>
                    <a:lstStyle/>
                    <a:p>
                      <a:r>
                        <a:rPr kumimoji="1" lang="en-US" altLang="ja-JP"/>
                        <a:t>7.8[V]</a:t>
                      </a:r>
                      <a:endParaRPr kumimoji="1" lang="ja-JP" altLang="en-US"/>
                    </a:p>
                  </a:txBody>
                  <a:tcPr/>
                </a:tc>
                <a:extLst>
                  <a:ext uri="{0D108BD9-81ED-4DB2-BD59-A6C34878D82A}">
                    <a16:rowId xmlns:a16="http://schemas.microsoft.com/office/drawing/2014/main" val="952223656"/>
                  </a:ext>
                </a:extLst>
              </a:tr>
              <a:tr h="341086">
                <a:tc>
                  <a:txBody>
                    <a:bodyPr/>
                    <a:lstStyle/>
                    <a:p>
                      <a:r>
                        <a:rPr kumimoji="1" lang="ja-JP" altLang="en-US"/>
                        <a:t>　制御用電源：モバイルバッテリ</a:t>
                      </a:r>
                      <a:r>
                        <a:rPr kumimoji="1" lang="en-US" altLang="ja-JP"/>
                        <a:t>(LiPo</a:t>
                      </a:r>
                      <a:r>
                        <a:rPr kumimoji="1" lang="ja-JP" altLang="en-US"/>
                        <a:t>）</a:t>
                      </a:r>
                    </a:p>
                  </a:txBody>
                  <a:tcPr/>
                </a:tc>
                <a:tc>
                  <a:txBody>
                    <a:bodyPr/>
                    <a:lstStyle/>
                    <a:p>
                      <a:r>
                        <a:rPr kumimoji="1" lang="en-US" altLang="ja-JP"/>
                        <a:t>5[V]</a:t>
                      </a:r>
                      <a:endParaRPr kumimoji="1" lang="ja-JP" altLang="en-US"/>
                    </a:p>
                  </a:txBody>
                  <a:tcPr/>
                </a:tc>
                <a:extLst>
                  <a:ext uri="{0D108BD9-81ED-4DB2-BD59-A6C34878D82A}">
                    <a16:rowId xmlns:a16="http://schemas.microsoft.com/office/drawing/2014/main" val="3728582353"/>
                  </a:ext>
                </a:extLst>
              </a:tr>
              <a:tr h="341086">
                <a:tc>
                  <a:txBody>
                    <a:bodyPr/>
                    <a:lstStyle/>
                    <a:p>
                      <a:r>
                        <a:rPr kumimoji="1" lang="ja-JP" altLang="en-US"/>
                        <a:t>アーム仕様</a:t>
                      </a:r>
                    </a:p>
                  </a:txBody>
                  <a:tcPr/>
                </a:tc>
                <a:tc>
                  <a:txBody>
                    <a:bodyPr/>
                    <a:lstStyle/>
                    <a:p>
                      <a:endParaRPr kumimoji="1" lang="ja-JP" altLang="en-US"/>
                    </a:p>
                  </a:txBody>
                  <a:tcPr/>
                </a:tc>
                <a:extLst>
                  <a:ext uri="{0D108BD9-81ED-4DB2-BD59-A6C34878D82A}">
                    <a16:rowId xmlns:a16="http://schemas.microsoft.com/office/drawing/2014/main" val="1068371890"/>
                  </a:ext>
                </a:extLst>
              </a:tr>
              <a:tr h="341086">
                <a:tc>
                  <a:txBody>
                    <a:bodyPr/>
                    <a:lstStyle/>
                    <a:p>
                      <a:r>
                        <a:rPr kumimoji="1" lang="ja-JP" altLang="en-US"/>
                        <a:t>　</a:t>
                      </a:r>
                      <a:r>
                        <a:rPr kumimoji="1" lang="ja-JP" altLang="en-US">
                          <a:solidFill>
                            <a:srgbClr val="CB297C"/>
                          </a:solidFill>
                        </a:rPr>
                        <a:t>アームのサイズ</a:t>
                      </a:r>
                    </a:p>
                  </a:txBody>
                  <a:tcPr/>
                </a:tc>
                <a:tc>
                  <a:txBody>
                    <a:bodyPr/>
                    <a:lstStyle/>
                    <a:p>
                      <a:r>
                        <a:rPr kumimoji="1" lang="en-US" altLang="ja-JP"/>
                        <a:t>580[mm]</a:t>
                      </a:r>
                      <a:endParaRPr kumimoji="1" lang="ja-JP" altLang="en-US"/>
                    </a:p>
                  </a:txBody>
                  <a:tcPr/>
                </a:tc>
                <a:extLst>
                  <a:ext uri="{0D108BD9-81ED-4DB2-BD59-A6C34878D82A}">
                    <a16:rowId xmlns:a16="http://schemas.microsoft.com/office/drawing/2014/main" val="881152066"/>
                  </a:ext>
                </a:extLst>
              </a:tr>
              <a:tr h="341086">
                <a:tc>
                  <a:txBody>
                    <a:bodyPr/>
                    <a:lstStyle/>
                    <a:p>
                      <a:r>
                        <a:rPr kumimoji="1" lang="ja-JP" altLang="en-US"/>
                        <a:t>　</a:t>
                      </a:r>
                      <a:r>
                        <a:rPr kumimoji="1" lang="ja-JP" altLang="en-US">
                          <a:solidFill>
                            <a:srgbClr val="CB297C"/>
                          </a:solidFill>
                        </a:rPr>
                        <a:t>開閉角度</a:t>
                      </a:r>
                    </a:p>
                  </a:txBody>
                  <a:tcPr/>
                </a:tc>
                <a:tc>
                  <a:txBody>
                    <a:bodyPr/>
                    <a:lstStyle/>
                    <a:p>
                      <a:r>
                        <a:rPr kumimoji="1" lang="ja-JP" altLang="en-US"/>
                        <a:t>水平位置から上下</a:t>
                      </a:r>
                      <a:r>
                        <a:rPr kumimoji="1" lang="en-US" altLang="ja-JP"/>
                        <a:t>70°</a:t>
                      </a:r>
                      <a:endParaRPr kumimoji="1" lang="ja-JP" altLang="en-US"/>
                    </a:p>
                  </a:txBody>
                  <a:tcPr/>
                </a:tc>
                <a:extLst>
                  <a:ext uri="{0D108BD9-81ED-4DB2-BD59-A6C34878D82A}">
                    <a16:rowId xmlns:a16="http://schemas.microsoft.com/office/drawing/2014/main" val="3182830514"/>
                  </a:ext>
                </a:extLst>
              </a:tr>
              <a:tr h="341086">
                <a:tc>
                  <a:txBody>
                    <a:bodyPr/>
                    <a:lstStyle/>
                    <a:p>
                      <a:r>
                        <a:rPr kumimoji="1" lang="ja-JP" altLang="en-US">
                          <a:solidFill>
                            <a:srgbClr val="CB297C"/>
                          </a:solidFill>
                        </a:rPr>
                        <a:t>使用環境</a:t>
                      </a:r>
                    </a:p>
                  </a:txBody>
                  <a:tcPr/>
                </a:tc>
                <a:tc>
                  <a:txBody>
                    <a:bodyPr/>
                    <a:lstStyle/>
                    <a:p>
                      <a:r>
                        <a:rPr kumimoji="1" lang="ja-JP" altLang="en-US"/>
                        <a:t>屋内／晴天時の屋外</a:t>
                      </a:r>
                    </a:p>
                    <a:p>
                      <a:r>
                        <a:rPr kumimoji="1" lang="ja-JP" altLang="en-US"/>
                        <a:t>舗装路面のみ</a:t>
                      </a:r>
                    </a:p>
                  </a:txBody>
                  <a:tcPr/>
                </a:tc>
                <a:extLst>
                  <a:ext uri="{0D108BD9-81ED-4DB2-BD59-A6C34878D82A}">
                    <a16:rowId xmlns:a16="http://schemas.microsoft.com/office/drawing/2014/main" val="2020916169"/>
                  </a:ext>
                </a:extLst>
              </a:tr>
              <a:tr h="341086">
                <a:tc>
                  <a:txBody>
                    <a:bodyPr/>
                    <a:lstStyle/>
                    <a:p>
                      <a:r>
                        <a:rPr kumimoji="1" lang="ja-JP" altLang="en-US"/>
                        <a:t>カメラ仕様</a:t>
                      </a:r>
                    </a:p>
                  </a:txBody>
                  <a:tcPr/>
                </a:tc>
                <a:tc>
                  <a:txBody>
                    <a:bodyPr/>
                    <a:lstStyle/>
                    <a:p>
                      <a:endParaRPr kumimoji="1" lang="ja-JP" altLang="en-US"/>
                    </a:p>
                  </a:txBody>
                  <a:tcPr/>
                </a:tc>
                <a:extLst>
                  <a:ext uri="{0D108BD9-81ED-4DB2-BD59-A6C34878D82A}">
                    <a16:rowId xmlns:a16="http://schemas.microsoft.com/office/drawing/2014/main" val="554499736"/>
                  </a:ext>
                </a:extLst>
              </a:tr>
              <a:tr h="341086">
                <a:tc>
                  <a:txBody>
                    <a:bodyPr/>
                    <a:lstStyle/>
                    <a:p>
                      <a:r>
                        <a:rPr kumimoji="1" lang="ja-JP" altLang="en-US"/>
                        <a:t>　視野角</a:t>
                      </a:r>
                    </a:p>
                  </a:txBody>
                  <a:tcPr/>
                </a:tc>
                <a:tc>
                  <a:txBody>
                    <a:bodyPr/>
                    <a:lstStyle/>
                    <a:p>
                      <a:r>
                        <a:rPr kumimoji="1" lang="en-US" altLang="ja-JP"/>
                        <a:t>78[°]</a:t>
                      </a:r>
                      <a:endParaRPr kumimoji="1" lang="ja-JP" altLang="en-US"/>
                    </a:p>
                  </a:txBody>
                  <a:tcPr/>
                </a:tc>
                <a:extLst>
                  <a:ext uri="{0D108BD9-81ED-4DB2-BD59-A6C34878D82A}">
                    <a16:rowId xmlns:a16="http://schemas.microsoft.com/office/drawing/2014/main" val="654470810"/>
                  </a:ext>
                </a:extLst>
              </a:tr>
            </a:tbl>
          </a:graphicData>
        </a:graphic>
      </p:graphicFrame>
    </p:spTree>
    <p:extLst>
      <p:ext uri="{BB962C8B-B14F-4D97-AF65-F5344CB8AC3E}">
        <p14:creationId xmlns:p14="http://schemas.microsoft.com/office/powerpoint/2010/main" val="3430980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235434"/>
          </a:xfrm>
        </p:spPr>
        <p:txBody>
          <a:bodyPr>
            <a:normAutofit/>
          </a:bodyPr>
          <a:lstStyle/>
          <a:p>
            <a:r>
              <a:rPr kumimoji="1" lang="ja-JP" altLang="en-US"/>
              <a:t>６．価格設定</a:t>
            </a:r>
          </a:p>
        </p:txBody>
      </p:sp>
      <p:graphicFrame>
        <p:nvGraphicFramePr>
          <p:cNvPr id="4" name="表 3">
            <a:extLst>
              <a:ext uri="{FF2B5EF4-FFF2-40B4-BE49-F238E27FC236}">
                <a16:creationId xmlns:a16="http://schemas.microsoft.com/office/drawing/2014/main" id="{93E08825-CBC4-4599-A42F-2051EF0BE566}"/>
              </a:ext>
            </a:extLst>
          </p:cNvPr>
          <p:cNvGraphicFramePr>
            <a:graphicFrameLocks noGrp="1"/>
          </p:cNvGraphicFramePr>
          <p:nvPr>
            <p:extLst>
              <p:ext uri="{D42A27DB-BD31-4B8C-83A1-F6EECF244321}">
                <p14:modId xmlns:p14="http://schemas.microsoft.com/office/powerpoint/2010/main" val="3622294745"/>
              </p:ext>
            </p:extLst>
          </p:nvPr>
        </p:nvGraphicFramePr>
        <p:xfrm>
          <a:off x="1472196" y="1668379"/>
          <a:ext cx="8891003" cy="4711000"/>
        </p:xfrm>
        <a:graphic>
          <a:graphicData uri="http://schemas.openxmlformats.org/drawingml/2006/table">
            <a:tbl>
              <a:tblPr firstRow="1" firstCol="1" bandRow="1">
                <a:tableStyleId>{5C22544A-7EE6-4342-B048-85BDC9FD1C3A}</a:tableStyleId>
              </a:tblPr>
              <a:tblGrid>
                <a:gridCol w="4443409">
                  <a:extLst>
                    <a:ext uri="{9D8B030D-6E8A-4147-A177-3AD203B41FA5}">
                      <a16:colId xmlns:a16="http://schemas.microsoft.com/office/drawing/2014/main" val="443841749"/>
                    </a:ext>
                  </a:extLst>
                </a:gridCol>
                <a:gridCol w="1192440">
                  <a:extLst>
                    <a:ext uri="{9D8B030D-6E8A-4147-A177-3AD203B41FA5}">
                      <a16:colId xmlns:a16="http://schemas.microsoft.com/office/drawing/2014/main" val="2114106723"/>
                    </a:ext>
                  </a:extLst>
                </a:gridCol>
                <a:gridCol w="1482183">
                  <a:extLst>
                    <a:ext uri="{9D8B030D-6E8A-4147-A177-3AD203B41FA5}">
                      <a16:colId xmlns:a16="http://schemas.microsoft.com/office/drawing/2014/main" val="3641074759"/>
                    </a:ext>
                  </a:extLst>
                </a:gridCol>
                <a:gridCol w="1772971">
                  <a:extLst>
                    <a:ext uri="{9D8B030D-6E8A-4147-A177-3AD203B41FA5}">
                      <a16:colId xmlns:a16="http://schemas.microsoft.com/office/drawing/2014/main" val="2084525220"/>
                    </a:ext>
                  </a:extLst>
                </a:gridCol>
              </a:tblGrid>
              <a:tr h="410140">
                <a:tc>
                  <a:txBody>
                    <a:bodyPr/>
                    <a:lstStyle/>
                    <a:p>
                      <a:pPr algn="l">
                        <a:spcAft>
                          <a:spcPts val="0"/>
                        </a:spcAft>
                      </a:pPr>
                      <a:r>
                        <a:rPr lang="ja-JP" sz="2000" kern="100">
                          <a:effectLst/>
                        </a:rPr>
                        <a:t>物品</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sz="1800" kern="100">
                          <a:effectLst/>
                        </a:rPr>
                        <a:t>単価</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sz="1800" kern="100">
                          <a:effectLst/>
                        </a:rPr>
                        <a:t>必要数</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sz="1800" kern="100">
                          <a:effectLst/>
                        </a:rPr>
                        <a:t>小計</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815590026"/>
                  </a:ext>
                </a:extLst>
              </a:tr>
              <a:tr h="410140">
                <a:tc>
                  <a:txBody>
                    <a:bodyPr/>
                    <a:lstStyle/>
                    <a:p>
                      <a:pPr algn="l">
                        <a:spcAft>
                          <a:spcPts val="0"/>
                        </a:spcAft>
                      </a:pPr>
                      <a:r>
                        <a:rPr lang="ja-JP" sz="2000" kern="100">
                          <a:effectLst/>
                        </a:rPr>
                        <a:t>防水シーリング材</a:t>
                      </a:r>
                      <a:r>
                        <a:rPr lang="en-US" sz="2000" kern="100">
                          <a:effectLst/>
                        </a:rPr>
                        <a:t> </a:t>
                      </a:r>
                      <a:r>
                        <a:rPr lang="ja-JP" sz="2000" kern="100">
                          <a:effectLst/>
                        </a:rPr>
                        <a:t>　（</a:t>
                      </a:r>
                      <a:r>
                        <a:rPr lang="en-US" sz="2000" kern="100">
                          <a:effectLst/>
                        </a:rPr>
                        <a:t>330ml</a:t>
                      </a:r>
                      <a:r>
                        <a:rPr lang="ja-JP" sz="2000" kern="100">
                          <a:effectLst/>
                        </a:rPr>
                        <a:t>）</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516</a:t>
                      </a:r>
                      <a:r>
                        <a:rPr lang="ja-JP" sz="1800" kern="100">
                          <a:effectLst/>
                        </a:rPr>
                        <a:t>円</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3</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sz="1800" kern="100">
                          <a:effectLst/>
                        </a:rPr>
                        <a:t>￥</a:t>
                      </a:r>
                      <a:r>
                        <a:rPr lang="en-US" sz="1800" kern="100">
                          <a:effectLst/>
                        </a:rPr>
                        <a:t>1548</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946960653"/>
                  </a:ext>
                </a:extLst>
              </a:tr>
              <a:tr h="410140">
                <a:tc>
                  <a:txBody>
                    <a:bodyPr/>
                    <a:lstStyle/>
                    <a:p>
                      <a:pPr algn="l">
                        <a:spcAft>
                          <a:spcPts val="0"/>
                        </a:spcAft>
                      </a:pPr>
                      <a:r>
                        <a:rPr lang="ja-JP" sz="2000" kern="100">
                          <a:effectLst/>
                        </a:rPr>
                        <a:t>スポンジ平型研磨剤なし</a:t>
                      </a:r>
                      <a:r>
                        <a:rPr lang="en-US" sz="2000" kern="100">
                          <a:effectLst/>
                        </a:rPr>
                        <a:t>7</a:t>
                      </a:r>
                      <a:r>
                        <a:rPr lang="ja-JP" sz="2000" kern="100">
                          <a:effectLst/>
                        </a:rPr>
                        <a:t>個入り </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109</a:t>
                      </a:r>
                      <a:r>
                        <a:rPr lang="ja-JP" sz="1800" kern="100">
                          <a:effectLst/>
                        </a:rPr>
                        <a:t>円</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1</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sz="1800" kern="100">
                          <a:effectLst/>
                        </a:rPr>
                        <a:t>￥</a:t>
                      </a:r>
                      <a:r>
                        <a:rPr lang="en-US" sz="1800" kern="100">
                          <a:effectLst/>
                        </a:rPr>
                        <a:t>109</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604355408"/>
                  </a:ext>
                </a:extLst>
              </a:tr>
              <a:tr h="582894">
                <a:tc>
                  <a:txBody>
                    <a:bodyPr/>
                    <a:lstStyle/>
                    <a:p>
                      <a:pPr algn="l" fontAlgn="base">
                        <a:spcAft>
                          <a:spcPts val="0"/>
                        </a:spcAft>
                      </a:pPr>
                      <a:r>
                        <a:rPr lang="ja-JP" sz="2000" kern="100">
                          <a:effectLst/>
                        </a:rPr>
                        <a:t>マイクロファイバータオル</a:t>
                      </a:r>
                      <a:r>
                        <a:rPr lang="en-US" sz="2000" kern="100">
                          <a:effectLst/>
                        </a:rPr>
                        <a:t>3</a:t>
                      </a:r>
                      <a:r>
                        <a:rPr lang="ja-JP" sz="2000" kern="100">
                          <a:effectLst/>
                        </a:rPr>
                        <a:t>枚</a:t>
                      </a:r>
                      <a:r>
                        <a:rPr lang="en-US" sz="2000" kern="100">
                          <a:effectLst/>
                        </a:rPr>
                        <a:t>400</a:t>
                      </a:r>
                      <a:r>
                        <a:rPr lang="ja-JP" sz="2000" kern="100">
                          <a:effectLst/>
                        </a:rPr>
                        <a:t>×</a:t>
                      </a:r>
                      <a:r>
                        <a:rPr lang="en-US" sz="2000" kern="100">
                          <a:effectLst/>
                        </a:rPr>
                        <a:t>390 </a:t>
                      </a:r>
                      <a:endParaRPr lang="ja-JP" sz="2000" kern="1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68580" marR="68580" marT="0" marB="0"/>
                </a:tc>
                <a:tc>
                  <a:txBody>
                    <a:bodyPr/>
                    <a:lstStyle/>
                    <a:p>
                      <a:pPr algn="just">
                        <a:spcAft>
                          <a:spcPts val="0"/>
                        </a:spcAft>
                      </a:pPr>
                      <a:r>
                        <a:rPr lang="en-US" sz="1800" kern="100">
                          <a:effectLst/>
                        </a:rPr>
                        <a:t>186</a:t>
                      </a:r>
                      <a:r>
                        <a:rPr lang="ja-JP" sz="1800" kern="100">
                          <a:effectLst/>
                        </a:rPr>
                        <a:t>円</a:t>
                      </a:r>
                      <a:r>
                        <a:rPr lang="en-US" sz="1800" kern="100">
                          <a:effectLst/>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1</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sz="1800" kern="100">
                          <a:effectLst/>
                        </a:rPr>
                        <a:t>￥</a:t>
                      </a:r>
                      <a:r>
                        <a:rPr lang="en-US" sz="1800" kern="100">
                          <a:effectLst/>
                        </a:rPr>
                        <a:t>186</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121493722"/>
                  </a:ext>
                </a:extLst>
              </a:tr>
              <a:tr h="410140">
                <a:tc>
                  <a:txBody>
                    <a:bodyPr/>
                    <a:lstStyle/>
                    <a:p>
                      <a:pPr algn="l">
                        <a:spcAft>
                          <a:spcPts val="0"/>
                        </a:spcAft>
                      </a:pPr>
                      <a:r>
                        <a:rPr lang="ja-JP" sz="2000" kern="100">
                          <a:effectLst/>
                        </a:rPr>
                        <a:t>補助輪　大きさ相談要</a:t>
                      </a:r>
                      <a:r>
                        <a:rPr lang="en-US" sz="2000" kern="100">
                          <a:effectLst/>
                        </a:rPr>
                        <a:t> </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131</a:t>
                      </a:r>
                      <a:r>
                        <a:rPr lang="ja-JP" sz="1800" kern="100">
                          <a:effectLst/>
                        </a:rPr>
                        <a:t>円～</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2</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sz="1800" kern="100">
                          <a:effectLst/>
                        </a:rPr>
                        <a:t>￥</a:t>
                      </a:r>
                      <a:r>
                        <a:rPr lang="en-US" sz="1800" kern="100">
                          <a:effectLst/>
                        </a:rPr>
                        <a:t>262</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554352901"/>
                  </a:ext>
                </a:extLst>
              </a:tr>
              <a:tr h="410140">
                <a:tc>
                  <a:txBody>
                    <a:bodyPr/>
                    <a:lstStyle/>
                    <a:p>
                      <a:pPr algn="l">
                        <a:spcAft>
                          <a:spcPts val="0"/>
                        </a:spcAft>
                      </a:pPr>
                      <a:r>
                        <a:rPr lang="ja-JP" sz="2000" kern="100">
                          <a:effectLst/>
                        </a:rPr>
                        <a:t>非常停止用押しボタンスイッチ</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1055</a:t>
                      </a:r>
                      <a:r>
                        <a:rPr lang="ja-JP" sz="1800" kern="100">
                          <a:effectLst/>
                        </a:rPr>
                        <a:t>円</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2</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sz="1800" kern="100">
                          <a:effectLst/>
                        </a:rPr>
                        <a:t>￥</a:t>
                      </a:r>
                      <a:r>
                        <a:rPr lang="en-US" sz="1800" kern="100">
                          <a:effectLst/>
                        </a:rPr>
                        <a:t>2110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416985939"/>
                  </a:ext>
                </a:extLst>
              </a:tr>
              <a:tr h="410140">
                <a:tc>
                  <a:txBody>
                    <a:bodyPr/>
                    <a:lstStyle/>
                    <a:p>
                      <a:pPr algn="l">
                        <a:spcAft>
                          <a:spcPts val="0"/>
                        </a:spcAft>
                      </a:pPr>
                      <a:r>
                        <a:rPr lang="ja-JP" sz="2000" kern="100">
                          <a:effectLst/>
                        </a:rPr>
                        <a:t>シリコンチューブ　</a:t>
                      </a:r>
                      <a:r>
                        <a:rPr lang="en-US" sz="2000" kern="100">
                          <a:effectLst/>
                        </a:rPr>
                        <a:t>1m</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45</a:t>
                      </a:r>
                      <a:r>
                        <a:rPr lang="ja-JP" sz="1800" kern="100">
                          <a:effectLst/>
                        </a:rPr>
                        <a:t>円</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3</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sz="1800" kern="100">
                          <a:effectLst/>
                        </a:rPr>
                        <a:t>￥</a:t>
                      </a:r>
                      <a:r>
                        <a:rPr lang="en-US" sz="1800" kern="100">
                          <a:effectLst/>
                        </a:rPr>
                        <a:t>135</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062725044"/>
                  </a:ext>
                </a:extLst>
              </a:tr>
              <a:tr h="410140">
                <a:tc>
                  <a:txBody>
                    <a:bodyPr/>
                    <a:lstStyle/>
                    <a:p>
                      <a:pPr algn="l">
                        <a:spcAft>
                          <a:spcPts val="0"/>
                        </a:spcAft>
                      </a:pPr>
                      <a:r>
                        <a:rPr lang="ja-JP" sz="2000" kern="100">
                          <a:effectLst/>
                        </a:rPr>
                        <a:t>サーボモーター</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1375</a:t>
                      </a:r>
                      <a:r>
                        <a:rPr lang="ja-JP" sz="1800" kern="100">
                          <a:effectLst/>
                        </a:rPr>
                        <a:t>円</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1</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sz="1800" kern="100">
                          <a:effectLst/>
                        </a:rPr>
                        <a:t>￥</a:t>
                      </a:r>
                      <a:r>
                        <a:rPr lang="en-US" sz="1800" kern="100">
                          <a:effectLst/>
                        </a:rPr>
                        <a:t>1375</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148634605"/>
                  </a:ext>
                </a:extLst>
              </a:tr>
              <a:tr h="410140">
                <a:tc>
                  <a:txBody>
                    <a:bodyPr/>
                    <a:lstStyle/>
                    <a:p>
                      <a:pPr algn="l">
                        <a:spcAft>
                          <a:spcPts val="0"/>
                        </a:spcAft>
                      </a:pPr>
                      <a:r>
                        <a:rPr lang="ja-JP" sz="2000" kern="100" dirty="0">
                          <a:solidFill>
                            <a:schemeClr val="bg1"/>
                          </a:solidFill>
                          <a:effectLst/>
                        </a:rPr>
                        <a:t>モーター</a:t>
                      </a:r>
                      <a:endParaRPr lang="ja-JP" sz="20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2797</a:t>
                      </a:r>
                      <a:r>
                        <a:rPr lang="ja-JP" sz="1800" kern="100">
                          <a:effectLst/>
                        </a:rPr>
                        <a:t>円</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1</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sz="1800" kern="100">
                          <a:effectLst/>
                        </a:rPr>
                        <a:t>￥</a:t>
                      </a:r>
                      <a:r>
                        <a:rPr lang="en-US" sz="1800" kern="100">
                          <a:effectLst/>
                        </a:rPr>
                        <a:t>2797</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705476176"/>
                  </a:ext>
                </a:extLst>
              </a:tr>
              <a:tr h="410140">
                <a:tc>
                  <a:txBody>
                    <a:bodyPr/>
                    <a:lstStyle/>
                    <a:p>
                      <a:pPr algn="l">
                        <a:spcAft>
                          <a:spcPts val="0"/>
                        </a:spcAft>
                      </a:pPr>
                      <a:r>
                        <a:rPr lang="ja-JP" sz="2000" kern="100">
                          <a:effectLst/>
                        </a:rPr>
                        <a:t>タンク</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1490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1</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sz="1800" kern="100">
                          <a:effectLst/>
                        </a:rPr>
                        <a:t>￥</a:t>
                      </a:r>
                      <a:r>
                        <a:rPr lang="en-US" sz="1800" kern="100">
                          <a:effectLst/>
                        </a:rPr>
                        <a:t>1490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608255228"/>
                  </a:ext>
                </a:extLst>
              </a:tr>
              <a:tr h="410140">
                <a:tc>
                  <a:txBody>
                    <a:bodyPr/>
                    <a:lstStyle/>
                    <a:p>
                      <a:pPr algn="l">
                        <a:spcAft>
                          <a:spcPts val="0"/>
                        </a:spcAft>
                      </a:pPr>
                      <a:r>
                        <a:rPr lang="ja-JP" sz="2000" kern="100">
                          <a:effectLst/>
                        </a:rPr>
                        <a:t>合計金額</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en-US" sz="1800" kern="100">
                          <a:effectLst/>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sz="1800" kern="100" dirty="0">
                          <a:effectLst/>
                        </a:rPr>
                        <a:t>￥</a:t>
                      </a:r>
                      <a:r>
                        <a:rPr lang="en-US" sz="1800" kern="100" dirty="0">
                          <a:effectLst/>
                        </a:rPr>
                        <a:t>10012</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680290572"/>
                  </a:ext>
                </a:extLst>
              </a:tr>
            </a:tbl>
          </a:graphicData>
        </a:graphic>
      </p:graphicFrame>
      <p:sp>
        <p:nvSpPr>
          <p:cNvPr id="5" name="Rectangle 1">
            <a:extLst>
              <a:ext uri="{FF2B5EF4-FFF2-40B4-BE49-F238E27FC236}">
                <a16:creationId xmlns:a16="http://schemas.microsoft.com/office/drawing/2014/main" id="{7C754607-F13C-4413-AA6C-5209B38DA087}"/>
              </a:ext>
            </a:extLst>
          </p:cNvPr>
          <p:cNvSpPr>
            <a:spLocks noChangeArrowheads="1"/>
          </p:cNvSpPr>
          <p:nvPr/>
        </p:nvSpPr>
        <p:spPr bwMode="auto">
          <a:xfrm>
            <a:off x="1472196" y="1885591"/>
            <a:ext cx="2008320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419518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E249365-CA30-4128-AEE6-5C9B08EDD7F1}"/>
              </a:ext>
            </a:extLst>
          </p:cNvPr>
          <p:cNvSpPr/>
          <p:nvPr/>
        </p:nvSpPr>
        <p:spPr>
          <a:xfrm>
            <a:off x="3141448" y="1940782"/>
            <a:ext cx="5906758" cy="2106526"/>
          </a:xfrm>
          <a:prstGeom prst="rect">
            <a:avLst/>
          </a:prstGeom>
          <a:noFill/>
          <a:ln w="38100">
            <a:solidFill>
              <a:srgbClr val="5B9BD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3650635D-CE2F-4311-A2A7-F7A79D7AD7BA}"/>
              </a:ext>
            </a:extLst>
          </p:cNvPr>
          <p:cNvSpPr/>
          <p:nvPr/>
        </p:nvSpPr>
        <p:spPr>
          <a:xfrm>
            <a:off x="3621719" y="1714067"/>
            <a:ext cx="4946215" cy="611122"/>
          </a:xfrm>
          <a:prstGeom prst="roundRect">
            <a:avLst/>
          </a:prstGeom>
          <a:ln w="38100">
            <a:solidFill>
              <a:srgbClr val="5B9BD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235434"/>
          </a:xfrm>
        </p:spPr>
        <p:txBody>
          <a:bodyPr>
            <a:normAutofit/>
          </a:bodyPr>
          <a:lstStyle/>
          <a:p>
            <a:r>
              <a:rPr kumimoji="1" lang="ja-JP" altLang="en-US" dirty="0"/>
              <a:t>７．まとめ</a:t>
            </a:r>
          </a:p>
        </p:txBody>
      </p:sp>
      <p:sp>
        <p:nvSpPr>
          <p:cNvPr id="4" name="字幕 3">
            <a:extLst>
              <a:ext uri="{FF2B5EF4-FFF2-40B4-BE49-F238E27FC236}">
                <a16:creationId xmlns:a16="http://schemas.microsoft.com/office/drawing/2014/main" id="{3679D7B5-1D6E-4328-A0A5-FCF9BAC2DFF5}"/>
              </a:ext>
            </a:extLst>
          </p:cNvPr>
          <p:cNvSpPr>
            <a:spLocks noGrp="1"/>
          </p:cNvSpPr>
          <p:nvPr>
            <p:ph type="subTitle" idx="1"/>
          </p:nvPr>
        </p:nvSpPr>
        <p:spPr>
          <a:xfrm>
            <a:off x="1122947" y="1892967"/>
            <a:ext cx="9963064" cy="2591947"/>
          </a:xfrm>
        </p:spPr>
        <p:txBody>
          <a:bodyPr>
            <a:normAutofit/>
          </a:bodyPr>
          <a:lstStyle/>
          <a:p>
            <a:r>
              <a:rPr lang="ja-JP" altLang="en-US" dirty="0"/>
              <a:t>心地よいカーシェアをすべての人に</a:t>
            </a:r>
          </a:p>
          <a:p>
            <a:r>
              <a:rPr lang="ja-JP" altLang="en-US" sz="2600" dirty="0">
                <a:solidFill>
                  <a:srgbClr val="CB297C"/>
                </a:solidFill>
              </a:rPr>
              <a:t>「あなたのせいにしない」</a:t>
            </a:r>
            <a:br>
              <a:rPr lang="ja-JP" altLang="en-US" dirty="0"/>
            </a:br>
            <a:r>
              <a:rPr lang="ja-JP" altLang="en-US" dirty="0"/>
              <a:t>そんな当たり前のことを、</a:t>
            </a:r>
            <a:r>
              <a:rPr lang="en-US" altLang="ja-JP" dirty="0"/>
              <a:t>MIRS</a:t>
            </a:r>
            <a:r>
              <a:rPr lang="ja-JP" altLang="en-US" dirty="0"/>
              <a:t>を通じて</a:t>
            </a:r>
            <a:br>
              <a:rPr lang="ja-JP" altLang="en-US" dirty="0"/>
            </a:br>
            <a:r>
              <a:rPr lang="ja-JP" altLang="en-US" dirty="0"/>
              <a:t>公平であり、確実であり、安心な管理</a:t>
            </a:r>
            <a:br>
              <a:rPr lang="ja-JP" altLang="en-US" dirty="0"/>
            </a:br>
            <a:r>
              <a:rPr lang="ja-JP" altLang="en-US" dirty="0"/>
              <a:t>として提供する。</a:t>
            </a:r>
          </a:p>
        </p:txBody>
      </p:sp>
      <p:pic>
        <p:nvPicPr>
          <p:cNvPr id="3" name="図 2">
            <a:extLst>
              <a:ext uri="{FF2B5EF4-FFF2-40B4-BE49-F238E27FC236}">
                <a16:creationId xmlns:a16="http://schemas.microsoft.com/office/drawing/2014/main" id="{7097B001-3A66-4C3D-B646-E3250BC6F92E}"/>
              </a:ext>
            </a:extLst>
          </p:cNvPr>
          <p:cNvPicPr>
            <a:picLocks noChangeAspect="1"/>
          </p:cNvPicPr>
          <p:nvPr/>
        </p:nvPicPr>
        <p:blipFill>
          <a:blip r:embed="rId2"/>
          <a:stretch>
            <a:fillRect/>
          </a:stretch>
        </p:blipFill>
        <p:spPr>
          <a:xfrm>
            <a:off x="2598488" y="4095123"/>
            <a:ext cx="6995024" cy="2296968"/>
          </a:xfrm>
          <a:prstGeom prst="rect">
            <a:avLst/>
          </a:prstGeom>
        </p:spPr>
      </p:pic>
    </p:spTree>
    <p:extLst>
      <p:ext uri="{BB962C8B-B14F-4D97-AF65-F5344CB8AC3E}">
        <p14:creationId xmlns:p14="http://schemas.microsoft.com/office/powerpoint/2010/main" val="4103973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235434"/>
          </a:xfrm>
        </p:spPr>
        <p:txBody>
          <a:bodyPr>
            <a:normAutofit/>
          </a:bodyPr>
          <a:lstStyle/>
          <a:p>
            <a:r>
              <a:rPr kumimoji="1" lang="en-US" altLang="ja-JP"/>
              <a:t>1</a:t>
            </a:r>
            <a:r>
              <a:rPr kumimoji="1" lang="ja-JP" altLang="en-US"/>
              <a:t>．はじめに</a:t>
            </a:r>
          </a:p>
        </p:txBody>
      </p:sp>
      <p:sp>
        <p:nvSpPr>
          <p:cNvPr id="9" name="字幕 2">
            <a:extLst>
              <a:ext uri="{FF2B5EF4-FFF2-40B4-BE49-F238E27FC236}">
                <a16:creationId xmlns:a16="http://schemas.microsoft.com/office/drawing/2014/main" id="{B6883CE3-B5F7-4AEC-B1DB-C7F65DB07F5A}"/>
              </a:ext>
            </a:extLst>
          </p:cNvPr>
          <p:cNvSpPr>
            <a:spLocks noGrp="1"/>
          </p:cNvSpPr>
          <p:nvPr>
            <p:ph type="subTitle" idx="1"/>
          </p:nvPr>
        </p:nvSpPr>
        <p:spPr>
          <a:xfrm>
            <a:off x="700396" y="2271859"/>
            <a:ext cx="5788058" cy="2941163"/>
          </a:xfrm>
        </p:spPr>
        <p:txBody>
          <a:bodyPr>
            <a:normAutofit/>
          </a:bodyPr>
          <a:lstStyle/>
          <a:p>
            <a:pPr algn="l"/>
            <a:r>
              <a:rPr kumimoji="1" lang="ja-JP" altLang="en-US"/>
              <a:t>　</a:t>
            </a:r>
            <a:r>
              <a:rPr kumimoji="1" lang="ja-JP" altLang="en-US" sz="3200"/>
              <a:t>私たちは車業界の動向に注目したときに、</a:t>
            </a:r>
            <a:r>
              <a:rPr lang="ja-JP" altLang="en-US" sz="3200"/>
              <a:t>自動車各社で新しいビジネス体系として</a:t>
            </a:r>
            <a:r>
              <a:rPr kumimoji="1" lang="en-US" altLang="ja-JP" sz="3200" err="1">
                <a:solidFill>
                  <a:srgbClr val="CB297C"/>
                </a:solidFill>
              </a:rPr>
              <a:t>MaaS</a:t>
            </a:r>
            <a:r>
              <a:rPr kumimoji="1" lang="ja-JP" altLang="en-US" sz="3200"/>
              <a:t>という市場が近年活発になっているとわかった。</a:t>
            </a:r>
            <a:endParaRPr kumimoji="1" lang="en-US" altLang="ja-JP" sz="3200"/>
          </a:p>
          <a:p>
            <a:pPr algn="l"/>
            <a:endParaRPr kumimoji="1" lang="ja-JP" altLang="en-US"/>
          </a:p>
        </p:txBody>
      </p:sp>
      <p:pic>
        <p:nvPicPr>
          <p:cNvPr id="10" name="図 9">
            <a:extLst>
              <a:ext uri="{FF2B5EF4-FFF2-40B4-BE49-F238E27FC236}">
                <a16:creationId xmlns:a16="http://schemas.microsoft.com/office/drawing/2014/main" id="{68BB1266-6E5F-455F-8C6C-DC1C0373F652}"/>
              </a:ext>
            </a:extLst>
          </p:cNvPr>
          <p:cNvPicPr>
            <a:picLocks noChangeAspect="1"/>
          </p:cNvPicPr>
          <p:nvPr/>
        </p:nvPicPr>
        <p:blipFill>
          <a:blip r:embed="rId2"/>
          <a:stretch>
            <a:fillRect/>
          </a:stretch>
        </p:blipFill>
        <p:spPr>
          <a:xfrm>
            <a:off x="6791839" y="2271859"/>
            <a:ext cx="5228734" cy="2941163"/>
          </a:xfrm>
          <a:prstGeom prst="rect">
            <a:avLst/>
          </a:prstGeom>
        </p:spPr>
      </p:pic>
      <p:sp>
        <p:nvSpPr>
          <p:cNvPr id="12" name="テキスト ボックス 11">
            <a:extLst>
              <a:ext uri="{FF2B5EF4-FFF2-40B4-BE49-F238E27FC236}">
                <a16:creationId xmlns:a16="http://schemas.microsoft.com/office/drawing/2014/main" id="{D659B7AF-B023-4EC3-8154-1AEBDECB3BD7}"/>
              </a:ext>
            </a:extLst>
          </p:cNvPr>
          <p:cNvSpPr txBox="1"/>
          <p:nvPr/>
        </p:nvSpPr>
        <p:spPr>
          <a:xfrm>
            <a:off x="5893796" y="6419333"/>
            <a:ext cx="4004034" cy="369332"/>
          </a:xfrm>
          <a:prstGeom prst="rect">
            <a:avLst/>
          </a:prstGeom>
          <a:noFill/>
        </p:spPr>
        <p:txBody>
          <a:bodyPr wrap="square">
            <a:spAutoFit/>
          </a:bodyPr>
          <a:lstStyle/>
          <a:p>
            <a:r>
              <a:rPr lang="en-US" altLang="ja-JP" sz="1800"/>
              <a:t>https://goodpatch.com/blog/maas</a:t>
            </a:r>
            <a:endParaRPr lang="ja-JP" altLang="en-US" sz="1800"/>
          </a:p>
        </p:txBody>
      </p:sp>
    </p:spTree>
    <p:extLst>
      <p:ext uri="{BB962C8B-B14F-4D97-AF65-F5344CB8AC3E}">
        <p14:creationId xmlns:p14="http://schemas.microsoft.com/office/powerpoint/2010/main" val="370305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620902" y="86443"/>
            <a:ext cx="9144000" cy="1235434"/>
          </a:xfrm>
        </p:spPr>
        <p:txBody>
          <a:bodyPr>
            <a:normAutofit/>
          </a:bodyPr>
          <a:lstStyle/>
          <a:p>
            <a:r>
              <a:rPr kumimoji="1" lang="en-US" altLang="ja-JP"/>
              <a:t>1</a:t>
            </a:r>
            <a:r>
              <a:rPr kumimoji="1" lang="ja-JP" altLang="en-US"/>
              <a:t>．はじめに</a:t>
            </a:r>
          </a:p>
        </p:txBody>
      </p:sp>
      <p:sp>
        <p:nvSpPr>
          <p:cNvPr id="13" name="正方形/長方形 12">
            <a:extLst>
              <a:ext uri="{FF2B5EF4-FFF2-40B4-BE49-F238E27FC236}">
                <a16:creationId xmlns:a16="http://schemas.microsoft.com/office/drawing/2014/main" id="{808DAB34-751F-4667-815C-DAD2058CCFC9}"/>
              </a:ext>
            </a:extLst>
          </p:cNvPr>
          <p:cNvSpPr/>
          <p:nvPr/>
        </p:nvSpPr>
        <p:spPr>
          <a:xfrm>
            <a:off x="1276757" y="2128742"/>
            <a:ext cx="6693422" cy="2729593"/>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p>
            <a:r>
              <a:rPr lang="en-US" altLang="ja-JP" sz="2400">
                <a:solidFill>
                  <a:srgbClr val="111111"/>
                </a:solidFill>
                <a:latin typeface="Roboto" panose="02000000000000000000" pitchFamily="2" charset="0"/>
              </a:rPr>
              <a:t>ICT</a:t>
            </a:r>
            <a:r>
              <a:rPr lang="ja-JP" altLang="en-US" sz="2400">
                <a:solidFill>
                  <a:srgbClr val="111111"/>
                </a:solidFill>
                <a:latin typeface="Roboto" panose="02000000000000000000" pitchFamily="2" charset="0"/>
              </a:rPr>
              <a:t>を活用して交通をクラウド化し、公共交通か否か、またその運営主体にかかわらず、マイカー以外のすべての交通手段によるモビリティ（移動）を </a:t>
            </a:r>
            <a:r>
              <a:rPr lang="en-US" altLang="ja-JP" sz="2400">
                <a:solidFill>
                  <a:srgbClr val="111111"/>
                </a:solidFill>
                <a:latin typeface="Roboto" panose="02000000000000000000" pitchFamily="2" charset="0"/>
              </a:rPr>
              <a:t>1 </a:t>
            </a:r>
            <a:r>
              <a:rPr lang="ja-JP" altLang="en-US" sz="2400" err="1">
                <a:solidFill>
                  <a:srgbClr val="111111"/>
                </a:solidFill>
                <a:latin typeface="Roboto" panose="02000000000000000000" pitchFamily="2" charset="0"/>
              </a:rPr>
              <a:t>つの</a:t>
            </a:r>
            <a:r>
              <a:rPr lang="ja-JP" altLang="en-US" sz="2400">
                <a:solidFill>
                  <a:srgbClr val="111111"/>
                </a:solidFill>
                <a:latin typeface="Roboto" panose="02000000000000000000" pitchFamily="2" charset="0"/>
              </a:rPr>
              <a:t>サービスとしてとらえ、シームレスにつなぐ 新たな「移動」の概念である。</a:t>
            </a:r>
            <a:endParaRPr lang="en-US" altLang="ja-JP" sz="2400">
              <a:solidFill>
                <a:srgbClr val="111111"/>
              </a:solidFill>
              <a:latin typeface="Roboto" panose="02000000000000000000" pitchFamily="2" charset="0"/>
            </a:endParaRPr>
          </a:p>
          <a:p>
            <a:r>
              <a:rPr lang="ja-JP" altLang="en-US" sz="2400">
                <a:solidFill>
                  <a:srgbClr val="111111"/>
                </a:solidFill>
                <a:latin typeface="Roboto" panose="02000000000000000000" pitchFamily="2" charset="0"/>
                <a:ea typeface="游ゴシック" panose="020B0400000000000000" pitchFamily="50" charset="-128"/>
              </a:rPr>
              <a:t>例としてカーシェアリングなどがある。</a:t>
            </a:r>
            <a:endParaRPr kumimoji="1" lang="en-US" altLang="ja-JP" sz="2400" b="0" i="0" u="none" strike="noStrike" kern="1200" cap="none" spc="0" normalizeH="0" baseline="0" noProof="0">
              <a:ln>
                <a:noFill/>
              </a:ln>
              <a:solidFill>
                <a:srgbClr val="111111"/>
              </a:solidFill>
              <a:effectLst/>
              <a:uLnTx/>
              <a:uFillTx/>
              <a:latin typeface="Roboto" panose="02000000000000000000" pitchFamily="2" charset="0"/>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EB95B289-1BF9-4B5E-BF5B-D927A8B2AB26}"/>
              </a:ext>
            </a:extLst>
          </p:cNvPr>
          <p:cNvSpPr/>
          <p:nvPr/>
        </p:nvSpPr>
        <p:spPr>
          <a:xfrm>
            <a:off x="3712685" y="1713858"/>
            <a:ext cx="1706252" cy="584463"/>
          </a:xfrm>
          <a:prstGeom prst="rect">
            <a:avLst/>
          </a:prstGeom>
          <a:ln w="38100">
            <a:solidFill>
              <a:srgbClr val="5B9B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err="1"/>
              <a:t>MaaS</a:t>
            </a:r>
            <a:r>
              <a:rPr kumimoji="1" lang="ja-JP" altLang="en-US" sz="2400"/>
              <a:t>とは</a:t>
            </a:r>
          </a:p>
        </p:txBody>
      </p:sp>
      <p:grpSp>
        <p:nvGrpSpPr>
          <p:cNvPr id="52" name="Group 351">
            <a:extLst>
              <a:ext uri="{FF2B5EF4-FFF2-40B4-BE49-F238E27FC236}">
                <a16:creationId xmlns:a16="http://schemas.microsoft.com/office/drawing/2014/main" id="{06366685-8127-4F4C-93BC-D4AD46E9CB31}"/>
              </a:ext>
            </a:extLst>
          </p:cNvPr>
          <p:cNvGrpSpPr>
            <a:grpSpLocks/>
          </p:cNvGrpSpPr>
          <p:nvPr/>
        </p:nvGrpSpPr>
        <p:grpSpPr bwMode="auto">
          <a:xfrm>
            <a:off x="5883128" y="5235574"/>
            <a:ext cx="1368425" cy="1368425"/>
            <a:chOff x="2184" y="601"/>
            <a:chExt cx="766" cy="766"/>
          </a:xfrm>
        </p:grpSpPr>
        <p:sp>
          <p:nvSpPr>
            <p:cNvPr id="53" name="AutoShape 352">
              <a:extLst>
                <a:ext uri="{FF2B5EF4-FFF2-40B4-BE49-F238E27FC236}">
                  <a16:creationId xmlns:a16="http://schemas.microsoft.com/office/drawing/2014/main" id="{7E9E664B-61BE-4942-B30E-4ADD61C8F60A}"/>
                </a:ext>
              </a:extLst>
            </p:cNvPr>
            <p:cNvSpPr>
              <a:spLocks noChangeArrowheads="1"/>
            </p:cNvSpPr>
            <p:nvPr/>
          </p:nvSpPr>
          <p:spPr bwMode="auto">
            <a:xfrm>
              <a:off x="2184" y="601"/>
              <a:ext cx="766" cy="766"/>
            </a:xfrm>
            <a:custGeom>
              <a:avLst/>
              <a:gdLst>
                <a:gd name="G0" fmla="+- 592 0 0"/>
                <a:gd name="G1" fmla="+- 21600 0 592"/>
                <a:gd name="G2" fmla="+- 21600 0 5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92" y="10800"/>
                  </a:moveTo>
                  <a:cubicBezTo>
                    <a:pt x="592" y="16438"/>
                    <a:pt x="5162" y="21008"/>
                    <a:pt x="10800" y="21008"/>
                  </a:cubicBezTo>
                  <a:cubicBezTo>
                    <a:pt x="16438" y="21008"/>
                    <a:pt x="21008" y="16438"/>
                    <a:pt x="21008" y="10800"/>
                  </a:cubicBezTo>
                  <a:cubicBezTo>
                    <a:pt x="21008" y="5162"/>
                    <a:pt x="16438" y="592"/>
                    <a:pt x="10800" y="592"/>
                  </a:cubicBezTo>
                  <a:cubicBezTo>
                    <a:pt x="5162" y="592"/>
                    <a:pt x="592" y="5162"/>
                    <a:pt x="59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54" name="AutoShape 353">
              <a:extLst>
                <a:ext uri="{FF2B5EF4-FFF2-40B4-BE49-F238E27FC236}">
                  <a16:creationId xmlns:a16="http://schemas.microsoft.com/office/drawing/2014/main" id="{70331766-B75D-4528-B8E7-EDC76DE8D463}"/>
                </a:ext>
              </a:extLst>
            </p:cNvPr>
            <p:cNvSpPr>
              <a:spLocks noChangeArrowheads="1"/>
            </p:cNvSpPr>
            <p:nvPr/>
          </p:nvSpPr>
          <p:spPr bwMode="auto">
            <a:xfrm>
              <a:off x="2298" y="601"/>
              <a:ext cx="539" cy="766"/>
            </a:xfrm>
            <a:custGeom>
              <a:avLst/>
              <a:gdLst>
                <a:gd name="G0" fmla="+- 592 0 0"/>
                <a:gd name="G1" fmla="+- 21600 0 592"/>
                <a:gd name="G2" fmla="+- 21600 0 5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92" y="10800"/>
                  </a:moveTo>
                  <a:cubicBezTo>
                    <a:pt x="592" y="16438"/>
                    <a:pt x="5162" y="21008"/>
                    <a:pt x="10800" y="21008"/>
                  </a:cubicBezTo>
                  <a:cubicBezTo>
                    <a:pt x="16438" y="21008"/>
                    <a:pt x="21008" y="16438"/>
                    <a:pt x="21008" y="10800"/>
                  </a:cubicBezTo>
                  <a:cubicBezTo>
                    <a:pt x="21008" y="5162"/>
                    <a:pt x="16438" y="592"/>
                    <a:pt x="10800" y="592"/>
                  </a:cubicBezTo>
                  <a:cubicBezTo>
                    <a:pt x="5162" y="592"/>
                    <a:pt x="592" y="5162"/>
                    <a:pt x="59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55" name="AutoShape 354">
              <a:extLst>
                <a:ext uri="{FF2B5EF4-FFF2-40B4-BE49-F238E27FC236}">
                  <a16:creationId xmlns:a16="http://schemas.microsoft.com/office/drawing/2014/main" id="{F8BF8D2E-E306-4BD3-B5A5-EE14733C2BAD}"/>
                </a:ext>
              </a:extLst>
            </p:cNvPr>
            <p:cNvSpPr>
              <a:spLocks noChangeArrowheads="1"/>
            </p:cNvSpPr>
            <p:nvPr/>
          </p:nvSpPr>
          <p:spPr bwMode="auto">
            <a:xfrm>
              <a:off x="2454" y="601"/>
              <a:ext cx="227" cy="766"/>
            </a:xfrm>
            <a:custGeom>
              <a:avLst/>
              <a:gdLst>
                <a:gd name="G0" fmla="+- 592 0 0"/>
                <a:gd name="G1" fmla="+- 21600 0 592"/>
                <a:gd name="G2" fmla="+- 21600 0 5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92" y="10800"/>
                  </a:moveTo>
                  <a:cubicBezTo>
                    <a:pt x="592" y="16438"/>
                    <a:pt x="5162" y="21008"/>
                    <a:pt x="10800" y="21008"/>
                  </a:cubicBezTo>
                  <a:cubicBezTo>
                    <a:pt x="16438" y="21008"/>
                    <a:pt x="21008" y="16438"/>
                    <a:pt x="21008" y="10800"/>
                  </a:cubicBezTo>
                  <a:cubicBezTo>
                    <a:pt x="21008" y="5162"/>
                    <a:pt x="16438" y="592"/>
                    <a:pt x="10800" y="592"/>
                  </a:cubicBezTo>
                  <a:cubicBezTo>
                    <a:pt x="5162" y="592"/>
                    <a:pt x="592" y="5162"/>
                    <a:pt x="59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56" name="AutoShape 355">
              <a:extLst>
                <a:ext uri="{FF2B5EF4-FFF2-40B4-BE49-F238E27FC236}">
                  <a16:creationId xmlns:a16="http://schemas.microsoft.com/office/drawing/2014/main" id="{5A4E2504-4C75-4436-8A1B-A688D74A3A5C}"/>
                </a:ext>
              </a:extLst>
            </p:cNvPr>
            <p:cNvSpPr>
              <a:spLocks noChangeArrowheads="1"/>
            </p:cNvSpPr>
            <p:nvPr/>
          </p:nvSpPr>
          <p:spPr bwMode="auto">
            <a:xfrm rot="5400000">
              <a:off x="2297" y="601"/>
              <a:ext cx="539" cy="766"/>
            </a:xfrm>
            <a:custGeom>
              <a:avLst/>
              <a:gdLst>
                <a:gd name="G0" fmla="+- 592 0 0"/>
                <a:gd name="G1" fmla="+- 21600 0 592"/>
                <a:gd name="G2" fmla="+- 21600 0 5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92" y="10800"/>
                  </a:moveTo>
                  <a:cubicBezTo>
                    <a:pt x="592" y="16438"/>
                    <a:pt x="5162" y="21008"/>
                    <a:pt x="10800" y="21008"/>
                  </a:cubicBezTo>
                  <a:cubicBezTo>
                    <a:pt x="16438" y="21008"/>
                    <a:pt x="21008" y="16438"/>
                    <a:pt x="21008" y="10800"/>
                  </a:cubicBezTo>
                  <a:cubicBezTo>
                    <a:pt x="21008" y="5162"/>
                    <a:pt x="16438" y="592"/>
                    <a:pt x="10800" y="592"/>
                  </a:cubicBezTo>
                  <a:cubicBezTo>
                    <a:pt x="5162" y="592"/>
                    <a:pt x="592" y="5162"/>
                    <a:pt x="59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57" name="AutoShape 356">
              <a:extLst>
                <a:ext uri="{FF2B5EF4-FFF2-40B4-BE49-F238E27FC236}">
                  <a16:creationId xmlns:a16="http://schemas.microsoft.com/office/drawing/2014/main" id="{5EB74351-E438-4F79-B2DB-B6312138964E}"/>
                </a:ext>
              </a:extLst>
            </p:cNvPr>
            <p:cNvSpPr>
              <a:spLocks noChangeArrowheads="1"/>
            </p:cNvSpPr>
            <p:nvPr/>
          </p:nvSpPr>
          <p:spPr bwMode="auto">
            <a:xfrm rot="5400000">
              <a:off x="2453" y="601"/>
              <a:ext cx="227" cy="766"/>
            </a:xfrm>
            <a:custGeom>
              <a:avLst/>
              <a:gdLst>
                <a:gd name="G0" fmla="+- 592 0 0"/>
                <a:gd name="G1" fmla="+- 21600 0 592"/>
                <a:gd name="G2" fmla="+- 21600 0 5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92" y="10800"/>
                  </a:moveTo>
                  <a:cubicBezTo>
                    <a:pt x="592" y="16438"/>
                    <a:pt x="5162" y="21008"/>
                    <a:pt x="10800" y="21008"/>
                  </a:cubicBezTo>
                  <a:cubicBezTo>
                    <a:pt x="16438" y="21008"/>
                    <a:pt x="21008" y="16438"/>
                    <a:pt x="21008" y="10800"/>
                  </a:cubicBezTo>
                  <a:cubicBezTo>
                    <a:pt x="21008" y="5162"/>
                    <a:pt x="16438" y="592"/>
                    <a:pt x="10800" y="592"/>
                  </a:cubicBezTo>
                  <a:cubicBezTo>
                    <a:pt x="5162" y="592"/>
                    <a:pt x="592" y="5162"/>
                    <a:pt x="59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58" name="Group 34">
            <a:extLst>
              <a:ext uri="{FF2B5EF4-FFF2-40B4-BE49-F238E27FC236}">
                <a16:creationId xmlns:a16="http://schemas.microsoft.com/office/drawing/2014/main" id="{AE859AA6-25FC-4E06-A104-E1E54009798F}"/>
              </a:ext>
            </a:extLst>
          </p:cNvPr>
          <p:cNvGrpSpPr>
            <a:grpSpLocks/>
          </p:cNvGrpSpPr>
          <p:nvPr/>
        </p:nvGrpSpPr>
        <p:grpSpPr bwMode="auto">
          <a:xfrm>
            <a:off x="2128360" y="5372892"/>
            <a:ext cx="1584325" cy="1093787"/>
            <a:chOff x="3432" y="3181"/>
            <a:chExt cx="1191" cy="822"/>
          </a:xfrm>
        </p:grpSpPr>
        <p:grpSp>
          <p:nvGrpSpPr>
            <p:cNvPr id="59" name="Group 35">
              <a:extLst>
                <a:ext uri="{FF2B5EF4-FFF2-40B4-BE49-F238E27FC236}">
                  <a16:creationId xmlns:a16="http://schemas.microsoft.com/office/drawing/2014/main" id="{BDD1BDD1-B735-4CF6-BF40-7D0051AAFAA7}"/>
                </a:ext>
              </a:extLst>
            </p:cNvPr>
            <p:cNvGrpSpPr>
              <a:grpSpLocks/>
            </p:cNvGrpSpPr>
            <p:nvPr/>
          </p:nvGrpSpPr>
          <p:grpSpPr bwMode="auto">
            <a:xfrm>
              <a:off x="3432" y="3181"/>
              <a:ext cx="908" cy="822"/>
              <a:chOff x="3432" y="3181"/>
              <a:chExt cx="908" cy="822"/>
            </a:xfrm>
          </p:grpSpPr>
          <p:sp>
            <p:nvSpPr>
              <p:cNvPr id="65" name="Freeform 36">
                <a:extLst>
                  <a:ext uri="{FF2B5EF4-FFF2-40B4-BE49-F238E27FC236}">
                    <a16:creationId xmlns:a16="http://schemas.microsoft.com/office/drawing/2014/main" id="{4A90554E-2822-4C7E-8E28-01CD7478AD74}"/>
                  </a:ext>
                </a:extLst>
              </p:cNvPr>
              <p:cNvSpPr>
                <a:spLocks/>
              </p:cNvSpPr>
              <p:nvPr/>
            </p:nvSpPr>
            <p:spPr bwMode="auto">
              <a:xfrm>
                <a:off x="3432" y="3181"/>
                <a:ext cx="908" cy="822"/>
              </a:xfrm>
              <a:custGeom>
                <a:avLst/>
                <a:gdLst>
                  <a:gd name="T0" fmla="*/ 709 w 908"/>
                  <a:gd name="T1" fmla="*/ 822 h 822"/>
                  <a:gd name="T2" fmla="*/ 709 w 908"/>
                  <a:gd name="T3" fmla="*/ 793 h 822"/>
                  <a:gd name="T4" fmla="*/ 681 w 908"/>
                  <a:gd name="T5" fmla="*/ 765 h 822"/>
                  <a:gd name="T6" fmla="*/ 567 w 908"/>
                  <a:gd name="T7" fmla="*/ 765 h 822"/>
                  <a:gd name="T8" fmla="*/ 567 w 908"/>
                  <a:gd name="T9" fmla="*/ 652 h 822"/>
                  <a:gd name="T10" fmla="*/ 908 w 908"/>
                  <a:gd name="T11" fmla="*/ 652 h 822"/>
                  <a:gd name="T12" fmla="*/ 908 w 908"/>
                  <a:gd name="T13" fmla="*/ 0 h 822"/>
                  <a:gd name="T14" fmla="*/ 0 w 908"/>
                  <a:gd name="T15" fmla="*/ 0 h 822"/>
                  <a:gd name="T16" fmla="*/ 0 w 908"/>
                  <a:gd name="T17" fmla="*/ 652 h 822"/>
                  <a:gd name="T18" fmla="*/ 341 w 908"/>
                  <a:gd name="T19" fmla="*/ 652 h 822"/>
                  <a:gd name="T20" fmla="*/ 341 w 908"/>
                  <a:gd name="T21" fmla="*/ 765 h 822"/>
                  <a:gd name="T22" fmla="*/ 227 w 908"/>
                  <a:gd name="T23" fmla="*/ 765 h 822"/>
                  <a:gd name="T24" fmla="*/ 199 w 908"/>
                  <a:gd name="T25" fmla="*/ 793 h 822"/>
                  <a:gd name="T26" fmla="*/ 199 w 908"/>
                  <a:gd name="T27" fmla="*/ 822 h 822"/>
                  <a:gd name="T28" fmla="*/ 709 w 908"/>
                  <a:gd name="T29" fmla="*/ 82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8" h="822">
                    <a:moveTo>
                      <a:pt x="709" y="822"/>
                    </a:moveTo>
                    <a:lnTo>
                      <a:pt x="709" y="793"/>
                    </a:lnTo>
                    <a:lnTo>
                      <a:pt x="681" y="765"/>
                    </a:lnTo>
                    <a:lnTo>
                      <a:pt x="567" y="765"/>
                    </a:lnTo>
                    <a:lnTo>
                      <a:pt x="567" y="652"/>
                    </a:lnTo>
                    <a:lnTo>
                      <a:pt x="908" y="652"/>
                    </a:lnTo>
                    <a:lnTo>
                      <a:pt x="908" y="0"/>
                    </a:lnTo>
                    <a:lnTo>
                      <a:pt x="0" y="0"/>
                    </a:lnTo>
                    <a:lnTo>
                      <a:pt x="0" y="652"/>
                    </a:lnTo>
                    <a:lnTo>
                      <a:pt x="341" y="652"/>
                    </a:lnTo>
                    <a:lnTo>
                      <a:pt x="341" y="765"/>
                    </a:lnTo>
                    <a:lnTo>
                      <a:pt x="227" y="765"/>
                    </a:lnTo>
                    <a:lnTo>
                      <a:pt x="199" y="793"/>
                    </a:lnTo>
                    <a:lnTo>
                      <a:pt x="199" y="822"/>
                    </a:lnTo>
                    <a:lnTo>
                      <a:pt x="709" y="8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66" name="Rectangle 37">
                <a:extLst>
                  <a:ext uri="{FF2B5EF4-FFF2-40B4-BE49-F238E27FC236}">
                    <a16:creationId xmlns:a16="http://schemas.microsoft.com/office/drawing/2014/main" id="{905FC786-3C01-4BC3-B9FB-181818ADFF5D}"/>
                  </a:ext>
                </a:extLst>
              </p:cNvPr>
              <p:cNvSpPr>
                <a:spLocks noChangeArrowheads="1"/>
              </p:cNvSpPr>
              <p:nvPr/>
            </p:nvSpPr>
            <p:spPr bwMode="auto">
              <a:xfrm>
                <a:off x="3460" y="3209"/>
                <a:ext cx="851" cy="5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60" name="Group 38">
              <a:extLst>
                <a:ext uri="{FF2B5EF4-FFF2-40B4-BE49-F238E27FC236}">
                  <a16:creationId xmlns:a16="http://schemas.microsoft.com/office/drawing/2014/main" id="{EAFD7492-DAE6-471E-8493-D2184B106EAA}"/>
                </a:ext>
              </a:extLst>
            </p:cNvPr>
            <p:cNvGrpSpPr>
              <a:grpSpLocks/>
            </p:cNvGrpSpPr>
            <p:nvPr/>
          </p:nvGrpSpPr>
          <p:grpSpPr bwMode="auto">
            <a:xfrm>
              <a:off x="4396" y="3266"/>
              <a:ext cx="227" cy="737"/>
              <a:chOff x="4396" y="3266"/>
              <a:chExt cx="227" cy="737"/>
            </a:xfrm>
          </p:grpSpPr>
          <p:sp>
            <p:nvSpPr>
              <p:cNvPr id="61" name="Rectangle 39">
                <a:extLst>
                  <a:ext uri="{FF2B5EF4-FFF2-40B4-BE49-F238E27FC236}">
                    <a16:creationId xmlns:a16="http://schemas.microsoft.com/office/drawing/2014/main" id="{76245DED-B4E7-41B4-BBA0-01B21741439F}"/>
                  </a:ext>
                </a:extLst>
              </p:cNvPr>
              <p:cNvSpPr>
                <a:spLocks noChangeArrowheads="1"/>
              </p:cNvSpPr>
              <p:nvPr/>
            </p:nvSpPr>
            <p:spPr bwMode="auto">
              <a:xfrm>
                <a:off x="4396" y="3266"/>
                <a:ext cx="227" cy="737"/>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62" name="Rectangle 40">
                <a:extLst>
                  <a:ext uri="{FF2B5EF4-FFF2-40B4-BE49-F238E27FC236}">
                    <a16:creationId xmlns:a16="http://schemas.microsoft.com/office/drawing/2014/main" id="{3CFF8594-DFFF-482D-AFF5-08054303FDCC}"/>
                  </a:ext>
                </a:extLst>
              </p:cNvPr>
              <p:cNvSpPr>
                <a:spLocks noChangeArrowheads="1"/>
              </p:cNvSpPr>
              <p:nvPr/>
            </p:nvSpPr>
            <p:spPr bwMode="auto">
              <a:xfrm>
                <a:off x="4481" y="3322"/>
                <a:ext cx="56" cy="3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63" name="Rectangle 41">
                <a:extLst>
                  <a:ext uri="{FF2B5EF4-FFF2-40B4-BE49-F238E27FC236}">
                    <a16:creationId xmlns:a16="http://schemas.microsoft.com/office/drawing/2014/main" id="{BFDBF193-2630-4426-9102-AC42B4BFC478}"/>
                  </a:ext>
                </a:extLst>
              </p:cNvPr>
              <p:cNvSpPr>
                <a:spLocks noChangeArrowheads="1"/>
              </p:cNvSpPr>
              <p:nvPr/>
            </p:nvSpPr>
            <p:spPr bwMode="auto">
              <a:xfrm>
                <a:off x="4481" y="3776"/>
                <a:ext cx="56" cy="5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64" name="Rectangle 42">
                <a:extLst>
                  <a:ext uri="{FF2B5EF4-FFF2-40B4-BE49-F238E27FC236}">
                    <a16:creationId xmlns:a16="http://schemas.microsoft.com/office/drawing/2014/main" id="{52BBA197-7D60-4ABB-AA54-E34697CB0FF6}"/>
                  </a:ext>
                </a:extLst>
              </p:cNvPr>
              <p:cNvSpPr>
                <a:spLocks noChangeArrowheads="1"/>
              </p:cNvSpPr>
              <p:nvPr/>
            </p:nvSpPr>
            <p:spPr bwMode="auto">
              <a:xfrm>
                <a:off x="4481" y="3861"/>
                <a:ext cx="56" cy="5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cxnSp>
        <p:nvCxnSpPr>
          <p:cNvPr id="67" name="直線コネクタ 66">
            <a:extLst>
              <a:ext uri="{FF2B5EF4-FFF2-40B4-BE49-F238E27FC236}">
                <a16:creationId xmlns:a16="http://schemas.microsoft.com/office/drawing/2014/main" id="{1B38395A-8AD1-4992-9975-BFBA0D503A42}"/>
              </a:ext>
            </a:extLst>
          </p:cNvPr>
          <p:cNvCxnSpPr>
            <a:cxnSpLocks/>
            <a:stCxn id="61" idx="3"/>
            <a:endCxn id="57" idx="4"/>
          </p:cNvCxnSpPr>
          <p:nvPr/>
        </p:nvCxnSpPr>
        <p:spPr>
          <a:xfrm flipV="1">
            <a:off x="3712685" y="5919787"/>
            <a:ext cx="2169550" cy="56551"/>
          </a:xfrm>
          <a:prstGeom prst="line">
            <a:avLst/>
          </a:prstGeom>
          <a:ln w="38100">
            <a:solidFill>
              <a:srgbClr val="3366FF"/>
            </a:solidFill>
          </a:ln>
        </p:spPr>
        <p:style>
          <a:lnRef idx="1">
            <a:schemeClr val="accent1"/>
          </a:lnRef>
          <a:fillRef idx="0">
            <a:schemeClr val="accent1"/>
          </a:fillRef>
          <a:effectRef idx="0">
            <a:schemeClr val="accent1"/>
          </a:effectRef>
          <a:fontRef idx="minor">
            <a:schemeClr val="tx1"/>
          </a:fontRef>
        </p:style>
      </p:cxnSp>
      <p:sp>
        <p:nvSpPr>
          <p:cNvPr id="69" name="Freeform 214">
            <a:extLst>
              <a:ext uri="{FF2B5EF4-FFF2-40B4-BE49-F238E27FC236}">
                <a16:creationId xmlns:a16="http://schemas.microsoft.com/office/drawing/2014/main" id="{83D6C6F2-AF16-4143-921A-9B22637A675F}"/>
              </a:ext>
            </a:extLst>
          </p:cNvPr>
          <p:cNvSpPr>
            <a:spLocks/>
          </p:cNvSpPr>
          <p:nvPr/>
        </p:nvSpPr>
        <p:spPr bwMode="auto">
          <a:xfrm>
            <a:off x="8453372" y="1275597"/>
            <a:ext cx="1393825" cy="1403350"/>
          </a:xfrm>
          <a:custGeom>
            <a:avLst/>
            <a:gdLst>
              <a:gd name="T0" fmla="*/ 2196 w 4248"/>
              <a:gd name="T1" fmla="*/ 4068 h 4275"/>
              <a:gd name="T2" fmla="*/ 2907 w 4248"/>
              <a:gd name="T3" fmla="*/ 4239 h 4275"/>
              <a:gd name="T4" fmla="*/ 2898 w 4248"/>
              <a:gd name="T5" fmla="*/ 4095 h 4275"/>
              <a:gd name="T6" fmla="*/ 2286 w 4248"/>
              <a:gd name="T7" fmla="*/ 3753 h 4275"/>
              <a:gd name="T8" fmla="*/ 2358 w 4248"/>
              <a:gd name="T9" fmla="*/ 3240 h 4275"/>
              <a:gd name="T10" fmla="*/ 2367 w 4248"/>
              <a:gd name="T11" fmla="*/ 2772 h 4275"/>
              <a:gd name="T12" fmla="*/ 2376 w 4248"/>
              <a:gd name="T13" fmla="*/ 2484 h 4275"/>
              <a:gd name="T14" fmla="*/ 2736 w 4248"/>
              <a:gd name="T15" fmla="*/ 2475 h 4275"/>
              <a:gd name="T16" fmla="*/ 2808 w 4248"/>
              <a:gd name="T17" fmla="*/ 2421 h 4275"/>
              <a:gd name="T18" fmla="*/ 4248 w 4248"/>
              <a:gd name="T19" fmla="*/ 2637 h 4275"/>
              <a:gd name="T20" fmla="*/ 4248 w 4248"/>
              <a:gd name="T21" fmla="*/ 2511 h 4275"/>
              <a:gd name="T22" fmla="*/ 2988 w 4248"/>
              <a:gd name="T23" fmla="*/ 1953 h 4275"/>
              <a:gd name="T24" fmla="*/ 2979 w 4248"/>
              <a:gd name="T25" fmla="*/ 1647 h 4275"/>
              <a:gd name="T26" fmla="*/ 2862 w 4248"/>
              <a:gd name="T27" fmla="*/ 1557 h 4275"/>
              <a:gd name="T28" fmla="*/ 2763 w 4248"/>
              <a:gd name="T29" fmla="*/ 1566 h 4275"/>
              <a:gd name="T30" fmla="*/ 2691 w 4248"/>
              <a:gd name="T31" fmla="*/ 1620 h 4275"/>
              <a:gd name="T32" fmla="*/ 2691 w 4248"/>
              <a:gd name="T33" fmla="*/ 1836 h 4275"/>
              <a:gd name="T34" fmla="*/ 2349 w 4248"/>
              <a:gd name="T35" fmla="*/ 1656 h 4275"/>
              <a:gd name="T36" fmla="*/ 2376 w 4248"/>
              <a:gd name="T37" fmla="*/ 468 h 4275"/>
              <a:gd name="T38" fmla="*/ 2286 w 4248"/>
              <a:gd name="T39" fmla="*/ 189 h 4275"/>
              <a:gd name="T40" fmla="*/ 2160 w 4248"/>
              <a:gd name="T41" fmla="*/ 0 h 4275"/>
              <a:gd name="T42" fmla="*/ 1998 w 4248"/>
              <a:gd name="T43" fmla="*/ 207 h 4275"/>
              <a:gd name="T44" fmla="*/ 1935 w 4248"/>
              <a:gd name="T45" fmla="*/ 432 h 4275"/>
              <a:gd name="T46" fmla="*/ 1908 w 4248"/>
              <a:gd name="T47" fmla="*/ 1035 h 4275"/>
              <a:gd name="T48" fmla="*/ 1926 w 4248"/>
              <a:gd name="T49" fmla="*/ 1692 h 4275"/>
              <a:gd name="T50" fmla="*/ 1557 w 4248"/>
              <a:gd name="T51" fmla="*/ 1872 h 4275"/>
              <a:gd name="T52" fmla="*/ 1566 w 4248"/>
              <a:gd name="T53" fmla="*/ 1692 h 4275"/>
              <a:gd name="T54" fmla="*/ 1530 w 4248"/>
              <a:gd name="T55" fmla="*/ 1620 h 4275"/>
              <a:gd name="T56" fmla="*/ 1413 w 4248"/>
              <a:gd name="T57" fmla="*/ 1593 h 4275"/>
              <a:gd name="T58" fmla="*/ 1332 w 4248"/>
              <a:gd name="T59" fmla="*/ 1665 h 4275"/>
              <a:gd name="T60" fmla="*/ 1341 w 4248"/>
              <a:gd name="T61" fmla="*/ 1854 h 4275"/>
              <a:gd name="T62" fmla="*/ 1341 w 4248"/>
              <a:gd name="T63" fmla="*/ 1971 h 4275"/>
              <a:gd name="T64" fmla="*/ 0 w 4248"/>
              <a:gd name="T65" fmla="*/ 2646 h 4275"/>
              <a:gd name="T66" fmla="*/ 0 w 4248"/>
              <a:gd name="T67" fmla="*/ 2790 h 4275"/>
              <a:gd name="T68" fmla="*/ 81 w 4248"/>
              <a:gd name="T69" fmla="*/ 2736 h 4275"/>
              <a:gd name="T70" fmla="*/ 1368 w 4248"/>
              <a:gd name="T71" fmla="*/ 2484 h 4275"/>
              <a:gd name="T72" fmla="*/ 1512 w 4248"/>
              <a:gd name="T73" fmla="*/ 2475 h 4275"/>
              <a:gd name="T74" fmla="*/ 1566 w 4248"/>
              <a:gd name="T75" fmla="*/ 2511 h 4275"/>
              <a:gd name="T76" fmla="*/ 1953 w 4248"/>
              <a:gd name="T77" fmla="*/ 2547 h 4275"/>
              <a:gd name="T78" fmla="*/ 1926 w 4248"/>
              <a:gd name="T79" fmla="*/ 3411 h 4275"/>
              <a:gd name="T80" fmla="*/ 1989 w 4248"/>
              <a:gd name="T81" fmla="*/ 3681 h 4275"/>
              <a:gd name="T82" fmla="*/ 2016 w 4248"/>
              <a:gd name="T83" fmla="*/ 3762 h 4275"/>
              <a:gd name="T84" fmla="*/ 1377 w 4248"/>
              <a:gd name="T85" fmla="*/ 4131 h 4275"/>
              <a:gd name="T86" fmla="*/ 1386 w 4248"/>
              <a:gd name="T87" fmla="*/ 4275 h 4275"/>
              <a:gd name="T88" fmla="*/ 2043 w 4248"/>
              <a:gd name="T89" fmla="*/ 4068 h 4275"/>
              <a:gd name="T90" fmla="*/ 2088 w 4248"/>
              <a:gd name="T91" fmla="*/ 4221 h 4275"/>
              <a:gd name="T92" fmla="*/ 2151 w 4248"/>
              <a:gd name="T93" fmla="*/ 4221 h 4275"/>
              <a:gd name="T94" fmla="*/ 2196 w 4248"/>
              <a:gd name="T95" fmla="*/ 4068 h 4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8" h="4275">
                <a:moveTo>
                  <a:pt x="2196" y="4068"/>
                </a:moveTo>
                <a:lnTo>
                  <a:pt x="2907" y="4239"/>
                </a:lnTo>
                <a:lnTo>
                  <a:pt x="2898" y="4095"/>
                </a:lnTo>
                <a:lnTo>
                  <a:pt x="2286" y="3753"/>
                </a:lnTo>
                <a:lnTo>
                  <a:pt x="2358" y="3240"/>
                </a:lnTo>
                <a:lnTo>
                  <a:pt x="2367" y="2772"/>
                </a:lnTo>
                <a:lnTo>
                  <a:pt x="2376" y="2484"/>
                </a:lnTo>
                <a:lnTo>
                  <a:pt x="2736" y="2475"/>
                </a:lnTo>
                <a:lnTo>
                  <a:pt x="2808" y="2421"/>
                </a:lnTo>
                <a:lnTo>
                  <a:pt x="4248" y="2637"/>
                </a:lnTo>
                <a:lnTo>
                  <a:pt x="4248" y="2511"/>
                </a:lnTo>
                <a:lnTo>
                  <a:pt x="2988" y="1953"/>
                </a:lnTo>
                <a:lnTo>
                  <a:pt x="2979" y="1647"/>
                </a:lnTo>
                <a:lnTo>
                  <a:pt x="2862" y="1557"/>
                </a:lnTo>
                <a:lnTo>
                  <a:pt x="2763" y="1566"/>
                </a:lnTo>
                <a:lnTo>
                  <a:pt x="2691" y="1620"/>
                </a:lnTo>
                <a:lnTo>
                  <a:pt x="2691" y="1836"/>
                </a:lnTo>
                <a:lnTo>
                  <a:pt x="2349" y="1656"/>
                </a:lnTo>
                <a:lnTo>
                  <a:pt x="2376" y="468"/>
                </a:lnTo>
                <a:lnTo>
                  <a:pt x="2286" y="189"/>
                </a:lnTo>
                <a:lnTo>
                  <a:pt x="2160" y="0"/>
                </a:lnTo>
                <a:lnTo>
                  <a:pt x="1998" y="207"/>
                </a:lnTo>
                <a:lnTo>
                  <a:pt x="1935" y="432"/>
                </a:lnTo>
                <a:lnTo>
                  <a:pt x="1908" y="1035"/>
                </a:lnTo>
                <a:lnTo>
                  <a:pt x="1926" y="1692"/>
                </a:lnTo>
                <a:lnTo>
                  <a:pt x="1557" y="1872"/>
                </a:lnTo>
                <a:lnTo>
                  <a:pt x="1566" y="1692"/>
                </a:lnTo>
                <a:lnTo>
                  <a:pt x="1530" y="1620"/>
                </a:lnTo>
                <a:lnTo>
                  <a:pt x="1413" y="1593"/>
                </a:lnTo>
                <a:lnTo>
                  <a:pt x="1332" y="1665"/>
                </a:lnTo>
                <a:lnTo>
                  <a:pt x="1341" y="1854"/>
                </a:lnTo>
                <a:lnTo>
                  <a:pt x="1341" y="1971"/>
                </a:lnTo>
                <a:lnTo>
                  <a:pt x="0" y="2646"/>
                </a:lnTo>
                <a:lnTo>
                  <a:pt x="0" y="2790"/>
                </a:lnTo>
                <a:lnTo>
                  <a:pt x="81" y="2736"/>
                </a:lnTo>
                <a:lnTo>
                  <a:pt x="1368" y="2484"/>
                </a:lnTo>
                <a:lnTo>
                  <a:pt x="1512" y="2475"/>
                </a:lnTo>
                <a:lnTo>
                  <a:pt x="1566" y="2511"/>
                </a:lnTo>
                <a:lnTo>
                  <a:pt x="1953" y="2547"/>
                </a:lnTo>
                <a:lnTo>
                  <a:pt x="1926" y="3411"/>
                </a:lnTo>
                <a:lnTo>
                  <a:pt x="1989" y="3681"/>
                </a:lnTo>
                <a:lnTo>
                  <a:pt x="2016" y="3762"/>
                </a:lnTo>
                <a:lnTo>
                  <a:pt x="1377" y="4131"/>
                </a:lnTo>
                <a:lnTo>
                  <a:pt x="1386" y="4275"/>
                </a:lnTo>
                <a:lnTo>
                  <a:pt x="2043" y="4068"/>
                </a:lnTo>
                <a:lnTo>
                  <a:pt x="2088" y="4221"/>
                </a:lnTo>
                <a:lnTo>
                  <a:pt x="2151" y="4221"/>
                </a:lnTo>
                <a:lnTo>
                  <a:pt x="2196" y="4068"/>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nvGrpSpPr>
          <p:cNvPr id="70" name="Group 233">
            <a:extLst>
              <a:ext uri="{FF2B5EF4-FFF2-40B4-BE49-F238E27FC236}">
                <a16:creationId xmlns:a16="http://schemas.microsoft.com/office/drawing/2014/main" id="{87BD4D5A-77A4-440E-BD98-F9D0AE5AB179}"/>
              </a:ext>
            </a:extLst>
          </p:cNvPr>
          <p:cNvGrpSpPr>
            <a:grpSpLocks/>
          </p:cNvGrpSpPr>
          <p:nvPr/>
        </p:nvGrpSpPr>
        <p:grpSpPr bwMode="auto">
          <a:xfrm>
            <a:off x="10390834" y="4434150"/>
            <a:ext cx="1497010" cy="493712"/>
            <a:chOff x="304" y="391"/>
            <a:chExt cx="5144" cy="1699"/>
          </a:xfrm>
        </p:grpSpPr>
        <p:sp>
          <p:nvSpPr>
            <p:cNvPr id="71" name="Oval 234">
              <a:extLst>
                <a:ext uri="{FF2B5EF4-FFF2-40B4-BE49-F238E27FC236}">
                  <a16:creationId xmlns:a16="http://schemas.microsoft.com/office/drawing/2014/main" id="{BD12FD4D-A9E1-4210-8589-88E0279377EE}"/>
                </a:ext>
              </a:extLst>
            </p:cNvPr>
            <p:cNvSpPr>
              <a:spLocks noChangeArrowheads="1"/>
            </p:cNvSpPr>
            <p:nvPr/>
          </p:nvSpPr>
          <p:spPr bwMode="auto">
            <a:xfrm>
              <a:off x="1066" y="1410"/>
              <a:ext cx="680" cy="680"/>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2" name="Oval 235">
              <a:extLst>
                <a:ext uri="{FF2B5EF4-FFF2-40B4-BE49-F238E27FC236}">
                  <a16:creationId xmlns:a16="http://schemas.microsoft.com/office/drawing/2014/main" id="{106614DB-5442-40FC-A19D-8392EB40D26B}"/>
                </a:ext>
              </a:extLst>
            </p:cNvPr>
            <p:cNvSpPr>
              <a:spLocks noChangeArrowheads="1"/>
            </p:cNvSpPr>
            <p:nvPr/>
          </p:nvSpPr>
          <p:spPr bwMode="auto">
            <a:xfrm>
              <a:off x="4286" y="1410"/>
              <a:ext cx="680" cy="680"/>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3" name="Freeform 236">
              <a:extLst>
                <a:ext uri="{FF2B5EF4-FFF2-40B4-BE49-F238E27FC236}">
                  <a16:creationId xmlns:a16="http://schemas.microsoft.com/office/drawing/2014/main" id="{E37371B2-09EF-4BCD-BEE7-1D4F326E77A2}"/>
                </a:ext>
              </a:extLst>
            </p:cNvPr>
            <p:cNvSpPr>
              <a:spLocks/>
            </p:cNvSpPr>
            <p:nvPr/>
          </p:nvSpPr>
          <p:spPr bwMode="auto">
            <a:xfrm>
              <a:off x="304" y="391"/>
              <a:ext cx="5144" cy="1382"/>
            </a:xfrm>
            <a:custGeom>
              <a:avLst/>
              <a:gdLst>
                <a:gd name="T0" fmla="*/ 5025 w 5144"/>
                <a:gd name="T1" fmla="*/ 1382 h 1382"/>
                <a:gd name="T2" fmla="*/ 1397 w 5144"/>
                <a:gd name="T3" fmla="*/ 1382 h 1382"/>
                <a:gd name="T4" fmla="*/ 762 w 5144"/>
                <a:gd name="T5" fmla="*/ 1382 h 1382"/>
                <a:gd name="T6" fmla="*/ 444 w 5144"/>
                <a:gd name="T7" fmla="*/ 1291 h 1382"/>
                <a:gd name="T8" fmla="*/ 176 w 5144"/>
                <a:gd name="T9" fmla="*/ 1272 h 1382"/>
                <a:gd name="T10" fmla="*/ 88 w 5144"/>
                <a:gd name="T11" fmla="*/ 1208 h 1382"/>
                <a:gd name="T12" fmla="*/ 40 w 5144"/>
                <a:gd name="T13" fmla="*/ 1136 h 1382"/>
                <a:gd name="T14" fmla="*/ 0 w 5144"/>
                <a:gd name="T15" fmla="*/ 992 h 1382"/>
                <a:gd name="T16" fmla="*/ 48 w 5144"/>
                <a:gd name="T17" fmla="*/ 872 h 1382"/>
                <a:gd name="T18" fmla="*/ 40 w 5144"/>
                <a:gd name="T19" fmla="*/ 624 h 1382"/>
                <a:gd name="T20" fmla="*/ 72 w 5144"/>
                <a:gd name="T21" fmla="*/ 568 h 1382"/>
                <a:gd name="T22" fmla="*/ 704 w 5144"/>
                <a:gd name="T23" fmla="*/ 504 h 1382"/>
                <a:gd name="T24" fmla="*/ 800 w 5144"/>
                <a:gd name="T25" fmla="*/ 488 h 1382"/>
                <a:gd name="T26" fmla="*/ 1216 w 5144"/>
                <a:gd name="T27" fmla="*/ 96 h 1382"/>
                <a:gd name="T28" fmla="*/ 1312 w 5144"/>
                <a:gd name="T29" fmla="*/ 48 h 1382"/>
                <a:gd name="T30" fmla="*/ 2616 w 5144"/>
                <a:gd name="T31" fmla="*/ 0 h 1382"/>
                <a:gd name="T32" fmla="*/ 2960 w 5144"/>
                <a:gd name="T33" fmla="*/ 32 h 1382"/>
                <a:gd name="T34" fmla="*/ 3168 w 5144"/>
                <a:gd name="T35" fmla="*/ 136 h 1382"/>
                <a:gd name="T36" fmla="*/ 3704 w 5144"/>
                <a:gd name="T37" fmla="*/ 504 h 1382"/>
                <a:gd name="T38" fmla="*/ 4472 w 5144"/>
                <a:gd name="T39" fmla="*/ 576 h 1382"/>
                <a:gd name="T40" fmla="*/ 4456 w 5144"/>
                <a:gd name="T41" fmla="*/ 464 h 1382"/>
                <a:gd name="T42" fmla="*/ 4520 w 5144"/>
                <a:gd name="T43" fmla="*/ 480 h 1382"/>
                <a:gd name="T44" fmla="*/ 4600 w 5144"/>
                <a:gd name="T45" fmla="*/ 568 h 1382"/>
                <a:gd name="T46" fmla="*/ 4608 w 5144"/>
                <a:gd name="T47" fmla="*/ 616 h 1382"/>
                <a:gd name="T48" fmla="*/ 4960 w 5144"/>
                <a:gd name="T49" fmla="*/ 688 h 1382"/>
                <a:gd name="T50" fmla="*/ 5024 w 5144"/>
                <a:gd name="T51" fmla="*/ 768 h 1382"/>
                <a:gd name="T52" fmla="*/ 5056 w 5144"/>
                <a:gd name="T53" fmla="*/ 864 h 1382"/>
                <a:gd name="T54" fmla="*/ 5120 w 5144"/>
                <a:gd name="T55" fmla="*/ 1032 h 1382"/>
                <a:gd name="T56" fmla="*/ 5144 w 5144"/>
                <a:gd name="T57" fmla="*/ 1144 h 1382"/>
                <a:gd name="T58" fmla="*/ 5080 w 5144"/>
                <a:gd name="T59" fmla="*/ 1320 h 1382"/>
                <a:gd name="T60" fmla="*/ 5025 w 5144"/>
                <a:gd name="T61" fmla="*/ 138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44" h="1382">
                  <a:moveTo>
                    <a:pt x="5025" y="1382"/>
                  </a:moveTo>
                  <a:lnTo>
                    <a:pt x="1397" y="1382"/>
                  </a:lnTo>
                  <a:lnTo>
                    <a:pt x="762" y="1382"/>
                  </a:lnTo>
                  <a:lnTo>
                    <a:pt x="444" y="1291"/>
                  </a:lnTo>
                  <a:lnTo>
                    <a:pt x="176" y="1272"/>
                  </a:lnTo>
                  <a:lnTo>
                    <a:pt x="88" y="1208"/>
                  </a:lnTo>
                  <a:lnTo>
                    <a:pt x="40" y="1136"/>
                  </a:lnTo>
                  <a:lnTo>
                    <a:pt x="0" y="992"/>
                  </a:lnTo>
                  <a:lnTo>
                    <a:pt x="48" y="872"/>
                  </a:lnTo>
                  <a:lnTo>
                    <a:pt x="40" y="624"/>
                  </a:lnTo>
                  <a:lnTo>
                    <a:pt x="72" y="568"/>
                  </a:lnTo>
                  <a:lnTo>
                    <a:pt x="704" y="504"/>
                  </a:lnTo>
                  <a:lnTo>
                    <a:pt x="800" y="488"/>
                  </a:lnTo>
                  <a:lnTo>
                    <a:pt x="1216" y="96"/>
                  </a:lnTo>
                  <a:lnTo>
                    <a:pt x="1312" y="48"/>
                  </a:lnTo>
                  <a:lnTo>
                    <a:pt x="2616" y="0"/>
                  </a:lnTo>
                  <a:lnTo>
                    <a:pt x="2960" y="32"/>
                  </a:lnTo>
                  <a:lnTo>
                    <a:pt x="3168" y="136"/>
                  </a:lnTo>
                  <a:lnTo>
                    <a:pt x="3704" y="504"/>
                  </a:lnTo>
                  <a:lnTo>
                    <a:pt x="4472" y="576"/>
                  </a:lnTo>
                  <a:lnTo>
                    <a:pt x="4456" y="464"/>
                  </a:lnTo>
                  <a:lnTo>
                    <a:pt x="4520" y="480"/>
                  </a:lnTo>
                  <a:lnTo>
                    <a:pt x="4600" y="568"/>
                  </a:lnTo>
                  <a:lnTo>
                    <a:pt x="4608" y="616"/>
                  </a:lnTo>
                  <a:lnTo>
                    <a:pt x="4960" y="688"/>
                  </a:lnTo>
                  <a:lnTo>
                    <a:pt x="5024" y="768"/>
                  </a:lnTo>
                  <a:lnTo>
                    <a:pt x="5056" y="864"/>
                  </a:lnTo>
                  <a:lnTo>
                    <a:pt x="5120" y="1032"/>
                  </a:lnTo>
                  <a:lnTo>
                    <a:pt x="5144" y="1144"/>
                  </a:lnTo>
                  <a:lnTo>
                    <a:pt x="5080" y="1320"/>
                  </a:lnTo>
                  <a:lnTo>
                    <a:pt x="5025" y="138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4" name="Freeform 237">
              <a:extLst>
                <a:ext uri="{FF2B5EF4-FFF2-40B4-BE49-F238E27FC236}">
                  <a16:creationId xmlns:a16="http://schemas.microsoft.com/office/drawing/2014/main" id="{8EAB6B0A-D027-4B4D-B76B-FEF0F78E7CCB}"/>
                </a:ext>
              </a:extLst>
            </p:cNvPr>
            <p:cNvSpPr>
              <a:spLocks/>
            </p:cNvSpPr>
            <p:nvPr/>
          </p:nvSpPr>
          <p:spPr bwMode="auto">
            <a:xfrm>
              <a:off x="1429" y="479"/>
              <a:ext cx="1088" cy="477"/>
            </a:xfrm>
            <a:custGeom>
              <a:avLst/>
              <a:gdLst>
                <a:gd name="T0" fmla="*/ 1088 w 1088"/>
                <a:gd name="T1" fmla="*/ 477 h 477"/>
                <a:gd name="T2" fmla="*/ 0 w 1088"/>
                <a:gd name="T3" fmla="*/ 477 h 477"/>
                <a:gd name="T4" fmla="*/ 227 w 1088"/>
                <a:gd name="T5" fmla="*/ 88 h 477"/>
                <a:gd name="T6" fmla="*/ 331 w 1088"/>
                <a:gd name="T7" fmla="*/ 0 h 477"/>
                <a:gd name="T8" fmla="*/ 1051 w 1088"/>
                <a:gd name="T9" fmla="*/ 8 h 477"/>
                <a:gd name="T10" fmla="*/ 1088 w 1088"/>
                <a:gd name="T11" fmla="*/ 477 h 477"/>
              </a:gdLst>
              <a:ahLst/>
              <a:cxnLst>
                <a:cxn ang="0">
                  <a:pos x="T0" y="T1"/>
                </a:cxn>
                <a:cxn ang="0">
                  <a:pos x="T2" y="T3"/>
                </a:cxn>
                <a:cxn ang="0">
                  <a:pos x="T4" y="T5"/>
                </a:cxn>
                <a:cxn ang="0">
                  <a:pos x="T6" y="T7"/>
                </a:cxn>
                <a:cxn ang="0">
                  <a:pos x="T8" y="T9"/>
                </a:cxn>
                <a:cxn ang="0">
                  <a:pos x="T10" y="T11"/>
                </a:cxn>
              </a:cxnLst>
              <a:rect l="0" t="0" r="r" b="b"/>
              <a:pathLst>
                <a:path w="1088" h="477">
                  <a:moveTo>
                    <a:pt x="1088" y="477"/>
                  </a:moveTo>
                  <a:lnTo>
                    <a:pt x="0" y="477"/>
                  </a:lnTo>
                  <a:lnTo>
                    <a:pt x="227" y="88"/>
                  </a:lnTo>
                  <a:lnTo>
                    <a:pt x="331" y="0"/>
                  </a:lnTo>
                  <a:lnTo>
                    <a:pt x="1051" y="8"/>
                  </a:lnTo>
                  <a:lnTo>
                    <a:pt x="1088" y="47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5" name="Freeform 238">
              <a:extLst>
                <a:ext uri="{FF2B5EF4-FFF2-40B4-BE49-F238E27FC236}">
                  <a16:creationId xmlns:a16="http://schemas.microsoft.com/office/drawing/2014/main" id="{D03E78F8-33E6-4F62-940E-17FA6AEB7D4E}"/>
                </a:ext>
              </a:extLst>
            </p:cNvPr>
            <p:cNvSpPr>
              <a:spLocks/>
            </p:cNvSpPr>
            <p:nvPr/>
          </p:nvSpPr>
          <p:spPr bwMode="auto">
            <a:xfrm>
              <a:off x="2562" y="503"/>
              <a:ext cx="1254" cy="520"/>
            </a:xfrm>
            <a:custGeom>
              <a:avLst/>
              <a:gdLst>
                <a:gd name="T0" fmla="*/ 137 w 1254"/>
                <a:gd name="T1" fmla="*/ 453 h 520"/>
                <a:gd name="T2" fmla="*/ 0 w 1254"/>
                <a:gd name="T3" fmla="*/ 0 h 520"/>
                <a:gd name="T4" fmla="*/ 590 w 1254"/>
                <a:gd name="T5" fmla="*/ 0 h 520"/>
                <a:gd name="T6" fmla="*/ 694 w 1254"/>
                <a:gd name="T7" fmla="*/ 56 h 520"/>
                <a:gd name="T8" fmla="*/ 1254 w 1254"/>
                <a:gd name="T9" fmla="*/ 520 h 520"/>
                <a:gd name="T10" fmla="*/ 137 w 1254"/>
                <a:gd name="T11" fmla="*/ 453 h 520"/>
              </a:gdLst>
              <a:ahLst/>
              <a:cxnLst>
                <a:cxn ang="0">
                  <a:pos x="T0" y="T1"/>
                </a:cxn>
                <a:cxn ang="0">
                  <a:pos x="T2" y="T3"/>
                </a:cxn>
                <a:cxn ang="0">
                  <a:pos x="T4" y="T5"/>
                </a:cxn>
                <a:cxn ang="0">
                  <a:pos x="T6" y="T7"/>
                </a:cxn>
                <a:cxn ang="0">
                  <a:pos x="T8" y="T9"/>
                </a:cxn>
                <a:cxn ang="0">
                  <a:pos x="T10" y="T11"/>
                </a:cxn>
              </a:cxnLst>
              <a:rect l="0" t="0" r="r" b="b"/>
              <a:pathLst>
                <a:path w="1254" h="520">
                  <a:moveTo>
                    <a:pt x="137" y="453"/>
                  </a:moveTo>
                  <a:lnTo>
                    <a:pt x="0" y="0"/>
                  </a:lnTo>
                  <a:lnTo>
                    <a:pt x="590" y="0"/>
                  </a:lnTo>
                  <a:lnTo>
                    <a:pt x="694" y="56"/>
                  </a:lnTo>
                  <a:lnTo>
                    <a:pt x="1254" y="520"/>
                  </a:lnTo>
                  <a:lnTo>
                    <a:pt x="137" y="45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6" name="Oval 239">
              <a:extLst>
                <a:ext uri="{FF2B5EF4-FFF2-40B4-BE49-F238E27FC236}">
                  <a16:creationId xmlns:a16="http://schemas.microsoft.com/office/drawing/2014/main" id="{F3A5E75A-160F-4B71-81CA-00B4DC6D7177}"/>
                </a:ext>
              </a:extLst>
            </p:cNvPr>
            <p:cNvSpPr>
              <a:spLocks noChangeArrowheads="1"/>
            </p:cNvSpPr>
            <p:nvPr/>
          </p:nvSpPr>
          <p:spPr bwMode="auto">
            <a:xfrm>
              <a:off x="1202" y="1546"/>
              <a:ext cx="408" cy="40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7" name="Oval 240">
              <a:extLst>
                <a:ext uri="{FF2B5EF4-FFF2-40B4-BE49-F238E27FC236}">
                  <a16:creationId xmlns:a16="http://schemas.microsoft.com/office/drawing/2014/main" id="{AAE793BD-66EE-4A42-85A1-DBBDBD7DC63D}"/>
                </a:ext>
              </a:extLst>
            </p:cNvPr>
            <p:cNvSpPr>
              <a:spLocks noChangeArrowheads="1"/>
            </p:cNvSpPr>
            <p:nvPr/>
          </p:nvSpPr>
          <p:spPr bwMode="auto">
            <a:xfrm>
              <a:off x="4422" y="1546"/>
              <a:ext cx="408" cy="40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78" name="Group 147">
            <a:extLst>
              <a:ext uri="{FF2B5EF4-FFF2-40B4-BE49-F238E27FC236}">
                <a16:creationId xmlns:a16="http://schemas.microsoft.com/office/drawing/2014/main" id="{C0400E32-B173-486A-AF77-C00A2C22401C}"/>
              </a:ext>
            </a:extLst>
          </p:cNvPr>
          <p:cNvGrpSpPr>
            <a:grpSpLocks/>
          </p:cNvGrpSpPr>
          <p:nvPr/>
        </p:nvGrpSpPr>
        <p:grpSpPr bwMode="auto">
          <a:xfrm>
            <a:off x="8212344" y="5946601"/>
            <a:ext cx="1584325" cy="388937"/>
            <a:chOff x="1204" y="3543"/>
            <a:chExt cx="2174" cy="533"/>
          </a:xfrm>
        </p:grpSpPr>
        <p:grpSp>
          <p:nvGrpSpPr>
            <p:cNvPr id="79" name="Group 148">
              <a:extLst>
                <a:ext uri="{FF2B5EF4-FFF2-40B4-BE49-F238E27FC236}">
                  <a16:creationId xmlns:a16="http://schemas.microsoft.com/office/drawing/2014/main" id="{15A78884-BE7B-4A01-829D-843E1FB73BFE}"/>
                </a:ext>
              </a:extLst>
            </p:cNvPr>
            <p:cNvGrpSpPr>
              <a:grpSpLocks/>
            </p:cNvGrpSpPr>
            <p:nvPr/>
          </p:nvGrpSpPr>
          <p:grpSpPr bwMode="auto">
            <a:xfrm>
              <a:off x="2669" y="3543"/>
              <a:ext cx="709" cy="510"/>
              <a:chOff x="2525" y="3407"/>
              <a:chExt cx="709" cy="510"/>
            </a:xfrm>
          </p:grpSpPr>
          <p:sp>
            <p:nvSpPr>
              <p:cNvPr id="108" name="AutoShape 149">
                <a:extLst>
                  <a:ext uri="{FF2B5EF4-FFF2-40B4-BE49-F238E27FC236}">
                    <a16:creationId xmlns:a16="http://schemas.microsoft.com/office/drawing/2014/main" id="{3119417C-4416-45CF-AE29-C1069D809CE9}"/>
                  </a:ext>
                </a:extLst>
              </p:cNvPr>
              <p:cNvSpPr>
                <a:spLocks noChangeArrowheads="1"/>
              </p:cNvSpPr>
              <p:nvPr/>
            </p:nvSpPr>
            <p:spPr bwMode="auto">
              <a:xfrm>
                <a:off x="2525" y="3521"/>
                <a:ext cx="709" cy="340"/>
              </a:xfrm>
              <a:prstGeom prst="roundRect">
                <a:avLst>
                  <a:gd name="adj" fmla="val 16667"/>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9" name="Oval 150">
                <a:extLst>
                  <a:ext uri="{FF2B5EF4-FFF2-40B4-BE49-F238E27FC236}">
                    <a16:creationId xmlns:a16="http://schemas.microsoft.com/office/drawing/2014/main" id="{3C248EA3-93EC-4B8C-B0E6-3DF99F854A6E}"/>
                  </a:ext>
                </a:extLst>
              </p:cNvPr>
              <p:cNvSpPr>
                <a:spLocks noChangeArrowheads="1"/>
              </p:cNvSpPr>
              <p:nvPr/>
            </p:nvSpPr>
            <p:spPr bwMode="auto">
              <a:xfrm>
                <a:off x="2581"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0" name="Oval 151">
                <a:extLst>
                  <a:ext uri="{FF2B5EF4-FFF2-40B4-BE49-F238E27FC236}">
                    <a16:creationId xmlns:a16="http://schemas.microsoft.com/office/drawing/2014/main" id="{7A9D032E-6B9D-4CF1-B48C-13946ADA85D5}"/>
                  </a:ext>
                </a:extLst>
              </p:cNvPr>
              <p:cNvSpPr>
                <a:spLocks noChangeArrowheads="1"/>
              </p:cNvSpPr>
              <p:nvPr/>
            </p:nvSpPr>
            <p:spPr bwMode="auto">
              <a:xfrm>
                <a:off x="2695"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1" name="Oval 152">
                <a:extLst>
                  <a:ext uri="{FF2B5EF4-FFF2-40B4-BE49-F238E27FC236}">
                    <a16:creationId xmlns:a16="http://schemas.microsoft.com/office/drawing/2014/main" id="{42D30A8C-8A28-49A5-AA87-CAA0572175BB}"/>
                  </a:ext>
                </a:extLst>
              </p:cNvPr>
              <p:cNvSpPr>
                <a:spLocks noChangeArrowheads="1"/>
              </p:cNvSpPr>
              <p:nvPr/>
            </p:nvSpPr>
            <p:spPr bwMode="auto">
              <a:xfrm>
                <a:off x="2950"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2" name="Oval 153">
                <a:extLst>
                  <a:ext uri="{FF2B5EF4-FFF2-40B4-BE49-F238E27FC236}">
                    <a16:creationId xmlns:a16="http://schemas.microsoft.com/office/drawing/2014/main" id="{D36D627E-690A-43BE-AF15-427B757FBA3F}"/>
                  </a:ext>
                </a:extLst>
              </p:cNvPr>
              <p:cNvSpPr>
                <a:spLocks noChangeArrowheads="1"/>
              </p:cNvSpPr>
              <p:nvPr/>
            </p:nvSpPr>
            <p:spPr bwMode="auto">
              <a:xfrm>
                <a:off x="3064"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3" name="Rectangle 154">
                <a:extLst>
                  <a:ext uri="{FF2B5EF4-FFF2-40B4-BE49-F238E27FC236}">
                    <a16:creationId xmlns:a16="http://schemas.microsoft.com/office/drawing/2014/main" id="{18D2ADF7-658E-4109-9842-7F4F165D51AF}"/>
                  </a:ext>
                </a:extLst>
              </p:cNvPr>
              <p:cNvSpPr>
                <a:spLocks noChangeArrowheads="1"/>
              </p:cNvSpPr>
              <p:nvPr/>
            </p:nvSpPr>
            <p:spPr bwMode="auto">
              <a:xfrm>
                <a:off x="2581"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4" name="Rectangle 155">
                <a:extLst>
                  <a:ext uri="{FF2B5EF4-FFF2-40B4-BE49-F238E27FC236}">
                    <a16:creationId xmlns:a16="http://schemas.microsoft.com/office/drawing/2014/main" id="{B39B14DC-047B-434F-A14B-E1A282320BD1}"/>
                  </a:ext>
                </a:extLst>
              </p:cNvPr>
              <p:cNvSpPr>
                <a:spLocks noChangeArrowheads="1"/>
              </p:cNvSpPr>
              <p:nvPr/>
            </p:nvSpPr>
            <p:spPr bwMode="auto">
              <a:xfrm>
                <a:off x="3092"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5" name="Rectangle 156">
                <a:extLst>
                  <a:ext uri="{FF2B5EF4-FFF2-40B4-BE49-F238E27FC236}">
                    <a16:creationId xmlns:a16="http://schemas.microsoft.com/office/drawing/2014/main" id="{27D5E5B0-01BF-46A4-8DF2-AB9AF5F6558F}"/>
                  </a:ext>
                </a:extLst>
              </p:cNvPr>
              <p:cNvSpPr>
                <a:spLocks noChangeArrowheads="1"/>
              </p:cNvSpPr>
              <p:nvPr/>
            </p:nvSpPr>
            <p:spPr bwMode="auto">
              <a:xfrm>
                <a:off x="272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6" name="Rectangle 157">
                <a:extLst>
                  <a:ext uri="{FF2B5EF4-FFF2-40B4-BE49-F238E27FC236}">
                    <a16:creationId xmlns:a16="http://schemas.microsoft.com/office/drawing/2014/main" id="{3DB40EE6-83C8-40BE-B26C-50DBB856815E}"/>
                  </a:ext>
                </a:extLst>
              </p:cNvPr>
              <p:cNvSpPr>
                <a:spLocks noChangeArrowheads="1"/>
              </p:cNvSpPr>
              <p:nvPr/>
            </p:nvSpPr>
            <p:spPr bwMode="auto">
              <a:xfrm>
                <a:off x="280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7" name="Rectangle 158">
                <a:extLst>
                  <a:ext uri="{FF2B5EF4-FFF2-40B4-BE49-F238E27FC236}">
                    <a16:creationId xmlns:a16="http://schemas.microsoft.com/office/drawing/2014/main" id="{3AA7E35B-580F-4C2A-9CE7-60AC357A8874}"/>
                  </a:ext>
                </a:extLst>
              </p:cNvPr>
              <p:cNvSpPr>
                <a:spLocks noChangeArrowheads="1"/>
              </p:cNvSpPr>
              <p:nvPr/>
            </p:nvSpPr>
            <p:spPr bwMode="auto">
              <a:xfrm>
                <a:off x="289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8" name="Rectangle 159">
                <a:extLst>
                  <a:ext uri="{FF2B5EF4-FFF2-40B4-BE49-F238E27FC236}">
                    <a16:creationId xmlns:a16="http://schemas.microsoft.com/office/drawing/2014/main" id="{0FE320E1-99C0-4D9C-BE22-ED3011CBC47B}"/>
                  </a:ext>
                </a:extLst>
              </p:cNvPr>
              <p:cNvSpPr>
                <a:spLocks noChangeArrowheads="1"/>
              </p:cNvSpPr>
              <p:nvPr/>
            </p:nvSpPr>
            <p:spPr bwMode="auto">
              <a:xfrm>
                <a:off x="297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9" name="Freeform 160">
                <a:extLst>
                  <a:ext uri="{FF2B5EF4-FFF2-40B4-BE49-F238E27FC236}">
                    <a16:creationId xmlns:a16="http://schemas.microsoft.com/office/drawing/2014/main" id="{021D3A3D-0F2F-48BE-8A9B-9D1CD78CD775}"/>
                  </a:ext>
                </a:extLst>
              </p:cNvPr>
              <p:cNvSpPr>
                <a:spLocks/>
              </p:cNvSpPr>
              <p:nvPr/>
            </p:nvSpPr>
            <p:spPr bwMode="auto">
              <a:xfrm>
                <a:off x="2553"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0" name="Freeform 161">
                <a:extLst>
                  <a:ext uri="{FF2B5EF4-FFF2-40B4-BE49-F238E27FC236}">
                    <a16:creationId xmlns:a16="http://schemas.microsoft.com/office/drawing/2014/main" id="{5738AC7A-3A26-4B5B-80E9-1D83F40AD664}"/>
                  </a:ext>
                </a:extLst>
              </p:cNvPr>
              <p:cNvSpPr>
                <a:spLocks/>
              </p:cNvSpPr>
              <p:nvPr/>
            </p:nvSpPr>
            <p:spPr bwMode="auto">
              <a:xfrm>
                <a:off x="3007"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80" name="Group 162">
              <a:extLst>
                <a:ext uri="{FF2B5EF4-FFF2-40B4-BE49-F238E27FC236}">
                  <a16:creationId xmlns:a16="http://schemas.microsoft.com/office/drawing/2014/main" id="{5D4D8506-5D91-4FDB-9923-5145EB44B094}"/>
                </a:ext>
              </a:extLst>
            </p:cNvPr>
            <p:cNvGrpSpPr>
              <a:grpSpLocks/>
            </p:cNvGrpSpPr>
            <p:nvPr/>
          </p:nvGrpSpPr>
          <p:grpSpPr bwMode="auto">
            <a:xfrm>
              <a:off x="1204" y="3566"/>
              <a:ext cx="709" cy="510"/>
              <a:chOff x="2525" y="3407"/>
              <a:chExt cx="709" cy="510"/>
            </a:xfrm>
          </p:grpSpPr>
          <p:sp>
            <p:nvSpPr>
              <p:cNvPr id="95" name="AutoShape 163">
                <a:extLst>
                  <a:ext uri="{FF2B5EF4-FFF2-40B4-BE49-F238E27FC236}">
                    <a16:creationId xmlns:a16="http://schemas.microsoft.com/office/drawing/2014/main" id="{C47601AD-3702-46E1-8DE7-605BB9C1D242}"/>
                  </a:ext>
                </a:extLst>
              </p:cNvPr>
              <p:cNvSpPr>
                <a:spLocks noChangeArrowheads="1"/>
              </p:cNvSpPr>
              <p:nvPr/>
            </p:nvSpPr>
            <p:spPr bwMode="auto">
              <a:xfrm>
                <a:off x="2525" y="3521"/>
                <a:ext cx="709" cy="340"/>
              </a:xfrm>
              <a:prstGeom prst="roundRect">
                <a:avLst>
                  <a:gd name="adj" fmla="val 16667"/>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6" name="Oval 164">
                <a:extLst>
                  <a:ext uri="{FF2B5EF4-FFF2-40B4-BE49-F238E27FC236}">
                    <a16:creationId xmlns:a16="http://schemas.microsoft.com/office/drawing/2014/main" id="{7A64F6E6-5FDF-4F0C-8E49-A8EDE03CCE09}"/>
                  </a:ext>
                </a:extLst>
              </p:cNvPr>
              <p:cNvSpPr>
                <a:spLocks noChangeArrowheads="1"/>
              </p:cNvSpPr>
              <p:nvPr/>
            </p:nvSpPr>
            <p:spPr bwMode="auto">
              <a:xfrm>
                <a:off x="2581"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7" name="Oval 165">
                <a:extLst>
                  <a:ext uri="{FF2B5EF4-FFF2-40B4-BE49-F238E27FC236}">
                    <a16:creationId xmlns:a16="http://schemas.microsoft.com/office/drawing/2014/main" id="{CDAAD457-1D7E-4E33-99C2-056535BCAEFE}"/>
                  </a:ext>
                </a:extLst>
              </p:cNvPr>
              <p:cNvSpPr>
                <a:spLocks noChangeArrowheads="1"/>
              </p:cNvSpPr>
              <p:nvPr/>
            </p:nvSpPr>
            <p:spPr bwMode="auto">
              <a:xfrm>
                <a:off x="2695"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8" name="Oval 166">
                <a:extLst>
                  <a:ext uri="{FF2B5EF4-FFF2-40B4-BE49-F238E27FC236}">
                    <a16:creationId xmlns:a16="http://schemas.microsoft.com/office/drawing/2014/main" id="{CA963E1F-0052-443F-827A-69876B3C4AFE}"/>
                  </a:ext>
                </a:extLst>
              </p:cNvPr>
              <p:cNvSpPr>
                <a:spLocks noChangeArrowheads="1"/>
              </p:cNvSpPr>
              <p:nvPr/>
            </p:nvSpPr>
            <p:spPr bwMode="auto">
              <a:xfrm>
                <a:off x="2950"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9" name="Oval 167">
                <a:extLst>
                  <a:ext uri="{FF2B5EF4-FFF2-40B4-BE49-F238E27FC236}">
                    <a16:creationId xmlns:a16="http://schemas.microsoft.com/office/drawing/2014/main" id="{3DBE6686-9B86-4670-871E-6A428472942F}"/>
                  </a:ext>
                </a:extLst>
              </p:cNvPr>
              <p:cNvSpPr>
                <a:spLocks noChangeArrowheads="1"/>
              </p:cNvSpPr>
              <p:nvPr/>
            </p:nvSpPr>
            <p:spPr bwMode="auto">
              <a:xfrm>
                <a:off x="3064"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0" name="Rectangle 168">
                <a:extLst>
                  <a:ext uri="{FF2B5EF4-FFF2-40B4-BE49-F238E27FC236}">
                    <a16:creationId xmlns:a16="http://schemas.microsoft.com/office/drawing/2014/main" id="{23DF5947-0519-42DF-B62B-2A23A3FDE073}"/>
                  </a:ext>
                </a:extLst>
              </p:cNvPr>
              <p:cNvSpPr>
                <a:spLocks noChangeArrowheads="1"/>
              </p:cNvSpPr>
              <p:nvPr/>
            </p:nvSpPr>
            <p:spPr bwMode="auto">
              <a:xfrm>
                <a:off x="2581"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1" name="Rectangle 169">
                <a:extLst>
                  <a:ext uri="{FF2B5EF4-FFF2-40B4-BE49-F238E27FC236}">
                    <a16:creationId xmlns:a16="http://schemas.microsoft.com/office/drawing/2014/main" id="{D1335C06-283B-4B1D-BD40-FCAE446BE446}"/>
                  </a:ext>
                </a:extLst>
              </p:cNvPr>
              <p:cNvSpPr>
                <a:spLocks noChangeArrowheads="1"/>
              </p:cNvSpPr>
              <p:nvPr/>
            </p:nvSpPr>
            <p:spPr bwMode="auto">
              <a:xfrm>
                <a:off x="3092"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2" name="Rectangle 170">
                <a:extLst>
                  <a:ext uri="{FF2B5EF4-FFF2-40B4-BE49-F238E27FC236}">
                    <a16:creationId xmlns:a16="http://schemas.microsoft.com/office/drawing/2014/main" id="{AA5ED997-5DE9-4024-8B19-8FA29ECDFEAC}"/>
                  </a:ext>
                </a:extLst>
              </p:cNvPr>
              <p:cNvSpPr>
                <a:spLocks noChangeArrowheads="1"/>
              </p:cNvSpPr>
              <p:nvPr/>
            </p:nvSpPr>
            <p:spPr bwMode="auto">
              <a:xfrm>
                <a:off x="272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3" name="Rectangle 171">
                <a:extLst>
                  <a:ext uri="{FF2B5EF4-FFF2-40B4-BE49-F238E27FC236}">
                    <a16:creationId xmlns:a16="http://schemas.microsoft.com/office/drawing/2014/main" id="{4D184946-AE65-47E0-AB0E-60EEDA3199AC}"/>
                  </a:ext>
                </a:extLst>
              </p:cNvPr>
              <p:cNvSpPr>
                <a:spLocks noChangeArrowheads="1"/>
              </p:cNvSpPr>
              <p:nvPr/>
            </p:nvSpPr>
            <p:spPr bwMode="auto">
              <a:xfrm>
                <a:off x="280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4" name="Rectangle 172">
                <a:extLst>
                  <a:ext uri="{FF2B5EF4-FFF2-40B4-BE49-F238E27FC236}">
                    <a16:creationId xmlns:a16="http://schemas.microsoft.com/office/drawing/2014/main" id="{7FF7275E-70A3-458D-925E-9ED195D50860}"/>
                  </a:ext>
                </a:extLst>
              </p:cNvPr>
              <p:cNvSpPr>
                <a:spLocks noChangeArrowheads="1"/>
              </p:cNvSpPr>
              <p:nvPr/>
            </p:nvSpPr>
            <p:spPr bwMode="auto">
              <a:xfrm>
                <a:off x="289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5" name="Rectangle 173">
                <a:extLst>
                  <a:ext uri="{FF2B5EF4-FFF2-40B4-BE49-F238E27FC236}">
                    <a16:creationId xmlns:a16="http://schemas.microsoft.com/office/drawing/2014/main" id="{2F049012-66B2-4CC2-BCEB-E89F1F4D3142}"/>
                  </a:ext>
                </a:extLst>
              </p:cNvPr>
              <p:cNvSpPr>
                <a:spLocks noChangeArrowheads="1"/>
              </p:cNvSpPr>
              <p:nvPr/>
            </p:nvSpPr>
            <p:spPr bwMode="auto">
              <a:xfrm>
                <a:off x="297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6" name="Freeform 174">
                <a:extLst>
                  <a:ext uri="{FF2B5EF4-FFF2-40B4-BE49-F238E27FC236}">
                    <a16:creationId xmlns:a16="http://schemas.microsoft.com/office/drawing/2014/main" id="{DF30F8CA-FB08-4BCD-B166-19291C8C41E4}"/>
                  </a:ext>
                </a:extLst>
              </p:cNvPr>
              <p:cNvSpPr>
                <a:spLocks/>
              </p:cNvSpPr>
              <p:nvPr/>
            </p:nvSpPr>
            <p:spPr bwMode="auto">
              <a:xfrm>
                <a:off x="2553"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7" name="Freeform 175">
                <a:extLst>
                  <a:ext uri="{FF2B5EF4-FFF2-40B4-BE49-F238E27FC236}">
                    <a16:creationId xmlns:a16="http://schemas.microsoft.com/office/drawing/2014/main" id="{26645F38-1047-4F58-B286-A44BAC89BDD5}"/>
                  </a:ext>
                </a:extLst>
              </p:cNvPr>
              <p:cNvSpPr>
                <a:spLocks/>
              </p:cNvSpPr>
              <p:nvPr/>
            </p:nvSpPr>
            <p:spPr bwMode="auto">
              <a:xfrm>
                <a:off x="3007"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81" name="Group 176">
              <a:extLst>
                <a:ext uri="{FF2B5EF4-FFF2-40B4-BE49-F238E27FC236}">
                  <a16:creationId xmlns:a16="http://schemas.microsoft.com/office/drawing/2014/main" id="{36F3D3EB-7743-4EA5-B233-D4269460C2B3}"/>
                </a:ext>
              </a:extLst>
            </p:cNvPr>
            <p:cNvGrpSpPr>
              <a:grpSpLocks/>
            </p:cNvGrpSpPr>
            <p:nvPr/>
          </p:nvGrpSpPr>
          <p:grpSpPr bwMode="auto">
            <a:xfrm>
              <a:off x="1936" y="3566"/>
              <a:ext cx="709" cy="510"/>
              <a:chOff x="2525" y="3407"/>
              <a:chExt cx="709" cy="510"/>
            </a:xfrm>
          </p:grpSpPr>
          <p:sp>
            <p:nvSpPr>
              <p:cNvPr id="82" name="AutoShape 177">
                <a:extLst>
                  <a:ext uri="{FF2B5EF4-FFF2-40B4-BE49-F238E27FC236}">
                    <a16:creationId xmlns:a16="http://schemas.microsoft.com/office/drawing/2014/main" id="{ACDA4822-276D-4A6E-A236-855DCDC0BE43}"/>
                  </a:ext>
                </a:extLst>
              </p:cNvPr>
              <p:cNvSpPr>
                <a:spLocks noChangeArrowheads="1"/>
              </p:cNvSpPr>
              <p:nvPr/>
            </p:nvSpPr>
            <p:spPr bwMode="auto">
              <a:xfrm>
                <a:off x="2525" y="3521"/>
                <a:ext cx="709" cy="340"/>
              </a:xfrm>
              <a:prstGeom prst="roundRect">
                <a:avLst>
                  <a:gd name="adj" fmla="val 16667"/>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3" name="Oval 178">
                <a:extLst>
                  <a:ext uri="{FF2B5EF4-FFF2-40B4-BE49-F238E27FC236}">
                    <a16:creationId xmlns:a16="http://schemas.microsoft.com/office/drawing/2014/main" id="{F1C8F4F4-08E1-4CE1-8301-875FDF8C655E}"/>
                  </a:ext>
                </a:extLst>
              </p:cNvPr>
              <p:cNvSpPr>
                <a:spLocks noChangeArrowheads="1"/>
              </p:cNvSpPr>
              <p:nvPr/>
            </p:nvSpPr>
            <p:spPr bwMode="auto">
              <a:xfrm>
                <a:off x="2581"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4" name="Oval 179">
                <a:extLst>
                  <a:ext uri="{FF2B5EF4-FFF2-40B4-BE49-F238E27FC236}">
                    <a16:creationId xmlns:a16="http://schemas.microsoft.com/office/drawing/2014/main" id="{0918CAD0-1A63-484E-B70F-998678A55F1E}"/>
                  </a:ext>
                </a:extLst>
              </p:cNvPr>
              <p:cNvSpPr>
                <a:spLocks noChangeArrowheads="1"/>
              </p:cNvSpPr>
              <p:nvPr/>
            </p:nvSpPr>
            <p:spPr bwMode="auto">
              <a:xfrm>
                <a:off x="2695"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5" name="Oval 180">
                <a:extLst>
                  <a:ext uri="{FF2B5EF4-FFF2-40B4-BE49-F238E27FC236}">
                    <a16:creationId xmlns:a16="http://schemas.microsoft.com/office/drawing/2014/main" id="{1BFE2F0E-2E6E-4512-8C47-F43DDC5513F8}"/>
                  </a:ext>
                </a:extLst>
              </p:cNvPr>
              <p:cNvSpPr>
                <a:spLocks noChangeArrowheads="1"/>
              </p:cNvSpPr>
              <p:nvPr/>
            </p:nvSpPr>
            <p:spPr bwMode="auto">
              <a:xfrm>
                <a:off x="2950"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6" name="Oval 181">
                <a:extLst>
                  <a:ext uri="{FF2B5EF4-FFF2-40B4-BE49-F238E27FC236}">
                    <a16:creationId xmlns:a16="http://schemas.microsoft.com/office/drawing/2014/main" id="{4E34D646-A2E1-424A-A3FB-2597C916E757}"/>
                  </a:ext>
                </a:extLst>
              </p:cNvPr>
              <p:cNvSpPr>
                <a:spLocks noChangeArrowheads="1"/>
              </p:cNvSpPr>
              <p:nvPr/>
            </p:nvSpPr>
            <p:spPr bwMode="auto">
              <a:xfrm>
                <a:off x="3064"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7" name="Rectangle 182">
                <a:extLst>
                  <a:ext uri="{FF2B5EF4-FFF2-40B4-BE49-F238E27FC236}">
                    <a16:creationId xmlns:a16="http://schemas.microsoft.com/office/drawing/2014/main" id="{7E99392E-45E8-43F4-84AF-ED977132428A}"/>
                  </a:ext>
                </a:extLst>
              </p:cNvPr>
              <p:cNvSpPr>
                <a:spLocks noChangeArrowheads="1"/>
              </p:cNvSpPr>
              <p:nvPr/>
            </p:nvSpPr>
            <p:spPr bwMode="auto">
              <a:xfrm>
                <a:off x="2581"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8" name="Rectangle 183">
                <a:extLst>
                  <a:ext uri="{FF2B5EF4-FFF2-40B4-BE49-F238E27FC236}">
                    <a16:creationId xmlns:a16="http://schemas.microsoft.com/office/drawing/2014/main" id="{8D9DC770-6D67-4821-989E-08DD4A6E7F91}"/>
                  </a:ext>
                </a:extLst>
              </p:cNvPr>
              <p:cNvSpPr>
                <a:spLocks noChangeArrowheads="1"/>
              </p:cNvSpPr>
              <p:nvPr/>
            </p:nvSpPr>
            <p:spPr bwMode="auto">
              <a:xfrm>
                <a:off x="3092"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9" name="Rectangle 184">
                <a:extLst>
                  <a:ext uri="{FF2B5EF4-FFF2-40B4-BE49-F238E27FC236}">
                    <a16:creationId xmlns:a16="http://schemas.microsoft.com/office/drawing/2014/main" id="{85D50FAF-2300-4F96-BAF7-63A342BDEA2A}"/>
                  </a:ext>
                </a:extLst>
              </p:cNvPr>
              <p:cNvSpPr>
                <a:spLocks noChangeArrowheads="1"/>
              </p:cNvSpPr>
              <p:nvPr/>
            </p:nvSpPr>
            <p:spPr bwMode="auto">
              <a:xfrm>
                <a:off x="272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0" name="Rectangle 185">
                <a:extLst>
                  <a:ext uri="{FF2B5EF4-FFF2-40B4-BE49-F238E27FC236}">
                    <a16:creationId xmlns:a16="http://schemas.microsoft.com/office/drawing/2014/main" id="{26C9BF35-92DF-4601-B638-49D7DB460C02}"/>
                  </a:ext>
                </a:extLst>
              </p:cNvPr>
              <p:cNvSpPr>
                <a:spLocks noChangeArrowheads="1"/>
              </p:cNvSpPr>
              <p:nvPr/>
            </p:nvSpPr>
            <p:spPr bwMode="auto">
              <a:xfrm>
                <a:off x="280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1" name="Rectangle 186">
                <a:extLst>
                  <a:ext uri="{FF2B5EF4-FFF2-40B4-BE49-F238E27FC236}">
                    <a16:creationId xmlns:a16="http://schemas.microsoft.com/office/drawing/2014/main" id="{C7F448C2-3459-4C27-9BDF-4A50646521CB}"/>
                  </a:ext>
                </a:extLst>
              </p:cNvPr>
              <p:cNvSpPr>
                <a:spLocks noChangeArrowheads="1"/>
              </p:cNvSpPr>
              <p:nvPr/>
            </p:nvSpPr>
            <p:spPr bwMode="auto">
              <a:xfrm>
                <a:off x="289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2" name="Rectangle 187">
                <a:extLst>
                  <a:ext uri="{FF2B5EF4-FFF2-40B4-BE49-F238E27FC236}">
                    <a16:creationId xmlns:a16="http://schemas.microsoft.com/office/drawing/2014/main" id="{E4E41A0E-3E07-4D3B-8575-EDED12D94AC7}"/>
                  </a:ext>
                </a:extLst>
              </p:cNvPr>
              <p:cNvSpPr>
                <a:spLocks noChangeArrowheads="1"/>
              </p:cNvSpPr>
              <p:nvPr/>
            </p:nvSpPr>
            <p:spPr bwMode="auto">
              <a:xfrm>
                <a:off x="297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3" name="Freeform 188">
                <a:extLst>
                  <a:ext uri="{FF2B5EF4-FFF2-40B4-BE49-F238E27FC236}">
                    <a16:creationId xmlns:a16="http://schemas.microsoft.com/office/drawing/2014/main" id="{06651452-2B73-4C1A-8485-282291A3781E}"/>
                  </a:ext>
                </a:extLst>
              </p:cNvPr>
              <p:cNvSpPr>
                <a:spLocks/>
              </p:cNvSpPr>
              <p:nvPr/>
            </p:nvSpPr>
            <p:spPr bwMode="auto">
              <a:xfrm>
                <a:off x="2553"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4" name="Freeform 189">
                <a:extLst>
                  <a:ext uri="{FF2B5EF4-FFF2-40B4-BE49-F238E27FC236}">
                    <a16:creationId xmlns:a16="http://schemas.microsoft.com/office/drawing/2014/main" id="{AE7D7342-AA0C-4024-9E3E-D188E4436482}"/>
                  </a:ext>
                </a:extLst>
              </p:cNvPr>
              <p:cNvSpPr>
                <a:spLocks/>
              </p:cNvSpPr>
              <p:nvPr/>
            </p:nvSpPr>
            <p:spPr bwMode="auto">
              <a:xfrm>
                <a:off x="3007"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grpSp>
        <p:nvGrpSpPr>
          <p:cNvPr id="122" name="Group 213">
            <a:extLst>
              <a:ext uri="{FF2B5EF4-FFF2-40B4-BE49-F238E27FC236}">
                <a16:creationId xmlns:a16="http://schemas.microsoft.com/office/drawing/2014/main" id="{C091B061-21EA-4F84-BC54-694E84352D97}"/>
              </a:ext>
            </a:extLst>
          </p:cNvPr>
          <p:cNvGrpSpPr>
            <a:grpSpLocks/>
          </p:cNvGrpSpPr>
          <p:nvPr/>
        </p:nvGrpSpPr>
        <p:grpSpPr bwMode="auto">
          <a:xfrm>
            <a:off x="9906905" y="2597414"/>
            <a:ext cx="1530349" cy="995364"/>
            <a:chOff x="728" y="832"/>
            <a:chExt cx="4556" cy="2961"/>
          </a:xfrm>
        </p:grpSpPr>
        <p:sp>
          <p:nvSpPr>
            <p:cNvPr id="123" name="AutoShape 214">
              <a:extLst>
                <a:ext uri="{FF2B5EF4-FFF2-40B4-BE49-F238E27FC236}">
                  <a16:creationId xmlns:a16="http://schemas.microsoft.com/office/drawing/2014/main" id="{D71E69F8-5687-4530-A2B7-749A18E0FB8D}"/>
                </a:ext>
              </a:extLst>
            </p:cNvPr>
            <p:cNvSpPr>
              <a:spLocks noChangeArrowheads="1"/>
            </p:cNvSpPr>
            <p:nvPr/>
          </p:nvSpPr>
          <p:spPr bwMode="auto">
            <a:xfrm>
              <a:off x="748" y="2115"/>
              <a:ext cx="1678" cy="1678"/>
            </a:xfrm>
            <a:custGeom>
              <a:avLst/>
              <a:gdLst>
                <a:gd name="G0" fmla="+- 1802 0 0"/>
                <a:gd name="G1" fmla="+- 21600 0 1802"/>
                <a:gd name="G2" fmla="+- 21600 0 18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2" y="10800"/>
                  </a:moveTo>
                  <a:cubicBezTo>
                    <a:pt x="1802" y="15769"/>
                    <a:pt x="5831" y="19798"/>
                    <a:pt x="10800" y="19798"/>
                  </a:cubicBezTo>
                  <a:cubicBezTo>
                    <a:pt x="15769" y="19798"/>
                    <a:pt x="19798" y="15769"/>
                    <a:pt x="19798" y="10800"/>
                  </a:cubicBezTo>
                  <a:cubicBezTo>
                    <a:pt x="19798" y="5831"/>
                    <a:pt x="15769" y="1802"/>
                    <a:pt x="10800" y="1802"/>
                  </a:cubicBezTo>
                  <a:cubicBezTo>
                    <a:pt x="5831" y="1802"/>
                    <a:pt x="1802" y="5831"/>
                    <a:pt x="180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4" name="AutoShape 215">
              <a:extLst>
                <a:ext uri="{FF2B5EF4-FFF2-40B4-BE49-F238E27FC236}">
                  <a16:creationId xmlns:a16="http://schemas.microsoft.com/office/drawing/2014/main" id="{43323CE1-D92A-4A88-9592-C6656801331B}"/>
                </a:ext>
              </a:extLst>
            </p:cNvPr>
            <p:cNvSpPr>
              <a:spLocks noChangeArrowheads="1"/>
            </p:cNvSpPr>
            <p:nvPr/>
          </p:nvSpPr>
          <p:spPr bwMode="auto">
            <a:xfrm>
              <a:off x="3606" y="2115"/>
              <a:ext cx="1678" cy="1678"/>
            </a:xfrm>
            <a:custGeom>
              <a:avLst/>
              <a:gdLst>
                <a:gd name="G0" fmla="+- 1802 0 0"/>
                <a:gd name="G1" fmla="+- 21600 0 1802"/>
                <a:gd name="G2" fmla="+- 21600 0 18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2" y="10800"/>
                  </a:moveTo>
                  <a:cubicBezTo>
                    <a:pt x="1802" y="15769"/>
                    <a:pt x="5831" y="19798"/>
                    <a:pt x="10800" y="19798"/>
                  </a:cubicBezTo>
                  <a:cubicBezTo>
                    <a:pt x="15769" y="19798"/>
                    <a:pt x="19798" y="15769"/>
                    <a:pt x="19798" y="10800"/>
                  </a:cubicBezTo>
                  <a:cubicBezTo>
                    <a:pt x="19798" y="5831"/>
                    <a:pt x="15769" y="1802"/>
                    <a:pt x="10800" y="1802"/>
                  </a:cubicBezTo>
                  <a:cubicBezTo>
                    <a:pt x="5831" y="1802"/>
                    <a:pt x="1802" y="5831"/>
                    <a:pt x="180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5" name="Freeform 216">
              <a:extLst>
                <a:ext uri="{FF2B5EF4-FFF2-40B4-BE49-F238E27FC236}">
                  <a16:creationId xmlns:a16="http://schemas.microsoft.com/office/drawing/2014/main" id="{D7B0B8B4-CAB4-456B-B21D-CBD7CF5D5544}"/>
                </a:ext>
              </a:extLst>
            </p:cNvPr>
            <p:cNvSpPr>
              <a:spLocks/>
            </p:cNvSpPr>
            <p:nvPr/>
          </p:nvSpPr>
          <p:spPr bwMode="auto">
            <a:xfrm>
              <a:off x="2760" y="832"/>
              <a:ext cx="1760" cy="2192"/>
            </a:xfrm>
            <a:custGeom>
              <a:avLst/>
              <a:gdLst>
                <a:gd name="T0" fmla="*/ 1744 w 1760"/>
                <a:gd name="T1" fmla="*/ 2112 h 2192"/>
                <a:gd name="T2" fmla="*/ 1456 w 1760"/>
                <a:gd name="T3" fmla="*/ 1832 h 2192"/>
                <a:gd name="T4" fmla="*/ 1224 w 1760"/>
                <a:gd name="T5" fmla="*/ 1296 h 2192"/>
                <a:gd name="T6" fmla="*/ 1232 w 1760"/>
                <a:gd name="T7" fmla="*/ 1248 h 2192"/>
                <a:gd name="T8" fmla="*/ 1072 w 1760"/>
                <a:gd name="T9" fmla="*/ 808 h 2192"/>
                <a:gd name="T10" fmla="*/ 1088 w 1760"/>
                <a:gd name="T11" fmla="*/ 752 h 2192"/>
                <a:gd name="T12" fmla="*/ 1032 w 1760"/>
                <a:gd name="T13" fmla="*/ 664 h 2192"/>
                <a:gd name="T14" fmla="*/ 912 w 1760"/>
                <a:gd name="T15" fmla="*/ 384 h 2192"/>
                <a:gd name="T16" fmla="*/ 936 w 1760"/>
                <a:gd name="T17" fmla="*/ 280 h 2192"/>
                <a:gd name="T18" fmla="*/ 920 w 1760"/>
                <a:gd name="T19" fmla="*/ 128 h 2192"/>
                <a:gd name="T20" fmla="*/ 952 w 1760"/>
                <a:gd name="T21" fmla="*/ 64 h 2192"/>
                <a:gd name="T22" fmla="*/ 888 w 1760"/>
                <a:gd name="T23" fmla="*/ 0 h 2192"/>
                <a:gd name="T24" fmla="*/ 752 w 1760"/>
                <a:gd name="T25" fmla="*/ 16 h 2192"/>
                <a:gd name="T26" fmla="*/ 632 w 1760"/>
                <a:gd name="T27" fmla="*/ 40 h 2192"/>
                <a:gd name="T28" fmla="*/ 648 w 1760"/>
                <a:gd name="T29" fmla="*/ 104 h 2192"/>
                <a:gd name="T30" fmla="*/ 568 w 1760"/>
                <a:gd name="T31" fmla="*/ 112 h 2192"/>
                <a:gd name="T32" fmla="*/ 336 w 1760"/>
                <a:gd name="T33" fmla="*/ 248 h 2192"/>
                <a:gd name="T34" fmla="*/ 400 w 1760"/>
                <a:gd name="T35" fmla="*/ 344 h 2192"/>
                <a:gd name="T36" fmla="*/ 544 w 1760"/>
                <a:gd name="T37" fmla="*/ 264 h 2192"/>
                <a:gd name="T38" fmla="*/ 664 w 1760"/>
                <a:gd name="T39" fmla="*/ 240 h 2192"/>
                <a:gd name="T40" fmla="*/ 680 w 1760"/>
                <a:gd name="T41" fmla="*/ 288 h 2192"/>
                <a:gd name="T42" fmla="*/ 552 w 1760"/>
                <a:gd name="T43" fmla="*/ 352 h 2192"/>
                <a:gd name="T44" fmla="*/ 544 w 1760"/>
                <a:gd name="T45" fmla="*/ 472 h 2192"/>
                <a:gd name="T46" fmla="*/ 592 w 1760"/>
                <a:gd name="T47" fmla="*/ 384 h 2192"/>
                <a:gd name="T48" fmla="*/ 736 w 1760"/>
                <a:gd name="T49" fmla="*/ 280 h 2192"/>
                <a:gd name="T50" fmla="*/ 800 w 1760"/>
                <a:gd name="T51" fmla="*/ 320 h 2192"/>
                <a:gd name="T52" fmla="*/ 952 w 1760"/>
                <a:gd name="T53" fmla="*/ 728 h 2192"/>
                <a:gd name="T54" fmla="*/ 904 w 1760"/>
                <a:gd name="T55" fmla="*/ 800 h 2192"/>
                <a:gd name="T56" fmla="*/ 912 w 1760"/>
                <a:gd name="T57" fmla="*/ 856 h 2192"/>
                <a:gd name="T58" fmla="*/ 968 w 1760"/>
                <a:gd name="T59" fmla="*/ 872 h 2192"/>
                <a:gd name="T60" fmla="*/ 1072 w 1760"/>
                <a:gd name="T61" fmla="*/ 1112 h 2192"/>
                <a:gd name="T62" fmla="*/ 0 w 1760"/>
                <a:gd name="T63" fmla="*/ 2048 h 2192"/>
                <a:gd name="T64" fmla="*/ 112 w 1760"/>
                <a:gd name="T65" fmla="*/ 2128 h 2192"/>
                <a:gd name="T66" fmla="*/ 312 w 1760"/>
                <a:gd name="T67" fmla="*/ 1936 h 2192"/>
                <a:gd name="T68" fmla="*/ 1024 w 1760"/>
                <a:gd name="T69" fmla="*/ 1328 h 2192"/>
                <a:gd name="T70" fmla="*/ 1112 w 1760"/>
                <a:gd name="T71" fmla="*/ 1200 h 2192"/>
                <a:gd name="T72" fmla="*/ 1144 w 1760"/>
                <a:gd name="T73" fmla="*/ 1304 h 2192"/>
                <a:gd name="T74" fmla="*/ 1376 w 1760"/>
                <a:gd name="T75" fmla="*/ 1848 h 2192"/>
                <a:gd name="T76" fmla="*/ 1720 w 1760"/>
                <a:gd name="T77" fmla="*/ 2192 h 2192"/>
                <a:gd name="T78" fmla="*/ 1760 w 1760"/>
                <a:gd name="T79" fmla="*/ 2160 h 2192"/>
                <a:gd name="T80" fmla="*/ 1744 w 1760"/>
                <a:gd name="T81" fmla="*/ 211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0" h="2192">
                  <a:moveTo>
                    <a:pt x="1744" y="2112"/>
                  </a:moveTo>
                  <a:lnTo>
                    <a:pt x="1456" y="1832"/>
                  </a:lnTo>
                  <a:lnTo>
                    <a:pt x="1224" y="1296"/>
                  </a:lnTo>
                  <a:lnTo>
                    <a:pt x="1232" y="1248"/>
                  </a:lnTo>
                  <a:lnTo>
                    <a:pt x="1072" y="808"/>
                  </a:lnTo>
                  <a:lnTo>
                    <a:pt x="1088" y="752"/>
                  </a:lnTo>
                  <a:lnTo>
                    <a:pt x="1032" y="664"/>
                  </a:lnTo>
                  <a:lnTo>
                    <a:pt x="912" y="384"/>
                  </a:lnTo>
                  <a:lnTo>
                    <a:pt x="936" y="280"/>
                  </a:lnTo>
                  <a:lnTo>
                    <a:pt x="920" y="128"/>
                  </a:lnTo>
                  <a:lnTo>
                    <a:pt x="952" y="64"/>
                  </a:lnTo>
                  <a:lnTo>
                    <a:pt x="888" y="0"/>
                  </a:lnTo>
                  <a:lnTo>
                    <a:pt x="752" y="16"/>
                  </a:lnTo>
                  <a:lnTo>
                    <a:pt x="632" y="40"/>
                  </a:lnTo>
                  <a:lnTo>
                    <a:pt x="648" y="104"/>
                  </a:lnTo>
                  <a:lnTo>
                    <a:pt x="568" y="112"/>
                  </a:lnTo>
                  <a:lnTo>
                    <a:pt x="336" y="248"/>
                  </a:lnTo>
                  <a:lnTo>
                    <a:pt x="400" y="344"/>
                  </a:lnTo>
                  <a:lnTo>
                    <a:pt x="544" y="264"/>
                  </a:lnTo>
                  <a:lnTo>
                    <a:pt x="664" y="240"/>
                  </a:lnTo>
                  <a:lnTo>
                    <a:pt x="680" y="288"/>
                  </a:lnTo>
                  <a:lnTo>
                    <a:pt x="552" y="352"/>
                  </a:lnTo>
                  <a:lnTo>
                    <a:pt x="544" y="472"/>
                  </a:lnTo>
                  <a:lnTo>
                    <a:pt x="592" y="384"/>
                  </a:lnTo>
                  <a:lnTo>
                    <a:pt x="736" y="280"/>
                  </a:lnTo>
                  <a:lnTo>
                    <a:pt x="800" y="320"/>
                  </a:lnTo>
                  <a:lnTo>
                    <a:pt x="952" y="728"/>
                  </a:lnTo>
                  <a:lnTo>
                    <a:pt x="904" y="800"/>
                  </a:lnTo>
                  <a:lnTo>
                    <a:pt x="912" y="856"/>
                  </a:lnTo>
                  <a:lnTo>
                    <a:pt x="968" y="872"/>
                  </a:lnTo>
                  <a:lnTo>
                    <a:pt x="1072" y="1112"/>
                  </a:lnTo>
                  <a:lnTo>
                    <a:pt x="0" y="2048"/>
                  </a:lnTo>
                  <a:lnTo>
                    <a:pt x="112" y="2128"/>
                  </a:lnTo>
                  <a:lnTo>
                    <a:pt x="312" y="1936"/>
                  </a:lnTo>
                  <a:lnTo>
                    <a:pt x="1024" y="1328"/>
                  </a:lnTo>
                  <a:lnTo>
                    <a:pt x="1112" y="1200"/>
                  </a:lnTo>
                  <a:lnTo>
                    <a:pt x="1144" y="1304"/>
                  </a:lnTo>
                  <a:lnTo>
                    <a:pt x="1376" y="1848"/>
                  </a:lnTo>
                  <a:lnTo>
                    <a:pt x="1720" y="2192"/>
                  </a:lnTo>
                  <a:lnTo>
                    <a:pt x="1760" y="2160"/>
                  </a:lnTo>
                  <a:lnTo>
                    <a:pt x="1744" y="211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6" name="Freeform 217">
              <a:extLst>
                <a:ext uri="{FF2B5EF4-FFF2-40B4-BE49-F238E27FC236}">
                  <a16:creationId xmlns:a16="http://schemas.microsoft.com/office/drawing/2014/main" id="{D25007D2-4AEC-4C39-B22B-DE6AEF68C2BC}"/>
                </a:ext>
              </a:extLst>
            </p:cNvPr>
            <p:cNvSpPr>
              <a:spLocks/>
            </p:cNvSpPr>
            <p:nvPr/>
          </p:nvSpPr>
          <p:spPr bwMode="auto">
            <a:xfrm>
              <a:off x="2664" y="1661"/>
              <a:ext cx="1152" cy="987"/>
            </a:xfrm>
            <a:custGeom>
              <a:avLst/>
              <a:gdLst>
                <a:gd name="T0" fmla="*/ 1078 w 1152"/>
                <a:gd name="T1" fmla="*/ 0 h 987"/>
                <a:gd name="T2" fmla="*/ 696 w 1152"/>
                <a:gd name="T3" fmla="*/ 515 h 987"/>
                <a:gd name="T4" fmla="*/ 456 w 1152"/>
                <a:gd name="T5" fmla="*/ 763 h 987"/>
                <a:gd name="T6" fmla="*/ 168 w 1152"/>
                <a:gd name="T7" fmla="*/ 923 h 987"/>
                <a:gd name="T8" fmla="*/ 0 w 1152"/>
                <a:gd name="T9" fmla="*/ 955 h 987"/>
                <a:gd name="T10" fmla="*/ 184 w 1152"/>
                <a:gd name="T11" fmla="*/ 987 h 987"/>
                <a:gd name="T12" fmla="*/ 480 w 1152"/>
                <a:gd name="T13" fmla="*/ 819 h 987"/>
                <a:gd name="T14" fmla="*/ 792 w 1152"/>
                <a:gd name="T15" fmla="*/ 483 h 987"/>
                <a:gd name="T16" fmla="*/ 992 w 1152"/>
                <a:gd name="T17" fmla="*/ 243 h 987"/>
                <a:gd name="T18" fmla="*/ 1152 w 1152"/>
                <a:gd name="T19" fmla="*/ 35 h 987"/>
                <a:gd name="T20" fmla="*/ 1078 w 1152"/>
                <a:gd name="T21"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2" h="987">
                  <a:moveTo>
                    <a:pt x="1078" y="0"/>
                  </a:moveTo>
                  <a:lnTo>
                    <a:pt x="696" y="515"/>
                  </a:lnTo>
                  <a:lnTo>
                    <a:pt x="456" y="763"/>
                  </a:lnTo>
                  <a:lnTo>
                    <a:pt x="168" y="923"/>
                  </a:lnTo>
                  <a:lnTo>
                    <a:pt x="0" y="955"/>
                  </a:lnTo>
                  <a:lnTo>
                    <a:pt x="184" y="987"/>
                  </a:lnTo>
                  <a:lnTo>
                    <a:pt x="480" y="819"/>
                  </a:lnTo>
                  <a:lnTo>
                    <a:pt x="792" y="483"/>
                  </a:lnTo>
                  <a:lnTo>
                    <a:pt x="992" y="243"/>
                  </a:lnTo>
                  <a:lnTo>
                    <a:pt x="1152" y="35"/>
                  </a:lnTo>
                  <a:lnTo>
                    <a:pt x="1078"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7" name="Freeform 218">
              <a:extLst>
                <a:ext uri="{FF2B5EF4-FFF2-40B4-BE49-F238E27FC236}">
                  <a16:creationId xmlns:a16="http://schemas.microsoft.com/office/drawing/2014/main" id="{3ED68667-9292-4F41-9897-5AEE55A3B289}"/>
                </a:ext>
              </a:extLst>
            </p:cNvPr>
            <p:cNvSpPr>
              <a:spLocks/>
            </p:cNvSpPr>
            <p:nvPr/>
          </p:nvSpPr>
          <p:spPr bwMode="auto">
            <a:xfrm>
              <a:off x="2064" y="1632"/>
              <a:ext cx="632" cy="301"/>
            </a:xfrm>
            <a:custGeom>
              <a:avLst/>
              <a:gdLst>
                <a:gd name="T0" fmla="*/ 181 w 632"/>
                <a:gd name="T1" fmla="*/ 301 h 301"/>
                <a:gd name="T2" fmla="*/ 90 w 632"/>
                <a:gd name="T3" fmla="*/ 301 h 301"/>
                <a:gd name="T4" fmla="*/ 90 w 632"/>
                <a:gd name="T5" fmla="*/ 210 h 301"/>
                <a:gd name="T6" fmla="*/ 0 w 632"/>
                <a:gd name="T7" fmla="*/ 120 h 301"/>
                <a:gd name="T8" fmla="*/ 16 w 632"/>
                <a:gd name="T9" fmla="*/ 40 h 301"/>
                <a:gd name="T10" fmla="*/ 96 w 632"/>
                <a:gd name="T11" fmla="*/ 0 h 301"/>
                <a:gd name="T12" fmla="*/ 304 w 632"/>
                <a:gd name="T13" fmla="*/ 40 h 301"/>
                <a:gd name="T14" fmla="*/ 568 w 632"/>
                <a:gd name="T15" fmla="*/ 32 h 301"/>
                <a:gd name="T16" fmla="*/ 632 w 632"/>
                <a:gd name="T17" fmla="*/ 88 h 301"/>
                <a:gd name="T18" fmla="*/ 584 w 632"/>
                <a:gd name="T19" fmla="*/ 128 h 301"/>
                <a:gd name="T20" fmla="*/ 360 w 632"/>
                <a:gd name="T21" fmla="*/ 256 h 301"/>
                <a:gd name="T22" fmla="*/ 181 w 632"/>
                <a:gd name="T2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2" h="301">
                  <a:moveTo>
                    <a:pt x="181" y="301"/>
                  </a:moveTo>
                  <a:lnTo>
                    <a:pt x="90" y="301"/>
                  </a:lnTo>
                  <a:lnTo>
                    <a:pt x="90" y="210"/>
                  </a:lnTo>
                  <a:lnTo>
                    <a:pt x="0" y="120"/>
                  </a:lnTo>
                  <a:lnTo>
                    <a:pt x="16" y="40"/>
                  </a:lnTo>
                  <a:lnTo>
                    <a:pt x="96" y="0"/>
                  </a:lnTo>
                  <a:lnTo>
                    <a:pt x="304" y="40"/>
                  </a:lnTo>
                  <a:lnTo>
                    <a:pt x="568" y="32"/>
                  </a:lnTo>
                  <a:lnTo>
                    <a:pt x="632" y="88"/>
                  </a:lnTo>
                  <a:lnTo>
                    <a:pt x="584" y="128"/>
                  </a:lnTo>
                  <a:lnTo>
                    <a:pt x="360" y="256"/>
                  </a:lnTo>
                  <a:lnTo>
                    <a:pt x="181" y="301"/>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8" name="Freeform 219">
              <a:extLst>
                <a:ext uri="{FF2B5EF4-FFF2-40B4-BE49-F238E27FC236}">
                  <a16:creationId xmlns:a16="http://schemas.microsoft.com/office/drawing/2014/main" id="{0734423C-37E3-4530-ADD6-E0A67A6C7A5A}"/>
                </a:ext>
              </a:extLst>
            </p:cNvPr>
            <p:cNvSpPr>
              <a:spLocks/>
            </p:cNvSpPr>
            <p:nvPr/>
          </p:nvSpPr>
          <p:spPr bwMode="auto">
            <a:xfrm>
              <a:off x="1456" y="1824"/>
              <a:ext cx="1624" cy="1720"/>
            </a:xfrm>
            <a:custGeom>
              <a:avLst/>
              <a:gdLst>
                <a:gd name="T0" fmla="*/ 904 w 1624"/>
                <a:gd name="T1" fmla="*/ 0 h 1720"/>
                <a:gd name="T2" fmla="*/ 1056 w 1624"/>
                <a:gd name="T3" fmla="*/ 304 h 1720"/>
                <a:gd name="T4" fmla="*/ 1392 w 1624"/>
                <a:gd name="T5" fmla="*/ 1040 h 1720"/>
                <a:gd name="T6" fmla="*/ 1568 w 1624"/>
                <a:gd name="T7" fmla="*/ 1104 h 1720"/>
                <a:gd name="T8" fmla="*/ 1592 w 1624"/>
                <a:gd name="T9" fmla="*/ 1296 h 1720"/>
                <a:gd name="T10" fmla="*/ 1504 w 1624"/>
                <a:gd name="T11" fmla="*/ 1440 h 1720"/>
                <a:gd name="T12" fmla="*/ 1536 w 1624"/>
                <a:gd name="T13" fmla="*/ 1616 h 1720"/>
                <a:gd name="T14" fmla="*/ 1616 w 1624"/>
                <a:gd name="T15" fmla="*/ 1616 h 1720"/>
                <a:gd name="T16" fmla="*/ 1624 w 1624"/>
                <a:gd name="T17" fmla="*/ 1720 h 1720"/>
                <a:gd name="T18" fmla="*/ 1416 w 1624"/>
                <a:gd name="T19" fmla="*/ 1720 h 1720"/>
                <a:gd name="T20" fmla="*/ 1416 w 1624"/>
                <a:gd name="T21" fmla="*/ 1624 h 1720"/>
                <a:gd name="T22" fmla="*/ 1488 w 1624"/>
                <a:gd name="T23" fmla="*/ 1640 h 1720"/>
                <a:gd name="T24" fmla="*/ 1448 w 1624"/>
                <a:gd name="T25" fmla="*/ 1456 h 1720"/>
                <a:gd name="T26" fmla="*/ 1216 w 1624"/>
                <a:gd name="T27" fmla="*/ 1496 h 1720"/>
                <a:gd name="T28" fmla="*/ 1040 w 1624"/>
                <a:gd name="T29" fmla="*/ 1496 h 1720"/>
                <a:gd name="T30" fmla="*/ 920 w 1624"/>
                <a:gd name="T31" fmla="*/ 1472 h 1720"/>
                <a:gd name="T32" fmla="*/ 992 w 1624"/>
                <a:gd name="T33" fmla="*/ 1216 h 1720"/>
                <a:gd name="T34" fmla="*/ 808 w 1624"/>
                <a:gd name="T35" fmla="*/ 1192 h 1720"/>
                <a:gd name="T36" fmla="*/ 240 w 1624"/>
                <a:gd name="T37" fmla="*/ 1216 h 1720"/>
                <a:gd name="T38" fmla="*/ 136 w 1624"/>
                <a:gd name="T39" fmla="*/ 1264 h 1720"/>
                <a:gd name="T40" fmla="*/ 24 w 1624"/>
                <a:gd name="T41" fmla="*/ 1184 h 1720"/>
                <a:gd name="T42" fmla="*/ 0 w 1624"/>
                <a:gd name="T43" fmla="*/ 1064 h 1720"/>
                <a:gd name="T44" fmla="*/ 152 w 1624"/>
                <a:gd name="T45" fmla="*/ 1032 h 1720"/>
                <a:gd name="T46" fmla="*/ 568 w 1624"/>
                <a:gd name="T47" fmla="*/ 960 h 1720"/>
                <a:gd name="T48" fmla="*/ 1000 w 1624"/>
                <a:gd name="T49" fmla="*/ 1008 h 1720"/>
                <a:gd name="T50" fmla="*/ 856 w 1624"/>
                <a:gd name="T51" fmla="*/ 592 h 1720"/>
                <a:gd name="T52" fmla="*/ 1072 w 1624"/>
                <a:gd name="T53" fmla="*/ 512 h 1720"/>
                <a:gd name="T54" fmla="*/ 1032 w 1624"/>
                <a:gd name="T55" fmla="*/ 432 h 1720"/>
                <a:gd name="T56" fmla="*/ 616 w 1624"/>
                <a:gd name="T57" fmla="*/ 600 h 1720"/>
                <a:gd name="T58" fmla="*/ 624 w 1624"/>
                <a:gd name="T59" fmla="*/ 528 h 1720"/>
                <a:gd name="T60" fmla="*/ 992 w 1624"/>
                <a:gd name="T61" fmla="*/ 368 h 1720"/>
                <a:gd name="T62" fmla="*/ 840 w 1624"/>
                <a:gd name="T63" fmla="*/ 16 h 1720"/>
                <a:gd name="T64" fmla="*/ 904 w 1624"/>
                <a:gd name="T65" fmla="*/ 0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4" h="1720">
                  <a:moveTo>
                    <a:pt x="904" y="0"/>
                  </a:moveTo>
                  <a:lnTo>
                    <a:pt x="1056" y="304"/>
                  </a:lnTo>
                  <a:lnTo>
                    <a:pt x="1392" y="1040"/>
                  </a:lnTo>
                  <a:lnTo>
                    <a:pt x="1568" y="1104"/>
                  </a:lnTo>
                  <a:lnTo>
                    <a:pt x="1592" y="1296"/>
                  </a:lnTo>
                  <a:lnTo>
                    <a:pt x="1504" y="1440"/>
                  </a:lnTo>
                  <a:lnTo>
                    <a:pt x="1536" y="1616"/>
                  </a:lnTo>
                  <a:lnTo>
                    <a:pt x="1616" y="1616"/>
                  </a:lnTo>
                  <a:lnTo>
                    <a:pt x="1624" y="1720"/>
                  </a:lnTo>
                  <a:lnTo>
                    <a:pt x="1416" y="1720"/>
                  </a:lnTo>
                  <a:lnTo>
                    <a:pt x="1416" y="1624"/>
                  </a:lnTo>
                  <a:lnTo>
                    <a:pt x="1488" y="1640"/>
                  </a:lnTo>
                  <a:lnTo>
                    <a:pt x="1448" y="1456"/>
                  </a:lnTo>
                  <a:lnTo>
                    <a:pt x="1216" y="1496"/>
                  </a:lnTo>
                  <a:lnTo>
                    <a:pt x="1040" y="1496"/>
                  </a:lnTo>
                  <a:lnTo>
                    <a:pt x="920" y="1472"/>
                  </a:lnTo>
                  <a:lnTo>
                    <a:pt x="992" y="1216"/>
                  </a:lnTo>
                  <a:lnTo>
                    <a:pt x="808" y="1192"/>
                  </a:lnTo>
                  <a:lnTo>
                    <a:pt x="240" y="1216"/>
                  </a:lnTo>
                  <a:lnTo>
                    <a:pt x="136" y="1264"/>
                  </a:lnTo>
                  <a:lnTo>
                    <a:pt x="24" y="1184"/>
                  </a:lnTo>
                  <a:lnTo>
                    <a:pt x="0" y="1064"/>
                  </a:lnTo>
                  <a:lnTo>
                    <a:pt x="152" y="1032"/>
                  </a:lnTo>
                  <a:lnTo>
                    <a:pt x="568" y="960"/>
                  </a:lnTo>
                  <a:lnTo>
                    <a:pt x="1000" y="1008"/>
                  </a:lnTo>
                  <a:lnTo>
                    <a:pt x="856" y="592"/>
                  </a:lnTo>
                  <a:lnTo>
                    <a:pt x="1072" y="512"/>
                  </a:lnTo>
                  <a:lnTo>
                    <a:pt x="1032" y="432"/>
                  </a:lnTo>
                  <a:lnTo>
                    <a:pt x="616" y="600"/>
                  </a:lnTo>
                  <a:lnTo>
                    <a:pt x="624" y="528"/>
                  </a:lnTo>
                  <a:lnTo>
                    <a:pt x="992" y="368"/>
                  </a:lnTo>
                  <a:lnTo>
                    <a:pt x="840" y="16"/>
                  </a:lnTo>
                  <a:lnTo>
                    <a:pt x="904"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9" name="Freeform 220">
              <a:extLst>
                <a:ext uri="{FF2B5EF4-FFF2-40B4-BE49-F238E27FC236}">
                  <a16:creationId xmlns:a16="http://schemas.microsoft.com/office/drawing/2014/main" id="{FA371BF6-963F-49BF-946E-E2240010F213}"/>
                </a:ext>
              </a:extLst>
            </p:cNvPr>
            <p:cNvSpPr>
              <a:spLocks/>
            </p:cNvSpPr>
            <p:nvPr/>
          </p:nvSpPr>
          <p:spPr bwMode="auto">
            <a:xfrm>
              <a:off x="1032" y="1952"/>
              <a:ext cx="1280" cy="368"/>
            </a:xfrm>
            <a:custGeom>
              <a:avLst/>
              <a:gdLst>
                <a:gd name="T0" fmla="*/ 8 w 1280"/>
                <a:gd name="T1" fmla="*/ 0 h 368"/>
                <a:gd name="T2" fmla="*/ 928 w 1280"/>
                <a:gd name="T3" fmla="*/ 40 h 368"/>
                <a:gd name="T4" fmla="*/ 1176 w 1280"/>
                <a:gd name="T5" fmla="*/ 168 h 368"/>
                <a:gd name="T6" fmla="*/ 1280 w 1280"/>
                <a:gd name="T7" fmla="*/ 368 h 368"/>
                <a:gd name="T8" fmla="*/ 1160 w 1280"/>
                <a:gd name="T9" fmla="*/ 208 h 368"/>
                <a:gd name="T10" fmla="*/ 928 w 1280"/>
                <a:gd name="T11" fmla="*/ 72 h 368"/>
                <a:gd name="T12" fmla="*/ 0 w 1280"/>
                <a:gd name="T13" fmla="*/ 48 h 368"/>
                <a:gd name="T14" fmla="*/ 8 w 1280"/>
                <a:gd name="T15" fmla="*/ 0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0" h="368">
                  <a:moveTo>
                    <a:pt x="8" y="0"/>
                  </a:moveTo>
                  <a:lnTo>
                    <a:pt x="928" y="40"/>
                  </a:lnTo>
                  <a:lnTo>
                    <a:pt x="1176" y="168"/>
                  </a:lnTo>
                  <a:lnTo>
                    <a:pt x="1280" y="368"/>
                  </a:lnTo>
                  <a:lnTo>
                    <a:pt x="1160" y="208"/>
                  </a:lnTo>
                  <a:lnTo>
                    <a:pt x="928" y="72"/>
                  </a:lnTo>
                  <a:lnTo>
                    <a:pt x="0" y="48"/>
                  </a:lnTo>
                  <a:lnTo>
                    <a:pt x="8"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30" name="Freeform 221">
              <a:extLst>
                <a:ext uri="{FF2B5EF4-FFF2-40B4-BE49-F238E27FC236}">
                  <a16:creationId xmlns:a16="http://schemas.microsoft.com/office/drawing/2014/main" id="{4C8ABD6F-5804-4824-9C6F-005A29FA93B2}"/>
                </a:ext>
              </a:extLst>
            </p:cNvPr>
            <p:cNvSpPr>
              <a:spLocks/>
            </p:cNvSpPr>
            <p:nvPr/>
          </p:nvSpPr>
          <p:spPr bwMode="auto">
            <a:xfrm>
              <a:off x="728" y="2387"/>
              <a:ext cx="152" cy="173"/>
            </a:xfrm>
            <a:custGeom>
              <a:avLst/>
              <a:gdLst>
                <a:gd name="T0" fmla="*/ 65 w 152"/>
                <a:gd name="T1" fmla="*/ 0 h 173"/>
                <a:gd name="T2" fmla="*/ 20 w 152"/>
                <a:gd name="T3" fmla="*/ 45 h 173"/>
                <a:gd name="T4" fmla="*/ 0 w 152"/>
                <a:gd name="T5" fmla="*/ 173 h 173"/>
                <a:gd name="T6" fmla="*/ 80 w 152"/>
                <a:gd name="T7" fmla="*/ 173 h 173"/>
                <a:gd name="T8" fmla="*/ 152 w 152"/>
                <a:gd name="T9" fmla="*/ 37 h 173"/>
                <a:gd name="T10" fmla="*/ 65 w 152"/>
                <a:gd name="T11" fmla="*/ 0 h 173"/>
              </a:gdLst>
              <a:ahLst/>
              <a:cxnLst>
                <a:cxn ang="0">
                  <a:pos x="T0" y="T1"/>
                </a:cxn>
                <a:cxn ang="0">
                  <a:pos x="T2" y="T3"/>
                </a:cxn>
                <a:cxn ang="0">
                  <a:pos x="T4" y="T5"/>
                </a:cxn>
                <a:cxn ang="0">
                  <a:pos x="T6" y="T7"/>
                </a:cxn>
                <a:cxn ang="0">
                  <a:pos x="T8" y="T9"/>
                </a:cxn>
                <a:cxn ang="0">
                  <a:pos x="T10" y="T11"/>
                </a:cxn>
              </a:cxnLst>
              <a:rect l="0" t="0" r="r" b="b"/>
              <a:pathLst>
                <a:path w="152" h="173">
                  <a:moveTo>
                    <a:pt x="65" y="0"/>
                  </a:moveTo>
                  <a:lnTo>
                    <a:pt x="20" y="45"/>
                  </a:lnTo>
                  <a:lnTo>
                    <a:pt x="0" y="173"/>
                  </a:lnTo>
                  <a:lnTo>
                    <a:pt x="80" y="173"/>
                  </a:lnTo>
                  <a:lnTo>
                    <a:pt x="152" y="37"/>
                  </a:lnTo>
                  <a:lnTo>
                    <a:pt x="65"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31" name="Freeform 222">
              <a:extLst>
                <a:ext uri="{FF2B5EF4-FFF2-40B4-BE49-F238E27FC236}">
                  <a16:creationId xmlns:a16="http://schemas.microsoft.com/office/drawing/2014/main" id="{F0F2290E-BB46-45B2-B0A4-49B12D55BCCC}"/>
                </a:ext>
              </a:extLst>
            </p:cNvPr>
            <p:cNvSpPr>
              <a:spLocks/>
            </p:cNvSpPr>
            <p:nvPr/>
          </p:nvSpPr>
          <p:spPr bwMode="auto">
            <a:xfrm>
              <a:off x="3923" y="1344"/>
              <a:ext cx="862" cy="680"/>
            </a:xfrm>
            <a:custGeom>
              <a:avLst/>
              <a:gdLst>
                <a:gd name="T0" fmla="*/ 0 w 862"/>
                <a:gd name="T1" fmla="*/ 0 h 680"/>
                <a:gd name="T2" fmla="*/ 182 w 862"/>
                <a:gd name="T3" fmla="*/ 635 h 680"/>
                <a:gd name="T4" fmla="*/ 771 w 862"/>
                <a:gd name="T5" fmla="*/ 680 h 680"/>
                <a:gd name="T6" fmla="*/ 862 w 862"/>
                <a:gd name="T7" fmla="*/ 0 h 680"/>
                <a:gd name="T8" fmla="*/ 0 w 862"/>
                <a:gd name="T9" fmla="*/ 0 h 680"/>
              </a:gdLst>
              <a:ahLst/>
              <a:cxnLst>
                <a:cxn ang="0">
                  <a:pos x="T0" y="T1"/>
                </a:cxn>
                <a:cxn ang="0">
                  <a:pos x="T2" y="T3"/>
                </a:cxn>
                <a:cxn ang="0">
                  <a:pos x="T4" y="T5"/>
                </a:cxn>
                <a:cxn ang="0">
                  <a:pos x="T6" y="T7"/>
                </a:cxn>
                <a:cxn ang="0">
                  <a:pos x="T8" y="T9"/>
                </a:cxn>
              </a:cxnLst>
              <a:rect l="0" t="0" r="r" b="b"/>
              <a:pathLst>
                <a:path w="862" h="680">
                  <a:moveTo>
                    <a:pt x="0" y="0"/>
                  </a:moveTo>
                  <a:lnTo>
                    <a:pt x="182" y="635"/>
                  </a:lnTo>
                  <a:lnTo>
                    <a:pt x="771" y="680"/>
                  </a:lnTo>
                  <a:lnTo>
                    <a:pt x="862" y="0"/>
                  </a:lnTo>
                  <a:lnTo>
                    <a:pt x="0"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32" name="Freeform 223">
              <a:extLst>
                <a:ext uri="{FF2B5EF4-FFF2-40B4-BE49-F238E27FC236}">
                  <a16:creationId xmlns:a16="http://schemas.microsoft.com/office/drawing/2014/main" id="{993086DA-7246-4698-8C15-ECCE91190D15}"/>
                </a:ext>
              </a:extLst>
            </p:cNvPr>
            <p:cNvSpPr>
              <a:spLocks/>
            </p:cNvSpPr>
            <p:nvPr/>
          </p:nvSpPr>
          <p:spPr bwMode="auto">
            <a:xfrm>
              <a:off x="3632" y="928"/>
              <a:ext cx="496" cy="1344"/>
            </a:xfrm>
            <a:custGeom>
              <a:avLst/>
              <a:gdLst>
                <a:gd name="T0" fmla="*/ 0 w 496"/>
                <a:gd name="T1" fmla="*/ 64 h 1344"/>
                <a:gd name="T2" fmla="*/ 184 w 496"/>
                <a:gd name="T3" fmla="*/ 0 h 1344"/>
                <a:gd name="T4" fmla="*/ 264 w 496"/>
                <a:gd name="T5" fmla="*/ 56 h 1344"/>
                <a:gd name="T6" fmla="*/ 264 w 496"/>
                <a:gd name="T7" fmla="*/ 328 h 1344"/>
                <a:gd name="T8" fmla="*/ 336 w 496"/>
                <a:gd name="T9" fmla="*/ 880 h 1344"/>
                <a:gd name="T10" fmla="*/ 496 w 496"/>
                <a:gd name="T11" fmla="*/ 1344 h 1344"/>
                <a:gd name="T12" fmla="*/ 288 w 496"/>
                <a:gd name="T13" fmla="*/ 840 h 1344"/>
                <a:gd name="T14" fmla="*/ 248 w 496"/>
                <a:gd name="T15" fmla="*/ 464 h 1344"/>
                <a:gd name="T16" fmla="*/ 224 w 496"/>
                <a:gd name="T17" fmla="*/ 72 h 1344"/>
                <a:gd name="T18" fmla="*/ 176 w 496"/>
                <a:gd name="T19" fmla="*/ 16 h 1344"/>
                <a:gd name="T20" fmla="*/ 0 w 496"/>
                <a:gd name="T21" fmla="*/ 64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6" h="1344">
                  <a:moveTo>
                    <a:pt x="0" y="64"/>
                  </a:moveTo>
                  <a:lnTo>
                    <a:pt x="184" y="0"/>
                  </a:lnTo>
                  <a:lnTo>
                    <a:pt x="264" y="56"/>
                  </a:lnTo>
                  <a:lnTo>
                    <a:pt x="264" y="328"/>
                  </a:lnTo>
                  <a:lnTo>
                    <a:pt x="336" y="880"/>
                  </a:lnTo>
                  <a:lnTo>
                    <a:pt x="496" y="1344"/>
                  </a:lnTo>
                  <a:lnTo>
                    <a:pt x="288" y="840"/>
                  </a:lnTo>
                  <a:lnTo>
                    <a:pt x="248" y="464"/>
                  </a:lnTo>
                  <a:lnTo>
                    <a:pt x="224" y="72"/>
                  </a:lnTo>
                  <a:lnTo>
                    <a:pt x="176" y="16"/>
                  </a:lnTo>
                  <a:lnTo>
                    <a:pt x="0" y="64"/>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33" name="Freeform 224">
              <a:extLst>
                <a:ext uri="{FF2B5EF4-FFF2-40B4-BE49-F238E27FC236}">
                  <a16:creationId xmlns:a16="http://schemas.microsoft.com/office/drawing/2014/main" id="{C6253E14-358E-4165-BFB6-29A5D5ED9A66}"/>
                </a:ext>
              </a:extLst>
            </p:cNvPr>
            <p:cNvSpPr>
              <a:spLocks/>
            </p:cNvSpPr>
            <p:nvPr/>
          </p:nvSpPr>
          <p:spPr bwMode="auto">
            <a:xfrm>
              <a:off x="4472" y="1872"/>
              <a:ext cx="48" cy="1144"/>
            </a:xfrm>
            <a:custGeom>
              <a:avLst/>
              <a:gdLst>
                <a:gd name="T0" fmla="*/ 0 w 48"/>
                <a:gd name="T1" fmla="*/ 24 h 1144"/>
                <a:gd name="T2" fmla="*/ 16 w 48"/>
                <a:gd name="T3" fmla="*/ 1144 h 1144"/>
                <a:gd name="T4" fmla="*/ 40 w 48"/>
                <a:gd name="T5" fmla="*/ 1056 h 1144"/>
                <a:gd name="T6" fmla="*/ 48 w 48"/>
                <a:gd name="T7" fmla="*/ 0 h 1144"/>
                <a:gd name="T8" fmla="*/ 0 w 48"/>
                <a:gd name="T9" fmla="*/ 24 h 1144"/>
              </a:gdLst>
              <a:ahLst/>
              <a:cxnLst>
                <a:cxn ang="0">
                  <a:pos x="T0" y="T1"/>
                </a:cxn>
                <a:cxn ang="0">
                  <a:pos x="T2" y="T3"/>
                </a:cxn>
                <a:cxn ang="0">
                  <a:pos x="T4" y="T5"/>
                </a:cxn>
                <a:cxn ang="0">
                  <a:pos x="T6" y="T7"/>
                </a:cxn>
                <a:cxn ang="0">
                  <a:pos x="T8" y="T9"/>
                </a:cxn>
              </a:cxnLst>
              <a:rect l="0" t="0" r="r" b="b"/>
              <a:pathLst>
                <a:path w="48" h="1144">
                  <a:moveTo>
                    <a:pt x="0" y="24"/>
                  </a:moveTo>
                  <a:lnTo>
                    <a:pt x="16" y="1144"/>
                  </a:lnTo>
                  <a:lnTo>
                    <a:pt x="40" y="1056"/>
                  </a:lnTo>
                  <a:lnTo>
                    <a:pt x="48" y="0"/>
                  </a:lnTo>
                  <a:lnTo>
                    <a:pt x="0" y="24"/>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sp>
        <p:nvSpPr>
          <p:cNvPr id="1032" name="フリーフォーム: 図形 1031">
            <a:extLst>
              <a:ext uri="{FF2B5EF4-FFF2-40B4-BE49-F238E27FC236}">
                <a16:creationId xmlns:a16="http://schemas.microsoft.com/office/drawing/2014/main" id="{42549B73-4E8D-412F-9017-F2B0F4F0745D}"/>
              </a:ext>
            </a:extLst>
          </p:cNvPr>
          <p:cNvSpPr/>
          <p:nvPr/>
        </p:nvSpPr>
        <p:spPr>
          <a:xfrm>
            <a:off x="7239786" y="2630078"/>
            <a:ext cx="1913641" cy="3299382"/>
          </a:xfrm>
          <a:custGeom>
            <a:avLst/>
            <a:gdLst>
              <a:gd name="connsiteX0" fmla="*/ 1913641 w 1913641"/>
              <a:gd name="connsiteY0" fmla="*/ 0 h 3299382"/>
              <a:gd name="connsiteX1" fmla="*/ 1055802 w 1913641"/>
              <a:gd name="connsiteY1" fmla="*/ 2573518 h 3299382"/>
              <a:gd name="connsiteX2" fmla="*/ 0 w 1913641"/>
              <a:gd name="connsiteY2" fmla="*/ 3299382 h 3299382"/>
            </a:gdLst>
            <a:ahLst/>
            <a:cxnLst>
              <a:cxn ang="0">
                <a:pos x="connsiteX0" y="connsiteY0"/>
              </a:cxn>
              <a:cxn ang="0">
                <a:pos x="connsiteX1" y="connsiteY1"/>
              </a:cxn>
              <a:cxn ang="0">
                <a:pos x="connsiteX2" y="connsiteY2"/>
              </a:cxn>
            </a:cxnLst>
            <a:rect l="l" t="t" r="r" b="b"/>
            <a:pathLst>
              <a:path w="1913641" h="3299382">
                <a:moveTo>
                  <a:pt x="1913641" y="0"/>
                </a:moveTo>
                <a:cubicBezTo>
                  <a:pt x="1644191" y="1011810"/>
                  <a:pt x="1374742" y="2023621"/>
                  <a:pt x="1055802" y="2573518"/>
                </a:cubicBezTo>
                <a:cubicBezTo>
                  <a:pt x="736862" y="3123415"/>
                  <a:pt x="368431" y="3211398"/>
                  <a:pt x="0" y="3299382"/>
                </a:cubicBezTo>
              </a:path>
            </a:pathLst>
          </a:custGeom>
          <a:no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フリーフォーム: 図形 1033">
            <a:extLst>
              <a:ext uri="{FF2B5EF4-FFF2-40B4-BE49-F238E27FC236}">
                <a16:creationId xmlns:a16="http://schemas.microsoft.com/office/drawing/2014/main" id="{356C35FA-BCFB-46C9-9CE3-E2406D8BA942}"/>
              </a:ext>
            </a:extLst>
          </p:cNvPr>
          <p:cNvSpPr/>
          <p:nvPr/>
        </p:nvSpPr>
        <p:spPr>
          <a:xfrm>
            <a:off x="7220932" y="3440784"/>
            <a:ext cx="2771480" cy="2498103"/>
          </a:xfrm>
          <a:custGeom>
            <a:avLst/>
            <a:gdLst>
              <a:gd name="connsiteX0" fmla="*/ 0 w 2771480"/>
              <a:gd name="connsiteY0" fmla="*/ 2498103 h 2498103"/>
              <a:gd name="connsiteX1" fmla="*/ 1602557 w 2771480"/>
              <a:gd name="connsiteY1" fmla="*/ 2036189 h 2498103"/>
              <a:gd name="connsiteX2" fmla="*/ 2771480 w 2771480"/>
              <a:gd name="connsiteY2" fmla="*/ 0 h 2498103"/>
            </a:gdLst>
            <a:ahLst/>
            <a:cxnLst>
              <a:cxn ang="0">
                <a:pos x="connsiteX0" y="connsiteY0"/>
              </a:cxn>
              <a:cxn ang="0">
                <a:pos x="connsiteX1" y="connsiteY1"/>
              </a:cxn>
              <a:cxn ang="0">
                <a:pos x="connsiteX2" y="connsiteY2"/>
              </a:cxn>
            </a:cxnLst>
            <a:rect l="l" t="t" r="r" b="b"/>
            <a:pathLst>
              <a:path w="2771480" h="2498103">
                <a:moveTo>
                  <a:pt x="0" y="2498103"/>
                </a:moveTo>
                <a:cubicBezTo>
                  <a:pt x="570322" y="2475321"/>
                  <a:pt x="1140644" y="2452539"/>
                  <a:pt x="1602557" y="2036189"/>
                </a:cubicBezTo>
                <a:cubicBezTo>
                  <a:pt x="2064470" y="1619838"/>
                  <a:pt x="2417975" y="809919"/>
                  <a:pt x="2771480" y="0"/>
                </a:cubicBezTo>
              </a:path>
            </a:pathLst>
          </a:custGeom>
          <a:no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5" name="フリーフォーム: 図形 1034">
            <a:extLst>
              <a:ext uri="{FF2B5EF4-FFF2-40B4-BE49-F238E27FC236}">
                <a16:creationId xmlns:a16="http://schemas.microsoft.com/office/drawing/2014/main" id="{5F87139F-86B6-4AB0-885F-850E40134247}"/>
              </a:ext>
            </a:extLst>
          </p:cNvPr>
          <p:cNvSpPr/>
          <p:nvPr/>
        </p:nvSpPr>
        <p:spPr>
          <a:xfrm>
            <a:off x="7239786" y="4826524"/>
            <a:ext cx="3355942" cy="1093509"/>
          </a:xfrm>
          <a:custGeom>
            <a:avLst/>
            <a:gdLst>
              <a:gd name="connsiteX0" fmla="*/ 0 w 3355942"/>
              <a:gd name="connsiteY0" fmla="*/ 1093509 h 1093509"/>
              <a:gd name="connsiteX1" fmla="*/ 2215299 w 3355942"/>
              <a:gd name="connsiteY1" fmla="*/ 904973 h 1093509"/>
              <a:gd name="connsiteX2" fmla="*/ 3355942 w 3355942"/>
              <a:gd name="connsiteY2" fmla="*/ 0 h 1093509"/>
            </a:gdLst>
            <a:ahLst/>
            <a:cxnLst>
              <a:cxn ang="0">
                <a:pos x="connsiteX0" y="connsiteY0"/>
              </a:cxn>
              <a:cxn ang="0">
                <a:pos x="connsiteX1" y="connsiteY1"/>
              </a:cxn>
              <a:cxn ang="0">
                <a:pos x="connsiteX2" y="connsiteY2"/>
              </a:cxn>
            </a:cxnLst>
            <a:rect l="l" t="t" r="r" b="b"/>
            <a:pathLst>
              <a:path w="3355942" h="1093509">
                <a:moveTo>
                  <a:pt x="0" y="1093509"/>
                </a:moveTo>
                <a:cubicBezTo>
                  <a:pt x="827987" y="1090366"/>
                  <a:pt x="1655975" y="1087224"/>
                  <a:pt x="2215299" y="904973"/>
                </a:cubicBezTo>
                <a:cubicBezTo>
                  <a:pt x="2774623" y="722722"/>
                  <a:pt x="3167406" y="158684"/>
                  <a:pt x="3355942" y="0"/>
                </a:cubicBezTo>
              </a:path>
            </a:pathLst>
          </a:custGeom>
          <a:no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7" name="フリーフォーム: 図形 1036">
            <a:extLst>
              <a:ext uri="{FF2B5EF4-FFF2-40B4-BE49-F238E27FC236}">
                <a16:creationId xmlns:a16="http://schemas.microsoft.com/office/drawing/2014/main" id="{13E7264A-7E84-4D7E-B83A-18435D547E9A}"/>
              </a:ext>
            </a:extLst>
          </p:cNvPr>
          <p:cNvSpPr/>
          <p:nvPr/>
        </p:nvSpPr>
        <p:spPr>
          <a:xfrm>
            <a:off x="7239786" y="5948313"/>
            <a:ext cx="1008668" cy="188536"/>
          </a:xfrm>
          <a:custGeom>
            <a:avLst/>
            <a:gdLst>
              <a:gd name="connsiteX0" fmla="*/ 0 w 1008668"/>
              <a:gd name="connsiteY0" fmla="*/ 0 h 188536"/>
              <a:gd name="connsiteX1" fmla="*/ 876692 w 1008668"/>
              <a:gd name="connsiteY1" fmla="*/ 113122 h 188536"/>
              <a:gd name="connsiteX2" fmla="*/ 1008668 w 1008668"/>
              <a:gd name="connsiteY2" fmla="*/ 188536 h 188536"/>
            </a:gdLst>
            <a:ahLst/>
            <a:cxnLst>
              <a:cxn ang="0">
                <a:pos x="connsiteX0" y="connsiteY0"/>
              </a:cxn>
              <a:cxn ang="0">
                <a:pos x="connsiteX1" y="connsiteY1"/>
              </a:cxn>
              <a:cxn ang="0">
                <a:pos x="connsiteX2" y="connsiteY2"/>
              </a:cxn>
            </a:cxnLst>
            <a:rect l="l" t="t" r="r" b="b"/>
            <a:pathLst>
              <a:path w="1008668" h="188536">
                <a:moveTo>
                  <a:pt x="0" y="0"/>
                </a:moveTo>
                <a:cubicBezTo>
                  <a:pt x="354290" y="40849"/>
                  <a:pt x="708581" y="81699"/>
                  <a:pt x="876692" y="113122"/>
                </a:cubicBezTo>
                <a:cubicBezTo>
                  <a:pt x="1044803" y="144545"/>
                  <a:pt x="933254" y="131975"/>
                  <a:pt x="1008668" y="188536"/>
                </a:cubicBezTo>
              </a:path>
            </a:pathLst>
          </a:custGeom>
          <a:no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2836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620902" y="86443"/>
            <a:ext cx="9144000" cy="1235434"/>
          </a:xfrm>
        </p:spPr>
        <p:txBody>
          <a:bodyPr>
            <a:normAutofit/>
          </a:bodyPr>
          <a:lstStyle/>
          <a:p>
            <a:r>
              <a:rPr kumimoji="1" lang="en-US" altLang="ja-JP"/>
              <a:t>1</a:t>
            </a:r>
            <a:r>
              <a:rPr kumimoji="1" lang="ja-JP" altLang="en-US"/>
              <a:t>．はじめに</a:t>
            </a:r>
          </a:p>
        </p:txBody>
      </p:sp>
      <p:sp>
        <p:nvSpPr>
          <p:cNvPr id="13" name="正方形/長方形 12">
            <a:extLst>
              <a:ext uri="{FF2B5EF4-FFF2-40B4-BE49-F238E27FC236}">
                <a16:creationId xmlns:a16="http://schemas.microsoft.com/office/drawing/2014/main" id="{808DAB34-751F-4667-815C-DAD2058CCFC9}"/>
              </a:ext>
            </a:extLst>
          </p:cNvPr>
          <p:cNvSpPr/>
          <p:nvPr/>
        </p:nvSpPr>
        <p:spPr>
          <a:xfrm>
            <a:off x="1276757" y="2128742"/>
            <a:ext cx="6693422" cy="2729593"/>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p>
            <a:r>
              <a:rPr lang="en-US" altLang="ja-JP" sz="2400">
                <a:solidFill>
                  <a:srgbClr val="111111"/>
                </a:solidFill>
                <a:latin typeface="Roboto" panose="02000000000000000000" pitchFamily="2" charset="0"/>
              </a:rPr>
              <a:t>ICT</a:t>
            </a:r>
            <a:r>
              <a:rPr lang="ja-JP" altLang="en-US" sz="2400">
                <a:solidFill>
                  <a:srgbClr val="111111"/>
                </a:solidFill>
                <a:latin typeface="Roboto" panose="02000000000000000000" pitchFamily="2" charset="0"/>
              </a:rPr>
              <a:t>を活用して交通をクラウド化し、公共交通か否か、またその運営主体にかかわらず、マイカー以外のすべての交通手段によるモビリティ（移動）を </a:t>
            </a:r>
            <a:r>
              <a:rPr lang="en-US" altLang="ja-JP" sz="2400">
                <a:solidFill>
                  <a:srgbClr val="111111"/>
                </a:solidFill>
                <a:latin typeface="Roboto" panose="02000000000000000000" pitchFamily="2" charset="0"/>
              </a:rPr>
              <a:t>1 </a:t>
            </a:r>
            <a:r>
              <a:rPr lang="ja-JP" altLang="en-US" sz="2400" err="1">
                <a:solidFill>
                  <a:srgbClr val="111111"/>
                </a:solidFill>
                <a:latin typeface="Roboto" panose="02000000000000000000" pitchFamily="2" charset="0"/>
              </a:rPr>
              <a:t>つの</a:t>
            </a:r>
            <a:r>
              <a:rPr lang="ja-JP" altLang="en-US" sz="2400">
                <a:solidFill>
                  <a:srgbClr val="111111"/>
                </a:solidFill>
                <a:latin typeface="Roboto" panose="02000000000000000000" pitchFamily="2" charset="0"/>
              </a:rPr>
              <a:t>サービスとしてとらえ、シームレスにつなぐ 新たな「移動」の概念である。</a:t>
            </a:r>
            <a:endParaRPr lang="en-US" altLang="ja-JP" sz="2400">
              <a:solidFill>
                <a:srgbClr val="111111"/>
              </a:solidFill>
              <a:latin typeface="Roboto" panose="02000000000000000000" pitchFamily="2" charset="0"/>
            </a:endParaRPr>
          </a:p>
          <a:p>
            <a:r>
              <a:rPr lang="ja-JP" altLang="en-US" sz="2400">
                <a:solidFill>
                  <a:srgbClr val="111111"/>
                </a:solidFill>
                <a:latin typeface="Roboto" panose="02000000000000000000" pitchFamily="2" charset="0"/>
                <a:ea typeface="游ゴシック" panose="020B0400000000000000" pitchFamily="50" charset="-128"/>
              </a:rPr>
              <a:t>例としてカーシェアリングなどがある。</a:t>
            </a:r>
            <a:endParaRPr kumimoji="1" lang="en-US" altLang="ja-JP" sz="2400" b="0" i="0" u="none" strike="noStrike" kern="1200" cap="none" spc="0" normalizeH="0" baseline="0" noProof="0">
              <a:ln>
                <a:noFill/>
              </a:ln>
              <a:solidFill>
                <a:srgbClr val="111111"/>
              </a:solidFill>
              <a:effectLst/>
              <a:uLnTx/>
              <a:uFillTx/>
              <a:latin typeface="Roboto" panose="02000000000000000000" pitchFamily="2" charset="0"/>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EB95B289-1BF9-4B5E-BF5B-D927A8B2AB26}"/>
              </a:ext>
            </a:extLst>
          </p:cNvPr>
          <p:cNvSpPr/>
          <p:nvPr/>
        </p:nvSpPr>
        <p:spPr>
          <a:xfrm>
            <a:off x="3712685" y="1713858"/>
            <a:ext cx="1706252" cy="584463"/>
          </a:xfrm>
          <a:prstGeom prst="rect">
            <a:avLst/>
          </a:prstGeom>
          <a:ln w="38100">
            <a:solidFill>
              <a:srgbClr val="5B9B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err="1"/>
              <a:t>MaaS</a:t>
            </a:r>
            <a:r>
              <a:rPr kumimoji="1" lang="ja-JP" altLang="en-US" sz="2400"/>
              <a:t>とは</a:t>
            </a:r>
          </a:p>
        </p:txBody>
      </p:sp>
      <p:grpSp>
        <p:nvGrpSpPr>
          <p:cNvPr id="52" name="Group 351">
            <a:extLst>
              <a:ext uri="{FF2B5EF4-FFF2-40B4-BE49-F238E27FC236}">
                <a16:creationId xmlns:a16="http://schemas.microsoft.com/office/drawing/2014/main" id="{06366685-8127-4F4C-93BC-D4AD46E9CB31}"/>
              </a:ext>
            </a:extLst>
          </p:cNvPr>
          <p:cNvGrpSpPr>
            <a:grpSpLocks/>
          </p:cNvGrpSpPr>
          <p:nvPr/>
        </p:nvGrpSpPr>
        <p:grpSpPr bwMode="auto">
          <a:xfrm>
            <a:off x="5883128" y="5235574"/>
            <a:ext cx="1368425" cy="1368425"/>
            <a:chOff x="2184" y="601"/>
            <a:chExt cx="766" cy="766"/>
          </a:xfrm>
        </p:grpSpPr>
        <p:sp>
          <p:nvSpPr>
            <p:cNvPr id="53" name="AutoShape 352">
              <a:extLst>
                <a:ext uri="{FF2B5EF4-FFF2-40B4-BE49-F238E27FC236}">
                  <a16:creationId xmlns:a16="http://schemas.microsoft.com/office/drawing/2014/main" id="{7E9E664B-61BE-4942-B30E-4ADD61C8F60A}"/>
                </a:ext>
              </a:extLst>
            </p:cNvPr>
            <p:cNvSpPr>
              <a:spLocks noChangeArrowheads="1"/>
            </p:cNvSpPr>
            <p:nvPr/>
          </p:nvSpPr>
          <p:spPr bwMode="auto">
            <a:xfrm>
              <a:off x="2184" y="601"/>
              <a:ext cx="766" cy="766"/>
            </a:xfrm>
            <a:custGeom>
              <a:avLst/>
              <a:gdLst>
                <a:gd name="G0" fmla="+- 592 0 0"/>
                <a:gd name="G1" fmla="+- 21600 0 592"/>
                <a:gd name="G2" fmla="+- 21600 0 5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92" y="10800"/>
                  </a:moveTo>
                  <a:cubicBezTo>
                    <a:pt x="592" y="16438"/>
                    <a:pt x="5162" y="21008"/>
                    <a:pt x="10800" y="21008"/>
                  </a:cubicBezTo>
                  <a:cubicBezTo>
                    <a:pt x="16438" y="21008"/>
                    <a:pt x="21008" y="16438"/>
                    <a:pt x="21008" y="10800"/>
                  </a:cubicBezTo>
                  <a:cubicBezTo>
                    <a:pt x="21008" y="5162"/>
                    <a:pt x="16438" y="592"/>
                    <a:pt x="10800" y="592"/>
                  </a:cubicBezTo>
                  <a:cubicBezTo>
                    <a:pt x="5162" y="592"/>
                    <a:pt x="592" y="5162"/>
                    <a:pt x="59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54" name="AutoShape 353">
              <a:extLst>
                <a:ext uri="{FF2B5EF4-FFF2-40B4-BE49-F238E27FC236}">
                  <a16:creationId xmlns:a16="http://schemas.microsoft.com/office/drawing/2014/main" id="{70331766-B75D-4528-B8E7-EDC76DE8D463}"/>
                </a:ext>
              </a:extLst>
            </p:cNvPr>
            <p:cNvSpPr>
              <a:spLocks noChangeArrowheads="1"/>
            </p:cNvSpPr>
            <p:nvPr/>
          </p:nvSpPr>
          <p:spPr bwMode="auto">
            <a:xfrm>
              <a:off x="2298" y="601"/>
              <a:ext cx="539" cy="766"/>
            </a:xfrm>
            <a:custGeom>
              <a:avLst/>
              <a:gdLst>
                <a:gd name="G0" fmla="+- 592 0 0"/>
                <a:gd name="G1" fmla="+- 21600 0 592"/>
                <a:gd name="G2" fmla="+- 21600 0 5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92" y="10800"/>
                  </a:moveTo>
                  <a:cubicBezTo>
                    <a:pt x="592" y="16438"/>
                    <a:pt x="5162" y="21008"/>
                    <a:pt x="10800" y="21008"/>
                  </a:cubicBezTo>
                  <a:cubicBezTo>
                    <a:pt x="16438" y="21008"/>
                    <a:pt x="21008" y="16438"/>
                    <a:pt x="21008" y="10800"/>
                  </a:cubicBezTo>
                  <a:cubicBezTo>
                    <a:pt x="21008" y="5162"/>
                    <a:pt x="16438" y="592"/>
                    <a:pt x="10800" y="592"/>
                  </a:cubicBezTo>
                  <a:cubicBezTo>
                    <a:pt x="5162" y="592"/>
                    <a:pt x="592" y="5162"/>
                    <a:pt x="59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55" name="AutoShape 354">
              <a:extLst>
                <a:ext uri="{FF2B5EF4-FFF2-40B4-BE49-F238E27FC236}">
                  <a16:creationId xmlns:a16="http://schemas.microsoft.com/office/drawing/2014/main" id="{F8BF8D2E-E306-4BD3-B5A5-EE14733C2BAD}"/>
                </a:ext>
              </a:extLst>
            </p:cNvPr>
            <p:cNvSpPr>
              <a:spLocks noChangeArrowheads="1"/>
            </p:cNvSpPr>
            <p:nvPr/>
          </p:nvSpPr>
          <p:spPr bwMode="auto">
            <a:xfrm>
              <a:off x="2454" y="601"/>
              <a:ext cx="227" cy="766"/>
            </a:xfrm>
            <a:custGeom>
              <a:avLst/>
              <a:gdLst>
                <a:gd name="G0" fmla="+- 592 0 0"/>
                <a:gd name="G1" fmla="+- 21600 0 592"/>
                <a:gd name="G2" fmla="+- 21600 0 5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92" y="10800"/>
                  </a:moveTo>
                  <a:cubicBezTo>
                    <a:pt x="592" y="16438"/>
                    <a:pt x="5162" y="21008"/>
                    <a:pt x="10800" y="21008"/>
                  </a:cubicBezTo>
                  <a:cubicBezTo>
                    <a:pt x="16438" y="21008"/>
                    <a:pt x="21008" y="16438"/>
                    <a:pt x="21008" y="10800"/>
                  </a:cubicBezTo>
                  <a:cubicBezTo>
                    <a:pt x="21008" y="5162"/>
                    <a:pt x="16438" y="592"/>
                    <a:pt x="10800" y="592"/>
                  </a:cubicBezTo>
                  <a:cubicBezTo>
                    <a:pt x="5162" y="592"/>
                    <a:pt x="592" y="5162"/>
                    <a:pt x="59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56" name="AutoShape 355">
              <a:extLst>
                <a:ext uri="{FF2B5EF4-FFF2-40B4-BE49-F238E27FC236}">
                  <a16:creationId xmlns:a16="http://schemas.microsoft.com/office/drawing/2014/main" id="{5A4E2504-4C75-4436-8A1B-A688D74A3A5C}"/>
                </a:ext>
              </a:extLst>
            </p:cNvPr>
            <p:cNvSpPr>
              <a:spLocks noChangeArrowheads="1"/>
            </p:cNvSpPr>
            <p:nvPr/>
          </p:nvSpPr>
          <p:spPr bwMode="auto">
            <a:xfrm rot="5400000">
              <a:off x="2297" y="601"/>
              <a:ext cx="539" cy="766"/>
            </a:xfrm>
            <a:custGeom>
              <a:avLst/>
              <a:gdLst>
                <a:gd name="G0" fmla="+- 592 0 0"/>
                <a:gd name="G1" fmla="+- 21600 0 592"/>
                <a:gd name="G2" fmla="+- 21600 0 5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92" y="10800"/>
                  </a:moveTo>
                  <a:cubicBezTo>
                    <a:pt x="592" y="16438"/>
                    <a:pt x="5162" y="21008"/>
                    <a:pt x="10800" y="21008"/>
                  </a:cubicBezTo>
                  <a:cubicBezTo>
                    <a:pt x="16438" y="21008"/>
                    <a:pt x="21008" y="16438"/>
                    <a:pt x="21008" y="10800"/>
                  </a:cubicBezTo>
                  <a:cubicBezTo>
                    <a:pt x="21008" y="5162"/>
                    <a:pt x="16438" y="592"/>
                    <a:pt x="10800" y="592"/>
                  </a:cubicBezTo>
                  <a:cubicBezTo>
                    <a:pt x="5162" y="592"/>
                    <a:pt x="592" y="5162"/>
                    <a:pt x="59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57" name="AutoShape 356">
              <a:extLst>
                <a:ext uri="{FF2B5EF4-FFF2-40B4-BE49-F238E27FC236}">
                  <a16:creationId xmlns:a16="http://schemas.microsoft.com/office/drawing/2014/main" id="{5EB74351-E438-4F79-B2DB-B6312138964E}"/>
                </a:ext>
              </a:extLst>
            </p:cNvPr>
            <p:cNvSpPr>
              <a:spLocks noChangeArrowheads="1"/>
            </p:cNvSpPr>
            <p:nvPr/>
          </p:nvSpPr>
          <p:spPr bwMode="auto">
            <a:xfrm rot="5400000">
              <a:off x="2453" y="601"/>
              <a:ext cx="227" cy="766"/>
            </a:xfrm>
            <a:custGeom>
              <a:avLst/>
              <a:gdLst>
                <a:gd name="G0" fmla="+- 592 0 0"/>
                <a:gd name="G1" fmla="+- 21600 0 592"/>
                <a:gd name="G2" fmla="+- 21600 0 5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92" y="10800"/>
                  </a:moveTo>
                  <a:cubicBezTo>
                    <a:pt x="592" y="16438"/>
                    <a:pt x="5162" y="21008"/>
                    <a:pt x="10800" y="21008"/>
                  </a:cubicBezTo>
                  <a:cubicBezTo>
                    <a:pt x="16438" y="21008"/>
                    <a:pt x="21008" y="16438"/>
                    <a:pt x="21008" y="10800"/>
                  </a:cubicBezTo>
                  <a:cubicBezTo>
                    <a:pt x="21008" y="5162"/>
                    <a:pt x="16438" y="592"/>
                    <a:pt x="10800" y="592"/>
                  </a:cubicBezTo>
                  <a:cubicBezTo>
                    <a:pt x="5162" y="592"/>
                    <a:pt x="592" y="5162"/>
                    <a:pt x="59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58" name="Group 34">
            <a:extLst>
              <a:ext uri="{FF2B5EF4-FFF2-40B4-BE49-F238E27FC236}">
                <a16:creationId xmlns:a16="http://schemas.microsoft.com/office/drawing/2014/main" id="{AE859AA6-25FC-4E06-A104-E1E54009798F}"/>
              </a:ext>
            </a:extLst>
          </p:cNvPr>
          <p:cNvGrpSpPr>
            <a:grpSpLocks/>
          </p:cNvGrpSpPr>
          <p:nvPr/>
        </p:nvGrpSpPr>
        <p:grpSpPr bwMode="auto">
          <a:xfrm>
            <a:off x="2128360" y="5372892"/>
            <a:ext cx="1584325" cy="1093787"/>
            <a:chOff x="3432" y="3181"/>
            <a:chExt cx="1191" cy="822"/>
          </a:xfrm>
        </p:grpSpPr>
        <p:grpSp>
          <p:nvGrpSpPr>
            <p:cNvPr id="59" name="Group 35">
              <a:extLst>
                <a:ext uri="{FF2B5EF4-FFF2-40B4-BE49-F238E27FC236}">
                  <a16:creationId xmlns:a16="http://schemas.microsoft.com/office/drawing/2014/main" id="{BDD1BDD1-B735-4CF6-BF40-7D0051AAFAA7}"/>
                </a:ext>
              </a:extLst>
            </p:cNvPr>
            <p:cNvGrpSpPr>
              <a:grpSpLocks/>
            </p:cNvGrpSpPr>
            <p:nvPr/>
          </p:nvGrpSpPr>
          <p:grpSpPr bwMode="auto">
            <a:xfrm>
              <a:off x="3432" y="3181"/>
              <a:ext cx="908" cy="822"/>
              <a:chOff x="3432" y="3181"/>
              <a:chExt cx="908" cy="822"/>
            </a:xfrm>
          </p:grpSpPr>
          <p:sp>
            <p:nvSpPr>
              <p:cNvPr id="65" name="Freeform 36">
                <a:extLst>
                  <a:ext uri="{FF2B5EF4-FFF2-40B4-BE49-F238E27FC236}">
                    <a16:creationId xmlns:a16="http://schemas.microsoft.com/office/drawing/2014/main" id="{4A90554E-2822-4C7E-8E28-01CD7478AD74}"/>
                  </a:ext>
                </a:extLst>
              </p:cNvPr>
              <p:cNvSpPr>
                <a:spLocks/>
              </p:cNvSpPr>
              <p:nvPr/>
            </p:nvSpPr>
            <p:spPr bwMode="auto">
              <a:xfrm>
                <a:off x="3432" y="3181"/>
                <a:ext cx="908" cy="822"/>
              </a:xfrm>
              <a:custGeom>
                <a:avLst/>
                <a:gdLst>
                  <a:gd name="T0" fmla="*/ 709 w 908"/>
                  <a:gd name="T1" fmla="*/ 822 h 822"/>
                  <a:gd name="T2" fmla="*/ 709 w 908"/>
                  <a:gd name="T3" fmla="*/ 793 h 822"/>
                  <a:gd name="T4" fmla="*/ 681 w 908"/>
                  <a:gd name="T5" fmla="*/ 765 h 822"/>
                  <a:gd name="T6" fmla="*/ 567 w 908"/>
                  <a:gd name="T7" fmla="*/ 765 h 822"/>
                  <a:gd name="T8" fmla="*/ 567 w 908"/>
                  <a:gd name="T9" fmla="*/ 652 h 822"/>
                  <a:gd name="T10" fmla="*/ 908 w 908"/>
                  <a:gd name="T11" fmla="*/ 652 h 822"/>
                  <a:gd name="T12" fmla="*/ 908 w 908"/>
                  <a:gd name="T13" fmla="*/ 0 h 822"/>
                  <a:gd name="T14" fmla="*/ 0 w 908"/>
                  <a:gd name="T15" fmla="*/ 0 h 822"/>
                  <a:gd name="T16" fmla="*/ 0 w 908"/>
                  <a:gd name="T17" fmla="*/ 652 h 822"/>
                  <a:gd name="T18" fmla="*/ 341 w 908"/>
                  <a:gd name="T19" fmla="*/ 652 h 822"/>
                  <a:gd name="T20" fmla="*/ 341 w 908"/>
                  <a:gd name="T21" fmla="*/ 765 h 822"/>
                  <a:gd name="T22" fmla="*/ 227 w 908"/>
                  <a:gd name="T23" fmla="*/ 765 h 822"/>
                  <a:gd name="T24" fmla="*/ 199 w 908"/>
                  <a:gd name="T25" fmla="*/ 793 h 822"/>
                  <a:gd name="T26" fmla="*/ 199 w 908"/>
                  <a:gd name="T27" fmla="*/ 822 h 822"/>
                  <a:gd name="T28" fmla="*/ 709 w 908"/>
                  <a:gd name="T29" fmla="*/ 82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8" h="822">
                    <a:moveTo>
                      <a:pt x="709" y="822"/>
                    </a:moveTo>
                    <a:lnTo>
                      <a:pt x="709" y="793"/>
                    </a:lnTo>
                    <a:lnTo>
                      <a:pt x="681" y="765"/>
                    </a:lnTo>
                    <a:lnTo>
                      <a:pt x="567" y="765"/>
                    </a:lnTo>
                    <a:lnTo>
                      <a:pt x="567" y="652"/>
                    </a:lnTo>
                    <a:lnTo>
                      <a:pt x="908" y="652"/>
                    </a:lnTo>
                    <a:lnTo>
                      <a:pt x="908" y="0"/>
                    </a:lnTo>
                    <a:lnTo>
                      <a:pt x="0" y="0"/>
                    </a:lnTo>
                    <a:lnTo>
                      <a:pt x="0" y="652"/>
                    </a:lnTo>
                    <a:lnTo>
                      <a:pt x="341" y="652"/>
                    </a:lnTo>
                    <a:lnTo>
                      <a:pt x="341" y="765"/>
                    </a:lnTo>
                    <a:lnTo>
                      <a:pt x="227" y="765"/>
                    </a:lnTo>
                    <a:lnTo>
                      <a:pt x="199" y="793"/>
                    </a:lnTo>
                    <a:lnTo>
                      <a:pt x="199" y="822"/>
                    </a:lnTo>
                    <a:lnTo>
                      <a:pt x="709" y="8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66" name="Rectangle 37">
                <a:extLst>
                  <a:ext uri="{FF2B5EF4-FFF2-40B4-BE49-F238E27FC236}">
                    <a16:creationId xmlns:a16="http://schemas.microsoft.com/office/drawing/2014/main" id="{905FC786-3C01-4BC3-B9FB-181818ADFF5D}"/>
                  </a:ext>
                </a:extLst>
              </p:cNvPr>
              <p:cNvSpPr>
                <a:spLocks noChangeArrowheads="1"/>
              </p:cNvSpPr>
              <p:nvPr/>
            </p:nvSpPr>
            <p:spPr bwMode="auto">
              <a:xfrm>
                <a:off x="3460" y="3209"/>
                <a:ext cx="851" cy="5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60" name="Group 38">
              <a:extLst>
                <a:ext uri="{FF2B5EF4-FFF2-40B4-BE49-F238E27FC236}">
                  <a16:creationId xmlns:a16="http://schemas.microsoft.com/office/drawing/2014/main" id="{EAFD7492-DAE6-471E-8493-D2184B106EAA}"/>
                </a:ext>
              </a:extLst>
            </p:cNvPr>
            <p:cNvGrpSpPr>
              <a:grpSpLocks/>
            </p:cNvGrpSpPr>
            <p:nvPr/>
          </p:nvGrpSpPr>
          <p:grpSpPr bwMode="auto">
            <a:xfrm>
              <a:off x="4396" y="3266"/>
              <a:ext cx="227" cy="737"/>
              <a:chOff x="4396" y="3266"/>
              <a:chExt cx="227" cy="737"/>
            </a:xfrm>
          </p:grpSpPr>
          <p:sp>
            <p:nvSpPr>
              <p:cNvPr id="61" name="Rectangle 39">
                <a:extLst>
                  <a:ext uri="{FF2B5EF4-FFF2-40B4-BE49-F238E27FC236}">
                    <a16:creationId xmlns:a16="http://schemas.microsoft.com/office/drawing/2014/main" id="{76245DED-B4E7-41B4-BBA0-01B21741439F}"/>
                  </a:ext>
                </a:extLst>
              </p:cNvPr>
              <p:cNvSpPr>
                <a:spLocks noChangeArrowheads="1"/>
              </p:cNvSpPr>
              <p:nvPr/>
            </p:nvSpPr>
            <p:spPr bwMode="auto">
              <a:xfrm>
                <a:off x="4396" y="3266"/>
                <a:ext cx="227" cy="737"/>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62" name="Rectangle 40">
                <a:extLst>
                  <a:ext uri="{FF2B5EF4-FFF2-40B4-BE49-F238E27FC236}">
                    <a16:creationId xmlns:a16="http://schemas.microsoft.com/office/drawing/2014/main" id="{3CFF8594-DFFF-482D-AFF5-08054303FDCC}"/>
                  </a:ext>
                </a:extLst>
              </p:cNvPr>
              <p:cNvSpPr>
                <a:spLocks noChangeArrowheads="1"/>
              </p:cNvSpPr>
              <p:nvPr/>
            </p:nvSpPr>
            <p:spPr bwMode="auto">
              <a:xfrm>
                <a:off x="4481" y="3322"/>
                <a:ext cx="56" cy="3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63" name="Rectangle 41">
                <a:extLst>
                  <a:ext uri="{FF2B5EF4-FFF2-40B4-BE49-F238E27FC236}">
                    <a16:creationId xmlns:a16="http://schemas.microsoft.com/office/drawing/2014/main" id="{BFDBF193-2630-4426-9102-AC42B4BFC478}"/>
                  </a:ext>
                </a:extLst>
              </p:cNvPr>
              <p:cNvSpPr>
                <a:spLocks noChangeArrowheads="1"/>
              </p:cNvSpPr>
              <p:nvPr/>
            </p:nvSpPr>
            <p:spPr bwMode="auto">
              <a:xfrm>
                <a:off x="4481" y="3776"/>
                <a:ext cx="56" cy="5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64" name="Rectangle 42">
                <a:extLst>
                  <a:ext uri="{FF2B5EF4-FFF2-40B4-BE49-F238E27FC236}">
                    <a16:creationId xmlns:a16="http://schemas.microsoft.com/office/drawing/2014/main" id="{52BBA197-7D60-4ABB-AA54-E34697CB0FF6}"/>
                  </a:ext>
                </a:extLst>
              </p:cNvPr>
              <p:cNvSpPr>
                <a:spLocks noChangeArrowheads="1"/>
              </p:cNvSpPr>
              <p:nvPr/>
            </p:nvSpPr>
            <p:spPr bwMode="auto">
              <a:xfrm>
                <a:off x="4481" y="3861"/>
                <a:ext cx="56" cy="5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cxnSp>
        <p:nvCxnSpPr>
          <p:cNvPr id="67" name="直線コネクタ 66">
            <a:extLst>
              <a:ext uri="{FF2B5EF4-FFF2-40B4-BE49-F238E27FC236}">
                <a16:creationId xmlns:a16="http://schemas.microsoft.com/office/drawing/2014/main" id="{1B38395A-8AD1-4992-9975-BFBA0D503A42}"/>
              </a:ext>
            </a:extLst>
          </p:cNvPr>
          <p:cNvCxnSpPr>
            <a:cxnSpLocks/>
            <a:stCxn id="61" idx="3"/>
            <a:endCxn id="57" idx="4"/>
          </p:cNvCxnSpPr>
          <p:nvPr/>
        </p:nvCxnSpPr>
        <p:spPr>
          <a:xfrm flipV="1">
            <a:off x="3712685" y="5919787"/>
            <a:ext cx="2169550" cy="56551"/>
          </a:xfrm>
          <a:prstGeom prst="line">
            <a:avLst/>
          </a:prstGeom>
          <a:ln w="38100">
            <a:solidFill>
              <a:srgbClr val="3366FF"/>
            </a:solidFill>
          </a:ln>
        </p:spPr>
        <p:style>
          <a:lnRef idx="1">
            <a:schemeClr val="accent1"/>
          </a:lnRef>
          <a:fillRef idx="0">
            <a:schemeClr val="accent1"/>
          </a:fillRef>
          <a:effectRef idx="0">
            <a:schemeClr val="accent1"/>
          </a:effectRef>
          <a:fontRef idx="minor">
            <a:schemeClr val="tx1"/>
          </a:fontRef>
        </p:style>
      </p:cxnSp>
      <p:sp>
        <p:nvSpPr>
          <p:cNvPr id="69" name="Freeform 214">
            <a:extLst>
              <a:ext uri="{FF2B5EF4-FFF2-40B4-BE49-F238E27FC236}">
                <a16:creationId xmlns:a16="http://schemas.microsoft.com/office/drawing/2014/main" id="{83D6C6F2-AF16-4143-921A-9B22637A675F}"/>
              </a:ext>
            </a:extLst>
          </p:cNvPr>
          <p:cNvSpPr>
            <a:spLocks/>
          </p:cNvSpPr>
          <p:nvPr/>
        </p:nvSpPr>
        <p:spPr bwMode="auto">
          <a:xfrm>
            <a:off x="8453372" y="1275597"/>
            <a:ext cx="1393825" cy="1403350"/>
          </a:xfrm>
          <a:custGeom>
            <a:avLst/>
            <a:gdLst>
              <a:gd name="T0" fmla="*/ 2196 w 4248"/>
              <a:gd name="T1" fmla="*/ 4068 h 4275"/>
              <a:gd name="T2" fmla="*/ 2907 w 4248"/>
              <a:gd name="T3" fmla="*/ 4239 h 4275"/>
              <a:gd name="T4" fmla="*/ 2898 w 4248"/>
              <a:gd name="T5" fmla="*/ 4095 h 4275"/>
              <a:gd name="T6" fmla="*/ 2286 w 4248"/>
              <a:gd name="T7" fmla="*/ 3753 h 4275"/>
              <a:gd name="T8" fmla="*/ 2358 w 4248"/>
              <a:gd name="T9" fmla="*/ 3240 h 4275"/>
              <a:gd name="T10" fmla="*/ 2367 w 4248"/>
              <a:gd name="T11" fmla="*/ 2772 h 4275"/>
              <a:gd name="T12" fmla="*/ 2376 w 4248"/>
              <a:gd name="T13" fmla="*/ 2484 h 4275"/>
              <a:gd name="T14" fmla="*/ 2736 w 4248"/>
              <a:gd name="T15" fmla="*/ 2475 h 4275"/>
              <a:gd name="T16" fmla="*/ 2808 w 4248"/>
              <a:gd name="T17" fmla="*/ 2421 h 4275"/>
              <a:gd name="T18" fmla="*/ 4248 w 4248"/>
              <a:gd name="T19" fmla="*/ 2637 h 4275"/>
              <a:gd name="T20" fmla="*/ 4248 w 4248"/>
              <a:gd name="T21" fmla="*/ 2511 h 4275"/>
              <a:gd name="T22" fmla="*/ 2988 w 4248"/>
              <a:gd name="T23" fmla="*/ 1953 h 4275"/>
              <a:gd name="T24" fmla="*/ 2979 w 4248"/>
              <a:gd name="T25" fmla="*/ 1647 h 4275"/>
              <a:gd name="T26" fmla="*/ 2862 w 4248"/>
              <a:gd name="T27" fmla="*/ 1557 h 4275"/>
              <a:gd name="T28" fmla="*/ 2763 w 4248"/>
              <a:gd name="T29" fmla="*/ 1566 h 4275"/>
              <a:gd name="T30" fmla="*/ 2691 w 4248"/>
              <a:gd name="T31" fmla="*/ 1620 h 4275"/>
              <a:gd name="T32" fmla="*/ 2691 w 4248"/>
              <a:gd name="T33" fmla="*/ 1836 h 4275"/>
              <a:gd name="T34" fmla="*/ 2349 w 4248"/>
              <a:gd name="T35" fmla="*/ 1656 h 4275"/>
              <a:gd name="T36" fmla="*/ 2376 w 4248"/>
              <a:gd name="T37" fmla="*/ 468 h 4275"/>
              <a:gd name="T38" fmla="*/ 2286 w 4248"/>
              <a:gd name="T39" fmla="*/ 189 h 4275"/>
              <a:gd name="T40" fmla="*/ 2160 w 4248"/>
              <a:gd name="T41" fmla="*/ 0 h 4275"/>
              <a:gd name="T42" fmla="*/ 1998 w 4248"/>
              <a:gd name="T43" fmla="*/ 207 h 4275"/>
              <a:gd name="T44" fmla="*/ 1935 w 4248"/>
              <a:gd name="T45" fmla="*/ 432 h 4275"/>
              <a:gd name="T46" fmla="*/ 1908 w 4248"/>
              <a:gd name="T47" fmla="*/ 1035 h 4275"/>
              <a:gd name="T48" fmla="*/ 1926 w 4248"/>
              <a:gd name="T49" fmla="*/ 1692 h 4275"/>
              <a:gd name="T50" fmla="*/ 1557 w 4248"/>
              <a:gd name="T51" fmla="*/ 1872 h 4275"/>
              <a:gd name="T52" fmla="*/ 1566 w 4248"/>
              <a:gd name="T53" fmla="*/ 1692 h 4275"/>
              <a:gd name="T54" fmla="*/ 1530 w 4248"/>
              <a:gd name="T55" fmla="*/ 1620 h 4275"/>
              <a:gd name="T56" fmla="*/ 1413 w 4248"/>
              <a:gd name="T57" fmla="*/ 1593 h 4275"/>
              <a:gd name="T58" fmla="*/ 1332 w 4248"/>
              <a:gd name="T59" fmla="*/ 1665 h 4275"/>
              <a:gd name="T60" fmla="*/ 1341 w 4248"/>
              <a:gd name="T61" fmla="*/ 1854 h 4275"/>
              <a:gd name="T62" fmla="*/ 1341 w 4248"/>
              <a:gd name="T63" fmla="*/ 1971 h 4275"/>
              <a:gd name="T64" fmla="*/ 0 w 4248"/>
              <a:gd name="T65" fmla="*/ 2646 h 4275"/>
              <a:gd name="T66" fmla="*/ 0 w 4248"/>
              <a:gd name="T67" fmla="*/ 2790 h 4275"/>
              <a:gd name="T68" fmla="*/ 81 w 4248"/>
              <a:gd name="T69" fmla="*/ 2736 h 4275"/>
              <a:gd name="T70" fmla="*/ 1368 w 4248"/>
              <a:gd name="T71" fmla="*/ 2484 h 4275"/>
              <a:gd name="T72" fmla="*/ 1512 w 4248"/>
              <a:gd name="T73" fmla="*/ 2475 h 4275"/>
              <a:gd name="T74" fmla="*/ 1566 w 4248"/>
              <a:gd name="T75" fmla="*/ 2511 h 4275"/>
              <a:gd name="T76" fmla="*/ 1953 w 4248"/>
              <a:gd name="T77" fmla="*/ 2547 h 4275"/>
              <a:gd name="T78" fmla="*/ 1926 w 4248"/>
              <a:gd name="T79" fmla="*/ 3411 h 4275"/>
              <a:gd name="T80" fmla="*/ 1989 w 4248"/>
              <a:gd name="T81" fmla="*/ 3681 h 4275"/>
              <a:gd name="T82" fmla="*/ 2016 w 4248"/>
              <a:gd name="T83" fmla="*/ 3762 h 4275"/>
              <a:gd name="T84" fmla="*/ 1377 w 4248"/>
              <a:gd name="T85" fmla="*/ 4131 h 4275"/>
              <a:gd name="T86" fmla="*/ 1386 w 4248"/>
              <a:gd name="T87" fmla="*/ 4275 h 4275"/>
              <a:gd name="T88" fmla="*/ 2043 w 4248"/>
              <a:gd name="T89" fmla="*/ 4068 h 4275"/>
              <a:gd name="T90" fmla="*/ 2088 w 4248"/>
              <a:gd name="T91" fmla="*/ 4221 h 4275"/>
              <a:gd name="T92" fmla="*/ 2151 w 4248"/>
              <a:gd name="T93" fmla="*/ 4221 h 4275"/>
              <a:gd name="T94" fmla="*/ 2196 w 4248"/>
              <a:gd name="T95" fmla="*/ 4068 h 4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8" h="4275">
                <a:moveTo>
                  <a:pt x="2196" y="4068"/>
                </a:moveTo>
                <a:lnTo>
                  <a:pt x="2907" y="4239"/>
                </a:lnTo>
                <a:lnTo>
                  <a:pt x="2898" y="4095"/>
                </a:lnTo>
                <a:lnTo>
                  <a:pt x="2286" y="3753"/>
                </a:lnTo>
                <a:lnTo>
                  <a:pt x="2358" y="3240"/>
                </a:lnTo>
                <a:lnTo>
                  <a:pt x="2367" y="2772"/>
                </a:lnTo>
                <a:lnTo>
                  <a:pt x="2376" y="2484"/>
                </a:lnTo>
                <a:lnTo>
                  <a:pt x="2736" y="2475"/>
                </a:lnTo>
                <a:lnTo>
                  <a:pt x="2808" y="2421"/>
                </a:lnTo>
                <a:lnTo>
                  <a:pt x="4248" y="2637"/>
                </a:lnTo>
                <a:lnTo>
                  <a:pt x="4248" y="2511"/>
                </a:lnTo>
                <a:lnTo>
                  <a:pt x="2988" y="1953"/>
                </a:lnTo>
                <a:lnTo>
                  <a:pt x="2979" y="1647"/>
                </a:lnTo>
                <a:lnTo>
                  <a:pt x="2862" y="1557"/>
                </a:lnTo>
                <a:lnTo>
                  <a:pt x="2763" y="1566"/>
                </a:lnTo>
                <a:lnTo>
                  <a:pt x="2691" y="1620"/>
                </a:lnTo>
                <a:lnTo>
                  <a:pt x="2691" y="1836"/>
                </a:lnTo>
                <a:lnTo>
                  <a:pt x="2349" y="1656"/>
                </a:lnTo>
                <a:lnTo>
                  <a:pt x="2376" y="468"/>
                </a:lnTo>
                <a:lnTo>
                  <a:pt x="2286" y="189"/>
                </a:lnTo>
                <a:lnTo>
                  <a:pt x="2160" y="0"/>
                </a:lnTo>
                <a:lnTo>
                  <a:pt x="1998" y="207"/>
                </a:lnTo>
                <a:lnTo>
                  <a:pt x="1935" y="432"/>
                </a:lnTo>
                <a:lnTo>
                  <a:pt x="1908" y="1035"/>
                </a:lnTo>
                <a:lnTo>
                  <a:pt x="1926" y="1692"/>
                </a:lnTo>
                <a:lnTo>
                  <a:pt x="1557" y="1872"/>
                </a:lnTo>
                <a:lnTo>
                  <a:pt x="1566" y="1692"/>
                </a:lnTo>
                <a:lnTo>
                  <a:pt x="1530" y="1620"/>
                </a:lnTo>
                <a:lnTo>
                  <a:pt x="1413" y="1593"/>
                </a:lnTo>
                <a:lnTo>
                  <a:pt x="1332" y="1665"/>
                </a:lnTo>
                <a:lnTo>
                  <a:pt x="1341" y="1854"/>
                </a:lnTo>
                <a:lnTo>
                  <a:pt x="1341" y="1971"/>
                </a:lnTo>
                <a:lnTo>
                  <a:pt x="0" y="2646"/>
                </a:lnTo>
                <a:lnTo>
                  <a:pt x="0" y="2790"/>
                </a:lnTo>
                <a:lnTo>
                  <a:pt x="81" y="2736"/>
                </a:lnTo>
                <a:lnTo>
                  <a:pt x="1368" y="2484"/>
                </a:lnTo>
                <a:lnTo>
                  <a:pt x="1512" y="2475"/>
                </a:lnTo>
                <a:lnTo>
                  <a:pt x="1566" y="2511"/>
                </a:lnTo>
                <a:lnTo>
                  <a:pt x="1953" y="2547"/>
                </a:lnTo>
                <a:lnTo>
                  <a:pt x="1926" y="3411"/>
                </a:lnTo>
                <a:lnTo>
                  <a:pt x="1989" y="3681"/>
                </a:lnTo>
                <a:lnTo>
                  <a:pt x="2016" y="3762"/>
                </a:lnTo>
                <a:lnTo>
                  <a:pt x="1377" y="4131"/>
                </a:lnTo>
                <a:lnTo>
                  <a:pt x="1386" y="4275"/>
                </a:lnTo>
                <a:lnTo>
                  <a:pt x="2043" y="4068"/>
                </a:lnTo>
                <a:lnTo>
                  <a:pt x="2088" y="4221"/>
                </a:lnTo>
                <a:lnTo>
                  <a:pt x="2151" y="4221"/>
                </a:lnTo>
                <a:lnTo>
                  <a:pt x="2196" y="4068"/>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nvGrpSpPr>
          <p:cNvPr id="70" name="Group 233">
            <a:extLst>
              <a:ext uri="{FF2B5EF4-FFF2-40B4-BE49-F238E27FC236}">
                <a16:creationId xmlns:a16="http://schemas.microsoft.com/office/drawing/2014/main" id="{87BD4D5A-77A4-440E-BD98-F9D0AE5AB179}"/>
              </a:ext>
            </a:extLst>
          </p:cNvPr>
          <p:cNvGrpSpPr>
            <a:grpSpLocks/>
          </p:cNvGrpSpPr>
          <p:nvPr/>
        </p:nvGrpSpPr>
        <p:grpSpPr bwMode="auto">
          <a:xfrm>
            <a:off x="10390834" y="4434150"/>
            <a:ext cx="1497010" cy="493712"/>
            <a:chOff x="304" y="391"/>
            <a:chExt cx="5144" cy="1699"/>
          </a:xfrm>
        </p:grpSpPr>
        <p:sp>
          <p:nvSpPr>
            <p:cNvPr id="71" name="Oval 234">
              <a:extLst>
                <a:ext uri="{FF2B5EF4-FFF2-40B4-BE49-F238E27FC236}">
                  <a16:creationId xmlns:a16="http://schemas.microsoft.com/office/drawing/2014/main" id="{BD12FD4D-A9E1-4210-8589-88E0279377EE}"/>
                </a:ext>
              </a:extLst>
            </p:cNvPr>
            <p:cNvSpPr>
              <a:spLocks noChangeArrowheads="1"/>
            </p:cNvSpPr>
            <p:nvPr/>
          </p:nvSpPr>
          <p:spPr bwMode="auto">
            <a:xfrm>
              <a:off x="1066" y="1410"/>
              <a:ext cx="680" cy="680"/>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2" name="Oval 235">
              <a:extLst>
                <a:ext uri="{FF2B5EF4-FFF2-40B4-BE49-F238E27FC236}">
                  <a16:creationId xmlns:a16="http://schemas.microsoft.com/office/drawing/2014/main" id="{106614DB-5442-40FC-A19D-8392EB40D26B}"/>
                </a:ext>
              </a:extLst>
            </p:cNvPr>
            <p:cNvSpPr>
              <a:spLocks noChangeArrowheads="1"/>
            </p:cNvSpPr>
            <p:nvPr/>
          </p:nvSpPr>
          <p:spPr bwMode="auto">
            <a:xfrm>
              <a:off x="4286" y="1410"/>
              <a:ext cx="680" cy="680"/>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3" name="Freeform 236">
              <a:extLst>
                <a:ext uri="{FF2B5EF4-FFF2-40B4-BE49-F238E27FC236}">
                  <a16:creationId xmlns:a16="http://schemas.microsoft.com/office/drawing/2014/main" id="{E37371B2-09EF-4BCD-BEE7-1D4F326E77A2}"/>
                </a:ext>
              </a:extLst>
            </p:cNvPr>
            <p:cNvSpPr>
              <a:spLocks/>
            </p:cNvSpPr>
            <p:nvPr/>
          </p:nvSpPr>
          <p:spPr bwMode="auto">
            <a:xfrm>
              <a:off x="304" y="391"/>
              <a:ext cx="5144" cy="1382"/>
            </a:xfrm>
            <a:custGeom>
              <a:avLst/>
              <a:gdLst>
                <a:gd name="T0" fmla="*/ 5025 w 5144"/>
                <a:gd name="T1" fmla="*/ 1382 h 1382"/>
                <a:gd name="T2" fmla="*/ 1397 w 5144"/>
                <a:gd name="T3" fmla="*/ 1382 h 1382"/>
                <a:gd name="T4" fmla="*/ 762 w 5144"/>
                <a:gd name="T5" fmla="*/ 1382 h 1382"/>
                <a:gd name="T6" fmla="*/ 444 w 5144"/>
                <a:gd name="T7" fmla="*/ 1291 h 1382"/>
                <a:gd name="T8" fmla="*/ 176 w 5144"/>
                <a:gd name="T9" fmla="*/ 1272 h 1382"/>
                <a:gd name="T10" fmla="*/ 88 w 5144"/>
                <a:gd name="T11" fmla="*/ 1208 h 1382"/>
                <a:gd name="T12" fmla="*/ 40 w 5144"/>
                <a:gd name="T13" fmla="*/ 1136 h 1382"/>
                <a:gd name="T14" fmla="*/ 0 w 5144"/>
                <a:gd name="T15" fmla="*/ 992 h 1382"/>
                <a:gd name="T16" fmla="*/ 48 w 5144"/>
                <a:gd name="T17" fmla="*/ 872 h 1382"/>
                <a:gd name="T18" fmla="*/ 40 w 5144"/>
                <a:gd name="T19" fmla="*/ 624 h 1382"/>
                <a:gd name="T20" fmla="*/ 72 w 5144"/>
                <a:gd name="T21" fmla="*/ 568 h 1382"/>
                <a:gd name="T22" fmla="*/ 704 w 5144"/>
                <a:gd name="T23" fmla="*/ 504 h 1382"/>
                <a:gd name="T24" fmla="*/ 800 w 5144"/>
                <a:gd name="T25" fmla="*/ 488 h 1382"/>
                <a:gd name="T26" fmla="*/ 1216 w 5144"/>
                <a:gd name="T27" fmla="*/ 96 h 1382"/>
                <a:gd name="T28" fmla="*/ 1312 w 5144"/>
                <a:gd name="T29" fmla="*/ 48 h 1382"/>
                <a:gd name="T30" fmla="*/ 2616 w 5144"/>
                <a:gd name="T31" fmla="*/ 0 h 1382"/>
                <a:gd name="T32" fmla="*/ 2960 w 5144"/>
                <a:gd name="T33" fmla="*/ 32 h 1382"/>
                <a:gd name="T34" fmla="*/ 3168 w 5144"/>
                <a:gd name="T35" fmla="*/ 136 h 1382"/>
                <a:gd name="T36" fmla="*/ 3704 w 5144"/>
                <a:gd name="T37" fmla="*/ 504 h 1382"/>
                <a:gd name="T38" fmla="*/ 4472 w 5144"/>
                <a:gd name="T39" fmla="*/ 576 h 1382"/>
                <a:gd name="T40" fmla="*/ 4456 w 5144"/>
                <a:gd name="T41" fmla="*/ 464 h 1382"/>
                <a:gd name="T42" fmla="*/ 4520 w 5144"/>
                <a:gd name="T43" fmla="*/ 480 h 1382"/>
                <a:gd name="T44" fmla="*/ 4600 w 5144"/>
                <a:gd name="T45" fmla="*/ 568 h 1382"/>
                <a:gd name="T46" fmla="*/ 4608 w 5144"/>
                <a:gd name="T47" fmla="*/ 616 h 1382"/>
                <a:gd name="T48" fmla="*/ 4960 w 5144"/>
                <a:gd name="T49" fmla="*/ 688 h 1382"/>
                <a:gd name="T50" fmla="*/ 5024 w 5144"/>
                <a:gd name="T51" fmla="*/ 768 h 1382"/>
                <a:gd name="T52" fmla="*/ 5056 w 5144"/>
                <a:gd name="T53" fmla="*/ 864 h 1382"/>
                <a:gd name="T54" fmla="*/ 5120 w 5144"/>
                <a:gd name="T55" fmla="*/ 1032 h 1382"/>
                <a:gd name="T56" fmla="*/ 5144 w 5144"/>
                <a:gd name="T57" fmla="*/ 1144 h 1382"/>
                <a:gd name="T58" fmla="*/ 5080 w 5144"/>
                <a:gd name="T59" fmla="*/ 1320 h 1382"/>
                <a:gd name="T60" fmla="*/ 5025 w 5144"/>
                <a:gd name="T61" fmla="*/ 138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44" h="1382">
                  <a:moveTo>
                    <a:pt x="5025" y="1382"/>
                  </a:moveTo>
                  <a:lnTo>
                    <a:pt x="1397" y="1382"/>
                  </a:lnTo>
                  <a:lnTo>
                    <a:pt x="762" y="1382"/>
                  </a:lnTo>
                  <a:lnTo>
                    <a:pt x="444" y="1291"/>
                  </a:lnTo>
                  <a:lnTo>
                    <a:pt x="176" y="1272"/>
                  </a:lnTo>
                  <a:lnTo>
                    <a:pt x="88" y="1208"/>
                  </a:lnTo>
                  <a:lnTo>
                    <a:pt x="40" y="1136"/>
                  </a:lnTo>
                  <a:lnTo>
                    <a:pt x="0" y="992"/>
                  </a:lnTo>
                  <a:lnTo>
                    <a:pt x="48" y="872"/>
                  </a:lnTo>
                  <a:lnTo>
                    <a:pt x="40" y="624"/>
                  </a:lnTo>
                  <a:lnTo>
                    <a:pt x="72" y="568"/>
                  </a:lnTo>
                  <a:lnTo>
                    <a:pt x="704" y="504"/>
                  </a:lnTo>
                  <a:lnTo>
                    <a:pt x="800" y="488"/>
                  </a:lnTo>
                  <a:lnTo>
                    <a:pt x="1216" y="96"/>
                  </a:lnTo>
                  <a:lnTo>
                    <a:pt x="1312" y="48"/>
                  </a:lnTo>
                  <a:lnTo>
                    <a:pt x="2616" y="0"/>
                  </a:lnTo>
                  <a:lnTo>
                    <a:pt x="2960" y="32"/>
                  </a:lnTo>
                  <a:lnTo>
                    <a:pt x="3168" y="136"/>
                  </a:lnTo>
                  <a:lnTo>
                    <a:pt x="3704" y="504"/>
                  </a:lnTo>
                  <a:lnTo>
                    <a:pt x="4472" y="576"/>
                  </a:lnTo>
                  <a:lnTo>
                    <a:pt x="4456" y="464"/>
                  </a:lnTo>
                  <a:lnTo>
                    <a:pt x="4520" y="480"/>
                  </a:lnTo>
                  <a:lnTo>
                    <a:pt x="4600" y="568"/>
                  </a:lnTo>
                  <a:lnTo>
                    <a:pt x="4608" y="616"/>
                  </a:lnTo>
                  <a:lnTo>
                    <a:pt x="4960" y="688"/>
                  </a:lnTo>
                  <a:lnTo>
                    <a:pt x="5024" y="768"/>
                  </a:lnTo>
                  <a:lnTo>
                    <a:pt x="5056" y="864"/>
                  </a:lnTo>
                  <a:lnTo>
                    <a:pt x="5120" y="1032"/>
                  </a:lnTo>
                  <a:lnTo>
                    <a:pt x="5144" y="1144"/>
                  </a:lnTo>
                  <a:lnTo>
                    <a:pt x="5080" y="1320"/>
                  </a:lnTo>
                  <a:lnTo>
                    <a:pt x="5025" y="138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4" name="Freeform 237">
              <a:extLst>
                <a:ext uri="{FF2B5EF4-FFF2-40B4-BE49-F238E27FC236}">
                  <a16:creationId xmlns:a16="http://schemas.microsoft.com/office/drawing/2014/main" id="{8EAB6B0A-D027-4B4D-B76B-FEF0F78E7CCB}"/>
                </a:ext>
              </a:extLst>
            </p:cNvPr>
            <p:cNvSpPr>
              <a:spLocks/>
            </p:cNvSpPr>
            <p:nvPr/>
          </p:nvSpPr>
          <p:spPr bwMode="auto">
            <a:xfrm>
              <a:off x="1429" y="479"/>
              <a:ext cx="1088" cy="477"/>
            </a:xfrm>
            <a:custGeom>
              <a:avLst/>
              <a:gdLst>
                <a:gd name="T0" fmla="*/ 1088 w 1088"/>
                <a:gd name="T1" fmla="*/ 477 h 477"/>
                <a:gd name="T2" fmla="*/ 0 w 1088"/>
                <a:gd name="T3" fmla="*/ 477 h 477"/>
                <a:gd name="T4" fmla="*/ 227 w 1088"/>
                <a:gd name="T5" fmla="*/ 88 h 477"/>
                <a:gd name="T6" fmla="*/ 331 w 1088"/>
                <a:gd name="T7" fmla="*/ 0 h 477"/>
                <a:gd name="T8" fmla="*/ 1051 w 1088"/>
                <a:gd name="T9" fmla="*/ 8 h 477"/>
                <a:gd name="T10" fmla="*/ 1088 w 1088"/>
                <a:gd name="T11" fmla="*/ 477 h 477"/>
              </a:gdLst>
              <a:ahLst/>
              <a:cxnLst>
                <a:cxn ang="0">
                  <a:pos x="T0" y="T1"/>
                </a:cxn>
                <a:cxn ang="0">
                  <a:pos x="T2" y="T3"/>
                </a:cxn>
                <a:cxn ang="0">
                  <a:pos x="T4" y="T5"/>
                </a:cxn>
                <a:cxn ang="0">
                  <a:pos x="T6" y="T7"/>
                </a:cxn>
                <a:cxn ang="0">
                  <a:pos x="T8" y="T9"/>
                </a:cxn>
                <a:cxn ang="0">
                  <a:pos x="T10" y="T11"/>
                </a:cxn>
              </a:cxnLst>
              <a:rect l="0" t="0" r="r" b="b"/>
              <a:pathLst>
                <a:path w="1088" h="477">
                  <a:moveTo>
                    <a:pt x="1088" y="477"/>
                  </a:moveTo>
                  <a:lnTo>
                    <a:pt x="0" y="477"/>
                  </a:lnTo>
                  <a:lnTo>
                    <a:pt x="227" y="88"/>
                  </a:lnTo>
                  <a:lnTo>
                    <a:pt x="331" y="0"/>
                  </a:lnTo>
                  <a:lnTo>
                    <a:pt x="1051" y="8"/>
                  </a:lnTo>
                  <a:lnTo>
                    <a:pt x="1088" y="47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5" name="Freeform 238">
              <a:extLst>
                <a:ext uri="{FF2B5EF4-FFF2-40B4-BE49-F238E27FC236}">
                  <a16:creationId xmlns:a16="http://schemas.microsoft.com/office/drawing/2014/main" id="{D03E78F8-33E6-4F62-940E-17FA6AEB7D4E}"/>
                </a:ext>
              </a:extLst>
            </p:cNvPr>
            <p:cNvSpPr>
              <a:spLocks/>
            </p:cNvSpPr>
            <p:nvPr/>
          </p:nvSpPr>
          <p:spPr bwMode="auto">
            <a:xfrm>
              <a:off x="2562" y="503"/>
              <a:ext cx="1254" cy="520"/>
            </a:xfrm>
            <a:custGeom>
              <a:avLst/>
              <a:gdLst>
                <a:gd name="T0" fmla="*/ 137 w 1254"/>
                <a:gd name="T1" fmla="*/ 453 h 520"/>
                <a:gd name="T2" fmla="*/ 0 w 1254"/>
                <a:gd name="T3" fmla="*/ 0 h 520"/>
                <a:gd name="T4" fmla="*/ 590 w 1254"/>
                <a:gd name="T5" fmla="*/ 0 h 520"/>
                <a:gd name="T6" fmla="*/ 694 w 1254"/>
                <a:gd name="T7" fmla="*/ 56 h 520"/>
                <a:gd name="T8" fmla="*/ 1254 w 1254"/>
                <a:gd name="T9" fmla="*/ 520 h 520"/>
                <a:gd name="T10" fmla="*/ 137 w 1254"/>
                <a:gd name="T11" fmla="*/ 453 h 520"/>
              </a:gdLst>
              <a:ahLst/>
              <a:cxnLst>
                <a:cxn ang="0">
                  <a:pos x="T0" y="T1"/>
                </a:cxn>
                <a:cxn ang="0">
                  <a:pos x="T2" y="T3"/>
                </a:cxn>
                <a:cxn ang="0">
                  <a:pos x="T4" y="T5"/>
                </a:cxn>
                <a:cxn ang="0">
                  <a:pos x="T6" y="T7"/>
                </a:cxn>
                <a:cxn ang="0">
                  <a:pos x="T8" y="T9"/>
                </a:cxn>
                <a:cxn ang="0">
                  <a:pos x="T10" y="T11"/>
                </a:cxn>
              </a:cxnLst>
              <a:rect l="0" t="0" r="r" b="b"/>
              <a:pathLst>
                <a:path w="1254" h="520">
                  <a:moveTo>
                    <a:pt x="137" y="453"/>
                  </a:moveTo>
                  <a:lnTo>
                    <a:pt x="0" y="0"/>
                  </a:lnTo>
                  <a:lnTo>
                    <a:pt x="590" y="0"/>
                  </a:lnTo>
                  <a:lnTo>
                    <a:pt x="694" y="56"/>
                  </a:lnTo>
                  <a:lnTo>
                    <a:pt x="1254" y="520"/>
                  </a:lnTo>
                  <a:lnTo>
                    <a:pt x="137" y="45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6" name="Oval 239">
              <a:extLst>
                <a:ext uri="{FF2B5EF4-FFF2-40B4-BE49-F238E27FC236}">
                  <a16:creationId xmlns:a16="http://schemas.microsoft.com/office/drawing/2014/main" id="{F3A5E75A-160F-4B71-81CA-00B4DC6D7177}"/>
                </a:ext>
              </a:extLst>
            </p:cNvPr>
            <p:cNvSpPr>
              <a:spLocks noChangeArrowheads="1"/>
            </p:cNvSpPr>
            <p:nvPr/>
          </p:nvSpPr>
          <p:spPr bwMode="auto">
            <a:xfrm>
              <a:off x="1202" y="1546"/>
              <a:ext cx="408" cy="40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7" name="Oval 240">
              <a:extLst>
                <a:ext uri="{FF2B5EF4-FFF2-40B4-BE49-F238E27FC236}">
                  <a16:creationId xmlns:a16="http://schemas.microsoft.com/office/drawing/2014/main" id="{AAE793BD-66EE-4A42-85A1-DBBDBD7DC63D}"/>
                </a:ext>
              </a:extLst>
            </p:cNvPr>
            <p:cNvSpPr>
              <a:spLocks noChangeArrowheads="1"/>
            </p:cNvSpPr>
            <p:nvPr/>
          </p:nvSpPr>
          <p:spPr bwMode="auto">
            <a:xfrm>
              <a:off x="4422" y="1546"/>
              <a:ext cx="408" cy="40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78" name="Group 147">
            <a:extLst>
              <a:ext uri="{FF2B5EF4-FFF2-40B4-BE49-F238E27FC236}">
                <a16:creationId xmlns:a16="http://schemas.microsoft.com/office/drawing/2014/main" id="{C0400E32-B173-486A-AF77-C00A2C22401C}"/>
              </a:ext>
            </a:extLst>
          </p:cNvPr>
          <p:cNvGrpSpPr>
            <a:grpSpLocks/>
          </p:cNvGrpSpPr>
          <p:nvPr/>
        </p:nvGrpSpPr>
        <p:grpSpPr bwMode="auto">
          <a:xfrm>
            <a:off x="8212344" y="5946601"/>
            <a:ext cx="1584325" cy="388937"/>
            <a:chOff x="1204" y="3543"/>
            <a:chExt cx="2174" cy="533"/>
          </a:xfrm>
        </p:grpSpPr>
        <p:grpSp>
          <p:nvGrpSpPr>
            <p:cNvPr id="79" name="Group 148">
              <a:extLst>
                <a:ext uri="{FF2B5EF4-FFF2-40B4-BE49-F238E27FC236}">
                  <a16:creationId xmlns:a16="http://schemas.microsoft.com/office/drawing/2014/main" id="{15A78884-BE7B-4A01-829D-843E1FB73BFE}"/>
                </a:ext>
              </a:extLst>
            </p:cNvPr>
            <p:cNvGrpSpPr>
              <a:grpSpLocks/>
            </p:cNvGrpSpPr>
            <p:nvPr/>
          </p:nvGrpSpPr>
          <p:grpSpPr bwMode="auto">
            <a:xfrm>
              <a:off x="2669" y="3543"/>
              <a:ext cx="709" cy="510"/>
              <a:chOff x="2525" y="3407"/>
              <a:chExt cx="709" cy="510"/>
            </a:xfrm>
          </p:grpSpPr>
          <p:sp>
            <p:nvSpPr>
              <p:cNvPr id="108" name="AutoShape 149">
                <a:extLst>
                  <a:ext uri="{FF2B5EF4-FFF2-40B4-BE49-F238E27FC236}">
                    <a16:creationId xmlns:a16="http://schemas.microsoft.com/office/drawing/2014/main" id="{3119417C-4416-45CF-AE29-C1069D809CE9}"/>
                  </a:ext>
                </a:extLst>
              </p:cNvPr>
              <p:cNvSpPr>
                <a:spLocks noChangeArrowheads="1"/>
              </p:cNvSpPr>
              <p:nvPr/>
            </p:nvSpPr>
            <p:spPr bwMode="auto">
              <a:xfrm>
                <a:off x="2525" y="3521"/>
                <a:ext cx="709" cy="340"/>
              </a:xfrm>
              <a:prstGeom prst="roundRect">
                <a:avLst>
                  <a:gd name="adj" fmla="val 16667"/>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9" name="Oval 150">
                <a:extLst>
                  <a:ext uri="{FF2B5EF4-FFF2-40B4-BE49-F238E27FC236}">
                    <a16:creationId xmlns:a16="http://schemas.microsoft.com/office/drawing/2014/main" id="{3C248EA3-93EC-4B8C-B0E6-3DF99F854A6E}"/>
                  </a:ext>
                </a:extLst>
              </p:cNvPr>
              <p:cNvSpPr>
                <a:spLocks noChangeArrowheads="1"/>
              </p:cNvSpPr>
              <p:nvPr/>
            </p:nvSpPr>
            <p:spPr bwMode="auto">
              <a:xfrm>
                <a:off x="2581"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0" name="Oval 151">
                <a:extLst>
                  <a:ext uri="{FF2B5EF4-FFF2-40B4-BE49-F238E27FC236}">
                    <a16:creationId xmlns:a16="http://schemas.microsoft.com/office/drawing/2014/main" id="{7A9D032E-6B9D-4CF1-B48C-13946ADA85D5}"/>
                  </a:ext>
                </a:extLst>
              </p:cNvPr>
              <p:cNvSpPr>
                <a:spLocks noChangeArrowheads="1"/>
              </p:cNvSpPr>
              <p:nvPr/>
            </p:nvSpPr>
            <p:spPr bwMode="auto">
              <a:xfrm>
                <a:off x="2695"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1" name="Oval 152">
                <a:extLst>
                  <a:ext uri="{FF2B5EF4-FFF2-40B4-BE49-F238E27FC236}">
                    <a16:creationId xmlns:a16="http://schemas.microsoft.com/office/drawing/2014/main" id="{42D30A8C-8A28-49A5-AA87-CAA0572175BB}"/>
                  </a:ext>
                </a:extLst>
              </p:cNvPr>
              <p:cNvSpPr>
                <a:spLocks noChangeArrowheads="1"/>
              </p:cNvSpPr>
              <p:nvPr/>
            </p:nvSpPr>
            <p:spPr bwMode="auto">
              <a:xfrm>
                <a:off x="2950"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2" name="Oval 153">
                <a:extLst>
                  <a:ext uri="{FF2B5EF4-FFF2-40B4-BE49-F238E27FC236}">
                    <a16:creationId xmlns:a16="http://schemas.microsoft.com/office/drawing/2014/main" id="{D36D627E-690A-43BE-AF15-427B757FBA3F}"/>
                  </a:ext>
                </a:extLst>
              </p:cNvPr>
              <p:cNvSpPr>
                <a:spLocks noChangeArrowheads="1"/>
              </p:cNvSpPr>
              <p:nvPr/>
            </p:nvSpPr>
            <p:spPr bwMode="auto">
              <a:xfrm>
                <a:off x="3064"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3" name="Rectangle 154">
                <a:extLst>
                  <a:ext uri="{FF2B5EF4-FFF2-40B4-BE49-F238E27FC236}">
                    <a16:creationId xmlns:a16="http://schemas.microsoft.com/office/drawing/2014/main" id="{18D2ADF7-658E-4109-9842-7F4F165D51AF}"/>
                  </a:ext>
                </a:extLst>
              </p:cNvPr>
              <p:cNvSpPr>
                <a:spLocks noChangeArrowheads="1"/>
              </p:cNvSpPr>
              <p:nvPr/>
            </p:nvSpPr>
            <p:spPr bwMode="auto">
              <a:xfrm>
                <a:off x="2581"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4" name="Rectangle 155">
                <a:extLst>
                  <a:ext uri="{FF2B5EF4-FFF2-40B4-BE49-F238E27FC236}">
                    <a16:creationId xmlns:a16="http://schemas.microsoft.com/office/drawing/2014/main" id="{B39B14DC-047B-434F-A14B-E1A282320BD1}"/>
                  </a:ext>
                </a:extLst>
              </p:cNvPr>
              <p:cNvSpPr>
                <a:spLocks noChangeArrowheads="1"/>
              </p:cNvSpPr>
              <p:nvPr/>
            </p:nvSpPr>
            <p:spPr bwMode="auto">
              <a:xfrm>
                <a:off x="3092"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5" name="Rectangle 156">
                <a:extLst>
                  <a:ext uri="{FF2B5EF4-FFF2-40B4-BE49-F238E27FC236}">
                    <a16:creationId xmlns:a16="http://schemas.microsoft.com/office/drawing/2014/main" id="{27D5E5B0-01BF-46A4-8DF2-AB9AF5F6558F}"/>
                  </a:ext>
                </a:extLst>
              </p:cNvPr>
              <p:cNvSpPr>
                <a:spLocks noChangeArrowheads="1"/>
              </p:cNvSpPr>
              <p:nvPr/>
            </p:nvSpPr>
            <p:spPr bwMode="auto">
              <a:xfrm>
                <a:off x="272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6" name="Rectangle 157">
                <a:extLst>
                  <a:ext uri="{FF2B5EF4-FFF2-40B4-BE49-F238E27FC236}">
                    <a16:creationId xmlns:a16="http://schemas.microsoft.com/office/drawing/2014/main" id="{3DB40EE6-83C8-40BE-B26C-50DBB856815E}"/>
                  </a:ext>
                </a:extLst>
              </p:cNvPr>
              <p:cNvSpPr>
                <a:spLocks noChangeArrowheads="1"/>
              </p:cNvSpPr>
              <p:nvPr/>
            </p:nvSpPr>
            <p:spPr bwMode="auto">
              <a:xfrm>
                <a:off x="280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7" name="Rectangle 158">
                <a:extLst>
                  <a:ext uri="{FF2B5EF4-FFF2-40B4-BE49-F238E27FC236}">
                    <a16:creationId xmlns:a16="http://schemas.microsoft.com/office/drawing/2014/main" id="{3AA7E35B-580F-4C2A-9CE7-60AC357A8874}"/>
                  </a:ext>
                </a:extLst>
              </p:cNvPr>
              <p:cNvSpPr>
                <a:spLocks noChangeArrowheads="1"/>
              </p:cNvSpPr>
              <p:nvPr/>
            </p:nvSpPr>
            <p:spPr bwMode="auto">
              <a:xfrm>
                <a:off x="289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8" name="Rectangle 159">
                <a:extLst>
                  <a:ext uri="{FF2B5EF4-FFF2-40B4-BE49-F238E27FC236}">
                    <a16:creationId xmlns:a16="http://schemas.microsoft.com/office/drawing/2014/main" id="{0FE320E1-99C0-4D9C-BE22-ED3011CBC47B}"/>
                  </a:ext>
                </a:extLst>
              </p:cNvPr>
              <p:cNvSpPr>
                <a:spLocks noChangeArrowheads="1"/>
              </p:cNvSpPr>
              <p:nvPr/>
            </p:nvSpPr>
            <p:spPr bwMode="auto">
              <a:xfrm>
                <a:off x="297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9" name="Freeform 160">
                <a:extLst>
                  <a:ext uri="{FF2B5EF4-FFF2-40B4-BE49-F238E27FC236}">
                    <a16:creationId xmlns:a16="http://schemas.microsoft.com/office/drawing/2014/main" id="{021D3A3D-0F2F-48BE-8A9B-9D1CD78CD775}"/>
                  </a:ext>
                </a:extLst>
              </p:cNvPr>
              <p:cNvSpPr>
                <a:spLocks/>
              </p:cNvSpPr>
              <p:nvPr/>
            </p:nvSpPr>
            <p:spPr bwMode="auto">
              <a:xfrm>
                <a:off x="2553"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0" name="Freeform 161">
                <a:extLst>
                  <a:ext uri="{FF2B5EF4-FFF2-40B4-BE49-F238E27FC236}">
                    <a16:creationId xmlns:a16="http://schemas.microsoft.com/office/drawing/2014/main" id="{5738AC7A-3A26-4B5B-80E9-1D83F40AD664}"/>
                  </a:ext>
                </a:extLst>
              </p:cNvPr>
              <p:cNvSpPr>
                <a:spLocks/>
              </p:cNvSpPr>
              <p:nvPr/>
            </p:nvSpPr>
            <p:spPr bwMode="auto">
              <a:xfrm>
                <a:off x="3007"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80" name="Group 162">
              <a:extLst>
                <a:ext uri="{FF2B5EF4-FFF2-40B4-BE49-F238E27FC236}">
                  <a16:creationId xmlns:a16="http://schemas.microsoft.com/office/drawing/2014/main" id="{5D4D8506-5D91-4FDB-9923-5145EB44B094}"/>
                </a:ext>
              </a:extLst>
            </p:cNvPr>
            <p:cNvGrpSpPr>
              <a:grpSpLocks/>
            </p:cNvGrpSpPr>
            <p:nvPr/>
          </p:nvGrpSpPr>
          <p:grpSpPr bwMode="auto">
            <a:xfrm>
              <a:off x="1204" y="3566"/>
              <a:ext cx="709" cy="510"/>
              <a:chOff x="2525" y="3407"/>
              <a:chExt cx="709" cy="510"/>
            </a:xfrm>
          </p:grpSpPr>
          <p:sp>
            <p:nvSpPr>
              <p:cNvPr id="95" name="AutoShape 163">
                <a:extLst>
                  <a:ext uri="{FF2B5EF4-FFF2-40B4-BE49-F238E27FC236}">
                    <a16:creationId xmlns:a16="http://schemas.microsoft.com/office/drawing/2014/main" id="{C47601AD-3702-46E1-8DE7-605BB9C1D242}"/>
                  </a:ext>
                </a:extLst>
              </p:cNvPr>
              <p:cNvSpPr>
                <a:spLocks noChangeArrowheads="1"/>
              </p:cNvSpPr>
              <p:nvPr/>
            </p:nvSpPr>
            <p:spPr bwMode="auto">
              <a:xfrm>
                <a:off x="2525" y="3521"/>
                <a:ext cx="709" cy="340"/>
              </a:xfrm>
              <a:prstGeom prst="roundRect">
                <a:avLst>
                  <a:gd name="adj" fmla="val 16667"/>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6" name="Oval 164">
                <a:extLst>
                  <a:ext uri="{FF2B5EF4-FFF2-40B4-BE49-F238E27FC236}">
                    <a16:creationId xmlns:a16="http://schemas.microsoft.com/office/drawing/2014/main" id="{7A64F6E6-5FDF-4F0C-8E49-A8EDE03CCE09}"/>
                  </a:ext>
                </a:extLst>
              </p:cNvPr>
              <p:cNvSpPr>
                <a:spLocks noChangeArrowheads="1"/>
              </p:cNvSpPr>
              <p:nvPr/>
            </p:nvSpPr>
            <p:spPr bwMode="auto">
              <a:xfrm>
                <a:off x="2581"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7" name="Oval 165">
                <a:extLst>
                  <a:ext uri="{FF2B5EF4-FFF2-40B4-BE49-F238E27FC236}">
                    <a16:creationId xmlns:a16="http://schemas.microsoft.com/office/drawing/2014/main" id="{CDAAD457-1D7E-4E33-99C2-056535BCAEFE}"/>
                  </a:ext>
                </a:extLst>
              </p:cNvPr>
              <p:cNvSpPr>
                <a:spLocks noChangeArrowheads="1"/>
              </p:cNvSpPr>
              <p:nvPr/>
            </p:nvSpPr>
            <p:spPr bwMode="auto">
              <a:xfrm>
                <a:off x="2695"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8" name="Oval 166">
                <a:extLst>
                  <a:ext uri="{FF2B5EF4-FFF2-40B4-BE49-F238E27FC236}">
                    <a16:creationId xmlns:a16="http://schemas.microsoft.com/office/drawing/2014/main" id="{CA963E1F-0052-443F-827A-69876B3C4AFE}"/>
                  </a:ext>
                </a:extLst>
              </p:cNvPr>
              <p:cNvSpPr>
                <a:spLocks noChangeArrowheads="1"/>
              </p:cNvSpPr>
              <p:nvPr/>
            </p:nvSpPr>
            <p:spPr bwMode="auto">
              <a:xfrm>
                <a:off x="2950"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9" name="Oval 167">
                <a:extLst>
                  <a:ext uri="{FF2B5EF4-FFF2-40B4-BE49-F238E27FC236}">
                    <a16:creationId xmlns:a16="http://schemas.microsoft.com/office/drawing/2014/main" id="{3DBE6686-9B86-4670-871E-6A428472942F}"/>
                  </a:ext>
                </a:extLst>
              </p:cNvPr>
              <p:cNvSpPr>
                <a:spLocks noChangeArrowheads="1"/>
              </p:cNvSpPr>
              <p:nvPr/>
            </p:nvSpPr>
            <p:spPr bwMode="auto">
              <a:xfrm>
                <a:off x="3064"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0" name="Rectangle 168">
                <a:extLst>
                  <a:ext uri="{FF2B5EF4-FFF2-40B4-BE49-F238E27FC236}">
                    <a16:creationId xmlns:a16="http://schemas.microsoft.com/office/drawing/2014/main" id="{23DF5947-0519-42DF-B62B-2A23A3FDE073}"/>
                  </a:ext>
                </a:extLst>
              </p:cNvPr>
              <p:cNvSpPr>
                <a:spLocks noChangeArrowheads="1"/>
              </p:cNvSpPr>
              <p:nvPr/>
            </p:nvSpPr>
            <p:spPr bwMode="auto">
              <a:xfrm>
                <a:off x="2581"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1" name="Rectangle 169">
                <a:extLst>
                  <a:ext uri="{FF2B5EF4-FFF2-40B4-BE49-F238E27FC236}">
                    <a16:creationId xmlns:a16="http://schemas.microsoft.com/office/drawing/2014/main" id="{D1335C06-283B-4B1D-BD40-FCAE446BE446}"/>
                  </a:ext>
                </a:extLst>
              </p:cNvPr>
              <p:cNvSpPr>
                <a:spLocks noChangeArrowheads="1"/>
              </p:cNvSpPr>
              <p:nvPr/>
            </p:nvSpPr>
            <p:spPr bwMode="auto">
              <a:xfrm>
                <a:off x="3092"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2" name="Rectangle 170">
                <a:extLst>
                  <a:ext uri="{FF2B5EF4-FFF2-40B4-BE49-F238E27FC236}">
                    <a16:creationId xmlns:a16="http://schemas.microsoft.com/office/drawing/2014/main" id="{AA5ED997-5DE9-4024-8B19-8FA29ECDFEAC}"/>
                  </a:ext>
                </a:extLst>
              </p:cNvPr>
              <p:cNvSpPr>
                <a:spLocks noChangeArrowheads="1"/>
              </p:cNvSpPr>
              <p:nvPr/>
            </p:nvSpPr>
            <p:spPr bwMode="auto">
              <a:xfrm>
                <a:off x="272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3" name="Rectangle 171">
                <a:extLst>
                  <a:ext uri="{FF2B5EF4-FFF2-40B4-BE49-F238E27FC236}">
                    <a16:creationId xmlns:a16="http://schemas.microsoft.com/office/drawing/2014/main" id="{4D184946-AE65-47E0-AB0E-60EEDA3199AC}"/>
                  </a:ext>
                </a:extLst>
              </p:cNvPr>
              <p:cNvSpPr>
                <a:spLocks noChangeArrowheads="1"/>
              </p:cNvSpPr>
              <p:nvPr/>
            </p:nvSpPr>
            <p:spPr bwMode="auto">
              <a:xfrm>
                <a:off x="280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4" name="Rectangle 172">
                <a:extLst>
                  <a:ext uri="{FF2B5EF4-FFF2-40B4-BE49-F238E27FC236}">
                    <a16:creationId xmlns:a16="http://schemas.microsoft.com/office/drawing/2014/main" id="{7FF7275E-70A3-458D-925E-9ED195D50860}"/>
                  </a:ext>
                </a:extLst>
              </p:cNvPr>
              <p:cNvSpPr>
                <a:spLocks noChangeArrowheads="1"/>
              </p:cNvSpPr>
              <p:nvPr/>
            </p:nvSpPr>
            <p:spPr bwMode="auto">
              <a:xfrm>
                <a:off x="289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5" name="Rectangle 173">
                <a:extLst>
                  <a:ext uri="{FF2B5EF4-FFF2-40B4-BE49-F238E27FC236}">
                    <a16:creationId xmlns:a16="http://schemas.microsoft.com/office/drawing/2014/main" id="{2F049012-66B2-4CC2-BCEB-E89F1F4D3142}"/>
                  </a:ext>
                </a:extLst>
              </p:cNvPr>
              <p:cNvSpPr>
                <a:spLocks noChangeArrowheads="1"/>
              </p:cNvSpPr>
              <p:nvPr/>
            </p:nvSpPr>
            <p:spPr bwMode="auto">
              <a:xfrm>
                <a:off x="297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6" name="Freeform 174">
                <a:extLst>
                  <a:ext uri="{FF2B5EF4-FFF2-40B4-BE49-F238E27FC236}">
                    <a16:creationId xmlns:a16="http://schemas.microsoft.com/office/drawing/2014/main" id="{DF30F8CA-FB08-4BCD-B166-19291C8C41E4}"/>
                  </a:ext>
                </a:extLst>
              </p:cNvPr>
              <p:cNvSpPr>
                <a:spLocks/>
              </p:cNvSpPr>
              <p:nvPr/>
            </p:nvSpPr>
            <p:spPr bwMode="auto">
              <a:xfrm>
                <a:off x="2553"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7" name="Freeform 175">
                <a:extLst>
                  <a:ext uri="{FF2B5EF4-FFF2-40B4-BE49-F238E27FC236}">
                    <a16:creationId xmlns:a16="http://schemas.microsoft.com/office/drawing/2014/main" id="{26645F38-1047-4F58-B286-A44BAC89BDD5}"/>
                  </a:ext>
                </a:extLst>
              </p:cNvPr>
              <p:cNvSpPr>
                <a:spLocks/>
              </p:cNvSpPr>
              <p:nvPr/>
            </p:nvSpPr>
            <p:spPr bwMode="auto">
              <a:xfrm>
                <a:off x="3007"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81" name="Group 176">
              <a:extLst>
                <a:ext uri="{FF2B5EF4-FFF2-40B4-BE49-F238E27FC236}">
                  <a16:creationId xmlns:a16="http://schemas.microsoft.com/office/drawing/2014/main" id="{36F3D3EB-7743-4EA5-B233-D4269460C2B3}"/>
                </a:ext>
              </a:extLst>
            </p:cNvPr>
            <p:cNvGrpSpPr>
              <a:grpSpLocks/>
            </p:cNvGrpSpPr>
            <p:nvPr/>
          </p:nvGrpSpPr>
          <p:grpSpPr bwMode="auto">
            <a:xfrm>
              <a:off x="1936" y="3566"/>
              <a:ext cx="709" cy="510"/>
              <a:chOff x="2525" y="3407"/>
              <a:chExt cx="709" cy="510"/>
            </a:xfrm>
          </p:grpSpPr>
          <p:sp>
            <p:nvSpPr>
              <p:cNvPr id="82" name="AutoShape 177">
                <a:extLst>
                  <a:ext uri="{FF2B5EF4-FFF2-40B4-BE49-F238E27FC236}">
                    <a16:creationId xmlns:a16="http://schemas.microsoft.com/office/drawing/2014/main" id="{ACDA4822-276D-4A6E-A236-855DCDC0BE43}"/>
                  </a:ext>
                </a:extLst>
              </p:cNvPr>
              <p:cNvSpPr>
                <a:spLocks noChangeArrowheads="1"/>
              </p:cNvSpPr>
              <p:nvPr/>
            </p:nvSpPr>
            <p:spPr bwMode="auto">
              <a:xfrm>
                <a:off x="2525" y="3521"/>
                <a:ext cx="709" cy="340"/>
              </a:xfrm>
              <a:prstGeom prst="roundRect">
                <a:avLst>
                  <a:gd name="adj" fmla="val 16667"/>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3" name="Oval 178">
                <a:extLst>
                  <a:ext uri="{FF2B5EF4-FFF2-40B4-BE49-F238E27FC236}">
                    <a16:creationId xmlns:a16="http://schemas.microsoft.com/office/drawing/2014/main" id="{F1C8F4F4-08E1-4CE1-8301-875FDF8C655E}"/>
                  </a:ext>
                </a:extLst>
              </p:cNvPr>
              <p:cNvSpPr>
                <a:spLocks noChangeArrowheads="1"/>
              </p:cNvSpPr>
              <p:nvPr/>
            </p:nvSpPr>
            <p:spPr bwMode="auto">
              <a:xfrm>
                <a:off x="2581"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4" name="Oval 179">
                <a:extLst>
                  <a:ext uri="{FF2B5EF4-FFF2-40B4-BE49-F238E27FC236}">
                    <a16:creationId xmlns:a16="http://schemas.microsoft.com/office/drawing/2014/main" id="{0918CAD0-1A63-484E-B70F-998678A55F1E}"/>
                  </a:ext>
                </a:extLst>
              </p:cNvPr>
              <p:cNvSpPr>
                <a:spLocks noChangeArrowheads="1"/>
              </p:cNvSpPr>
              <p:nvPr/>
            </p:nvSpPr>
            <p:spPr bwMode="auto">
              <a:xfrm>
                <a:off x="2695"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5" name="Oval 180">
                <a:extLst>
                  <a:ext uri="{FF2B5EF4-FFF2-40B4-BE49-F238E27FC236}">
                    <a16:creationId xmlns:a16="http://schemas.microsoft.com/office/drawing/2014/main" id="{1BFE2F0E-2E6E-4512-8C47-F43DDC5513F8}"/>
                  </a:ext>
                </a:extLst>
              </p:cNvPr>
              <p:cNvSpPr>
                <a:spLocks noChangeArrowheads="1"/>
              </p:cNvSpPr>
              <p:nvPr/>
            </p:nvSpPr>
            <p:spPr bwMode="auto">
              <a:xfrm>
                <a:off x="2950"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6" name="Oval 181">
                <a:extLst>
                  <a:ext uri="{FF2B5EF4-FFF2-40B4-BE49-F238E27FC236}">
                    <a16:creationId xmlns:a16="http://schemas.microsoft.com/office/drawing/2014/main" id="{4E34D646-A2E1-424A-A3FB-2597C916E757}"/>
                  </a:ext>
                </a:extLst>
              </p:cNvPr>
              <p:cNvSpPr>
                <a:spLocks noChangeArrowheads="1"/>
              </p:cNvSpPr>
              <p:nvPr/>
            </p:nvSpPr>
            <p:spPr bwMode="auto">
              <a:xfrm>
                <a:off x="3064"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7" name="Rectangle 182">
                <a:extLst>
                  <a:ext uri="{FF2B5EF4-FFF2-40B4-BE49-F238E27FC236}">
                    <a16:creationId xmlns:a16="http://schemas.microsoft.com/office/drawing/2014/main" id="{7E99392E-45E8-43F4-84AF-ED977132428A}"/>
                  </a:ext>
                </a:extLst>
              </p:cNvPr>
              <p:cNvSpPr>
                <a:spLocks noChangeArrowheads="1"/>
              </p:cNvSpPr>
              <p:nvPr/>
            </p:nvSpPr>
            <p:spPr bwMode="auto">
              <a:xfrm>
                <a:off x="2581"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8" name="Rectangle 183">
                <a:extLst>
                  <a:ext uri="{FF2B5EF4-FFF2-40B4-BE49-F238E27FC236}">
                    <a16:creationId xmlns:a16="http://schemas.microsoft.com/office/drawing/2014/main" id="{8D9DC770-6D67-4821-989E-08DD4A6E7F91}"/>
                  </a:ext>
                </a:extLst>
              </p:cNvPr>
              <p:cNvSpPr>
                <a:spLocks noChangeArrowheads="1"/>
              </p:cNvSpPr>
              <p:nvPr/>
            </p:nvSpPr>
            <p:spPr bwMode="auto">
              <a:xfrm>
                <a:off x="3092"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9" name="Rectangle 184">
                <a:extLst>
                  <a:ext uri="{FF2B5EF4-FFF2-40B4-BE49-F238E27FC236}">
                    <a16:creationId xmlns:a16="http://schemas.microsoft.com/office/drawing/2014/main" id="{85D50FAF-2300-4F96-BAF7-63A342BDEA2A}"/>
                  </a:ext>
                </a:extLst>
              </p:cNvPr>
              <p:cNvSpPr>
                <a:spLocks noChangeArrowheads="1"/>
              </p:cNvSpPr>
              <p:nvPr/>
            </p:nvSpPr>
            <p:spPr bwMode="auto">
              <a:xfrm>
                <a:off x="272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0" name="Rectangle 185">
                <a:extLst>
                  <a:ext uri="{FF2B5EF4-FFF2-40B4-BE49-F238E27FC236}">
                    <a16:creationId xmlns:a16="http://schemas.microsoft.com/office/drawing/2014/main" id="{26C9BF35-92DF-4601-B638-49D7DB460C02}"/>
                  </a:ext>
                </a:extLst>
              </p:cNvPr>
              <p:cNvSpPr>
                <a:spLocks noChangeArrowheads="1"/>
              </p:cNvSpPr>
              <p:nvPr/>
            </p:nvSpPr>
            <p:spPr bwMode="auto">
              <a:xfrm>
                <a:off x="280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1" name="Rectangle 186">
                <a:extLst>
                  <a:ext uri="{FF2B5EF4-FFF2-40B4-BE49-F238E27FC236}">
                    <a16:creationId xmlns:a16="http://schemas.microsoft.com/office/drawing/2014/main" id="{C7F448C2-3459-4C27-9BDF-4A50646521CB}"/>
                  </a:ext>
                </a:extLst>
              </p:cNvPr>
              <p:cNvSpPr>
                <a:spLocks noChangeArrowheads="1"/>
              </p:cNvSpPr>
              <p:nvPr/>
            </p:nvSpPr>
            <p:spPr bwMode="auto">
              <a:xfrm>
                <a:off x="289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2" name="Rectangle 187">
                <a:extLst>
                  <a:ext uri="{FF2B5EF4-FFF2-40B4-BE49-F238E27FC236}">
                    <a16:creationId xmlns:a16="http://schemas.microsoft.com/office/drawing/2014/main" id="{E4E41A0E-3E07-4D3B-8575-EDED12D94AC7}"/>
                  </a:ext>
                </a:extLst>
              </p:cNvPr>
              <p:cNvSpPr>
                <a:spLocks noChangeArrowheads="1"/>
              </p:cNvSpPr>
              <p:nvPr/>
            </p:nvSpPr>
            <p:spPr bwMode="auto">
              <a:xfrm>
                <a:off x="297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3" name="Freeform 188">
                <a:extLst>
                  <a:ext uri="{FF2B5EF4-FFF2-40B4-BE49-F238E27FC236}">
                    <a16:creationId xmlns:a16="http://schemas.microsoft.com/office/drawing/2014/main" id="{06651452-2B73-4C1A-8485-282291A3781E}"/>
                  </a:ext>
                </a:extLst>
              </p:cNvPr>
              <p:cNvSpPr>
                <a:spLocks/>
              </p:cNvSpPr>
              <p:nvPr/>
            </p:nvSpPr>
            <p:spPr bwMode="auto">
              <a:xfrm>
                <a:off x="2553"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4" name="Freeform 189">
                <a:extLst>
                  <a:ext uri="{FF2B5EF4-FFF2-40B4-BE49-F238E27FC236}">
                    <a16:creationId xmlns:a16="http://schemas.microsoft.com/office/drawing/2014/main" id="{AE7D7342-AA0C-4024-9E3E-D188E4436482}"/>
                  </a:ext>
                </a:extLst>
              </p:cNvPr>
              <p:cNvSpPr>
                <a:spLocks/>
              </p:cNvSpPr>
              <p:nvPr/>
            </p:nvSpPr>
            <p:spPr bwMode="auto">
              <a:xfrm>
                <a:off x="3007"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grpSp>
        <p:nvGrpSpPr>
          <p:cNvPr id="122" name="Group 213">
            <a:extLst>
              <a:ext uri="{FF2B5EF4-FFF2-40B4-BE49-F238E27FC236}">
                <a16:creationId xmlns:a16="http://schemas.microsoft.com/office/drawing/2014/main" id="{C091B061-21EA-4F84-BC54-694E84352D97}"/>
              </a:ext>
            </a:extLst>
          </p:cNvPr>
          <p:cNvGrpSpPr>
            <a:grpSpLocks/>
          </p:cNvGrpSpPr>
          <p:nvPr/>
        </p:nvGrpSpPr>
        <p:grpSpPr bwMode="auto">
          <a:xfrm>
            <a:off x="9906905" y="2597414"/>
            <a:ext cx="1530349" cy="995364"/>
            <a:chOff x="728" y="832"/>
            <a:chExt cx="4556" cy="2961"/>
          </a:xfrm>
        </p:grpSpPr>
        <p:sp>
          <p:nvSpPr>
            <p:cNvPr id="123" name="AutoShape 214">
              <a:extLst>
                <a:ext uri="{FF2B5EF4-FFF2-40B4-BE49-F238E27FC236}">
                  <a16:creationId xmlns:a16="http://schemas.microsoft.com/office/drawing/2014/main" id="{D71E69F8-5687-4530-A2B7-749A18E0FB8D}"/>
                </a:ext>
              </a:extLst>
            </p:cNvPr>
            <p:cNvSpPr>
              <a:spLocks noChangeArrowheads="1"/>
            </p:cNvSpPr>
            <p:nvPr/>
          </p:nvSpPr>
          <p:spPr bwMode="auto">
            <a:xfrm>
              <a:off x="748" y="2115"/>
              <a:ext cx="1678" cy="1678"/>
            </a:xfrm>
            <a:custGeom>
              <a:avLst/>
              <a:gdLst>
                <a:gd name="G0" fmla="+- 1802 0 0"/>
                <a:gd name="G1" fmla="+- 21600 0 1802"/>
                <a:gd name="G2" fmla="+- 21600 0 18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2" y="10800"/>
                  </a:moveTo>
                  <a:cubicBezTo>
                    <a:pt x="1802" y="15769"/>
                    <a:pt x="5831" y="19798"/>
                    <a:pt x="10800" y="19798"/>
                  </a:cubicBezTo>
                  <a:cubicBezTo>
                    <a:pt x="15769" y="19798"/>
                    <a:pt x="19798" y="15769"/>
                    <a:pt x="19798" y="10800"/>
                  </a:cubicBezTo>
                  <a:cubicBezTo>
                    <a:pt x="19798" y="5831"/>
                    <a:pt x="15769" y="1802"/>
                    <a:pt x="10800" y="1802"/>
                  </a:cubicBezTo>
                  <a:cubicBezTo>
                    <a:pt x="5831" y="1802"/>
                    <a:pt x="1802" y="5831"/>
                    <a:pt x="180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4" name="AutoShape 215">
              <a:extLst>
                <a:ext uri="{FF2B5EF4-FFF2-40B4-BE49-F238E27FC236}">
                  <a16:creationId xmlns:a16="http://schemas.microsoft.com/office/drawing/2014/main" id="{43323CE1-D92A-4A88-9592-C6656801331B}"/>
                </a:ext>
              </a:extLst>
            </p:cNvPr>
            <p:cNvSpPr>
              <a:spLocks noChangeArrowheads="1"/>
            </p:cNvSpPr>
            <p:nvPr/>
          </p:nvSpPr>
          <p:spPr bwMode="auto">
            <a:xfrm>
              <a:off x="3606" y="2115"/>
              <a:ext cx="1678" cy="1678"/>
            </a:xfrm>
            <a:custGeom>
              <a:avLst/>
              <a:gdLst>
                <a:gd name="G0" fmla="+- 1802 0 0"/>
                <a:gd name="G1" fmla="+- 21600 0 1802"/>
                <a:gd name="G2" fmla="+- 21600 0 18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2" y="10800"/>
                  </a:moveTo>
                  <a:cubicBezTo>
                    <a:pt x="1802" y="15769"/>
                    <a:pt x="5831" y="19798"/>
                    <a:pt x="10800" y="19798"/>
                  </a:cubicBezTo>
                  <a:cubicBezTo>
                    <a:pt x="15769" y="19798"/>
                    <a:pt x="19798" y="15769"/>
                    <a:pt x="19798" y="10800"/>
                  </a:cubicBezTo>
                  <a:cubicBezTo>
                    <a:pt x="19798" y="5831"/>
                    <a:pt x="15769" y="1802"/>
                    <a:pt x="10800" y="1802"/>
                  </a:cubicBezTo>
                  <a:cubicBezTo>
                    <a:pt x="5831" y="1802"/>
                    <a:pt x="1802" y="5831"/>
                    <a:pt x="180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5" name="Freeform 216">
              <a:extLst>
                <a:ext uri="{FF2B5EF4-FFF2-40B4-BE49-F238E27FC236}">
                  <a16:creationId xmlns:a16="http://schemas.microsoft.com/office/drawing/2014/main" id="{D7B0B8B4-CAB4-456B-B21D-CBD7CF5D5544}"/>
                </a:ext>
              </a:extLst>
            </p:cNvPr>
            <p:cNvSpPr>
              <a:spLocks/>
            </p:cNvSpPr>
            <p:nvPr/>
          </p:nvSpPr>
          <p:spPr bwMode="auto">
            <a:xfrm>
              <a:off x="2760" y="832"/>
              <a:ext cx="1760" cy="2192"/>
            </a:xfrm>
            <a:custGeom>
              <a:avLst/>
              <a:gdLst>
                <a:gd name="T0" fmla="*/ 1744 w 1760"/>
                <a:gd name="T1" fmla="*/ 2112 h 2192"/>
                <a:gd name="T2" fmla="*/ 1456 w 1760"/>
                <a:gd name="T3" fmla="*/ 1832 h 2192"/>
                <a:gd name="T4" fmla="*/ 1224 w 1760"/>
                <a:gd name="T5" fmla="*/ 1296 h 2192"/>
                <a:gd name="T6" fmla="*/ 1232 w 1760"/>
                <a:gd name="T7" fmla="*/ 1248 h 2192"/>
                <a:gd name="T8" fmla="*/ 1072 w 1760"/>
                <a:gd name="T9" fmla="*/ 808 h 2192"/>
                <a:gd name="T10" fmla="*/ 1088 w 1760"/>
                <a:gd name="T11" fmla="*/ 752 h 2192"/>
                <a:gd name="T12" fmla="*/ 1032 w 1760"/>
                <a:gd name="T13" fmla="*/ 664 h 2192"/>
                <a:gd name="T14" fmla="*/ 912 w 1760"/>
                <a:gd name="T15" fmla="*/ 384 h 2192"/>
                <a:gd name="T16" fmla="*/ 936 w 1760"/>
                <a:gd name="T17" fmla="*/ 280 h 2192"/>
                <a:gd name="T18" fmla="*/ 920 w 1760"/>
                <a:gd name="T19" fmla="*/ 128 h 2192"/>
                <a:gd name="T20" fmla="*/ 952 w 1760"/>
                <a:gd name="T21" fmla="*/ 64 h 2192"/>
                <a:gd name="T22" fmla="*/ 888 w 1760"/>
                <a:gd name="T23" fmla="*/ 0 h 2192"/>
                <a:gd name="T24" fmla="*/ 752 w 1760"/>
                <a:gd name="T25" fmla="*/ 16 h 2192"/>
                <a:gd name="T26" fmla="*/ 632 w 1760"/>
                <a:gd name="T27" fmla="*/ 40 h 2192"/>
                <a:gd name="T28" fmla="*/ 648 w 1760"/>
                <a:gd name="T29" fmla="*/ 104 h 2192"/>
                <a:gd name="T30" fmla="*/ 568 w 1760"/>
                <a:gd name="T31" fmla="*/ 112 h 2192"/>
                <a:gd name="T32" fmla="*/ 336 w 1760"/>
                <a:gd name="T33" fmla="*/ 248 h 2192"/>
                <a:gd name="T34" fmla="*/ 400 w 1760"/>
                <a:gd name="T35" fmla="*/ 344 h 2192"/>
                <a:gd name="T36" fmla="*/ 544 w 1760"/>
                <a:gd name="T37" fmla="*/ 264 h 2192"/>
                <a:gd name="T38" fmla="*/ 664 w 1760"/>
                <a:gd name="T39" fmla="*/ 240 h 2192"/>
                <a:gd name="T40" fmla="*/ 680 w 1760"/>
                <a:gd name="T41" fmla="*/ 288 h 2192"/>
                <a:gd name="T42" fmla="*/ 552 w 1760"/>
                <a:gd name="T43" fmla="*/ 352 h 2192"/>
                <a:gd name="T44" fmla="*/ 544 w 1760"/>
                <a:gd name="T45" fmla="*/ 472 h 2192"/>
                <a:gd name="T46" fmla="*/ 592 w 1760"/>
                <a:gd name="T47" fmla="*/ 384 h 2192"/>
                <a:gd name="T48" fmla="*/ 736 w 1760"/>
                <a:gd name="T49" fmla="*/ 280 h 2192"/>
                <a:gd name="T50" fmla="*/ 800 w 1760"/>
                <a:gd name="T51" fmla="*/ 320 h 2192"/>
                <a:gd name="T52" fmla="*/ 952 w 1760"/>
                <a:gd name="T53" fmla="*/ 728 h 2192"/>
                <a:gd name="T54" fmla="*/ 904 w 1760"/>
                <a:gd name="T55" fmla="*/ 800 h 2192"/>
                <a:gd name="T56" fmla="*/ 912 w 1760"/>
                <a:gd name="T57" fmla="*/ 856 h 2192"/>
                <a:gd name="T58" fmla="*/ 968 w 1760"/>
                <a:gd name="T59" fmla="*/ 872 h 2192"/>
                <a:gd name="T60" fmla="*/ 1072 w 1760"/>
                <a:gd name="T61" fmla="*/ 1112 h 2192"/>
                <a:gd name="T62" fmla="*/ 0 w 1760"/>
                <a:gd name="T63" fmla="*/ 2048 h 2192"/>
                <a:gd name="T64" fmla="*/ 112 w 1760"/>
                <a:gd name="T65" fmla="*/ 2128 h 2192"/>
                <a:gd name="T66" fmla="*/ 312 w 1760"/>
                <a:gd name="T67" fmla="*/ 1936 h 2192"/>
                <a:gd name="T68" fmla="*/ 1024 w 1760"/>
                <a:gd name="T69" fmla="*/ 1328 h 2192"/>
                <a:gd name="T70" fmla="*/ 1112 w 1760"/>
                <a:gd name="T71" fmla="*/ 1200 h 2192"/>
                <a:gd name="T72" fmla="*/ 1144 w 1760"/>
                <a:gd name="T73" fmla="*/ 1304 h 2192"/>
                <a:gd name="T74" fmla="*/ 1376 w 1760"/>
                <a:gd name="T75" fmla="*/ 1848 h 2192"/>
                <a:gd name="T76" fmla="*/ 1720 w 1760"/>
                <a:gd name="T77" fmla="*/ 2192 h 2192"/>
                <a:gd name="T78" fmla="*/ 1760 w 1760"/>
                <a:gd name="T79" fmla="*/ 2160 h 2192"/>
                <a:gd name="T80" fmla="*/ 1744 w 1760"/>
                <a:gd name="T81" fmla="*/ 211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0" h="2192">
                  <a:moveTo>
                    <a:pt x="1744" y="2112"/>
                  </a:moveTo>
                  <a:lnTo>
                    <a:pt x="1456" y="1832"/>
                  </a:lnTo>
                  <a:lnTo>
                    <a:pt x="1224" y="1296"/>
                  </a:lnTo>
                  <a:lnTo>
                    <a:pt x="1232" y="1248"/>
                  </a:lnTo>
                  <a:lnTo>
                    <a:pt x="1072" y="808"/>
                  </a:lnTo>
                  <a:lnTo>
                    <a:pt x="1088" y="752"/>
                  </a:lnTo>
                  <a:lnTo>
                    <a:pt x="1032" y="664"/>
                  </a:lnTo>
                  <a:lnTo>
                    <a:pt x="912" y="384"/>
                  </a:lnTo>
                  <a:lnTo>
                    <a:pt x="936" y="280"/>
                  </a:lnTo>
                  <a:lnTo>
                    <a:pt x="920" y="128"/>
                  </a:lnTo>
                  <a:lnTo>
                    <a:pt x="952" y="64"/>
                  </a:lnTo>
                  <a:lnTo>
                    <a:pt x="888" y="0"/>
                  </a:lnTo>
                  <a:lnTo>
                    <a:pt x="752" y="16"/>
                  </a:lnTo>
                  <a:lnTo>
                    <a:pt x="632" y="40"/>
                  </a:lnTo>
                  <a:lnTo>
                    <a:pt x="648" y="104"/>
                  </a:lnTo>
                  <a:lnTo>
                    <a:pt x="568" y="112"/>
                  </a:lnTo>
                  <a:lnTo>
                    <a:pt x="336" y="248"/>
                  </a:lnTo>
                  <a:lnTo>
                    <a:pt x="400" y="344"/>
                  </a:lnTo>
                  <a:lnTo>
                    <a:pt x="544" y="264"/>
                  </a:lnTo>
                  <a:lnTo>
                    <a:pt x="664" y="240"/>
                  </a:lnTo>
                  <a:lnTo>
                    <a:pt x="680" y="288"/>
                  </a:lnTo>
                  <a:lnTo>
                    <a:pt x="552" y="352"/>
                  </a:lnTo>
                  <a:lnTo>
                    <a:pt x="544" y="472"/>
                  </a:lnTo>
                  <a:lnTo>
                    <a:pt x="592" y="384"/>
                  </a:lnTo>
                  <a:lnTo>
                    <a:pt x="736" y="280"/>
                  </a:lnTo>
                  <a:lnTo>
                    <a:pt x="800" y="320"/>
                  </a:lnTo>
                  <a:lnTo>
                    <a:pt x="952" y="728"/>
                  </a:lnTo>
                  <a:lnTo>
                    <a:pt x="904" y="800"/>
                  </a:lnTo>
                  <a:lnTo>
                    <a:pt x="912" y="856"/>
                  </a:lnTo>
                  <a:lnTo>
                    <a:pt x="968" y="872"/>
                  </a:lnTo>
                  <a:lnTo>
                    <a:pt x="1072" y="1112"/>
                  </a:lnTo>
                  <a:lnTo>
                    <a:pt x="0" y="2048"/>
                  </a:lnTo>
                  <a:lnTo>
                    <a:pt x="112" y="2128"/>
                  </a:lnTo>
                  <a:lnTo>
                    <a:pt x="312" y="1936"/>
                  </a:lnTo>
                  <a:lnTo>
                    <a:pt x="1024" y="1328"/>
                  </a:lnTo>
                  <a:lnTo>
                    <a:pt x="1112" y="1200"/>
                  </a:lnTo>
                  <a:lnTo>
                    <a:pt x="1144" y="1304"/>
                  </a:lnTo>
                  <a:lnTo>
                    <a:pt x="1376" y="1848"/>
                  </a:lnTo>
                  <a:lnTo>
                    <a:pt x="1720" y="2192"/>
                  </a:lnTo>
                  <a:lnTo>
                    <a:pt x="1760" y="2160"/>
                  </a:lnTo>
                  <a:lnTo>
                    <a:pt x="1744" y="211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6" name="Freeform 217">
              <a:extLst>
                <a:ext uri="{FF2B5EF4-FFF2-40B4-BE49-F238E27FC236}">
                  <a16:creationId xmlns:a16="http://schemas.microsoft.com/office/drawing/2014/main" id="{D25007D2-4AEC-4C39-B22B-DE6AEF68C2BC}"/>
                </a:ext>
              </a:extLst>
            </p:cNvPr>
            <p:cNvSpPr>
              <a:spLocks/>
            </p:cNvSpPr>
            <p:nvPr/>
          </p:nvSpPr>
          <p:spPr bwMode="auto">
            <a:xfrm>
              <a:off x="2664" y="1661"/>
              <a:ext cx="1152" cy="987"/>
            </a:xfrm>
            <a:custGeom>
              <a:avLst/>
              <a:gdLst>
                <a:gd name="T0" fmla="*/ 1078 w 1152"/>
                <a:gd name="T1" fmla="*/ 0 h 987"/>
                <a:gd name="T2" fmla="*/ 696 w 1152"/>
                <a:gd name="T3" fmla="*/ 515 h 987"/>
                <a:gd name="T4" fmla="*/ 456 w 1152"/>
                <a:gd name="T5" fmla="*/ 763 h 987"/>
                <a:gd name="T6" fmla="*/ 168 w 1152"/>
                <a:gd name="T7" fmla="*/ 923 h 987"/>
                <a:gd name="T8" fmla="*/ 0 w 1152"/>
                <a:gd name="T9" fmla="*/ 955 h 987"/>
                <a:gd name="T10" fmla="*/ 184 w 1152"/>
                <a:gd name="T11" fmla="*/ 987 h 987"/>
                <a:gd name="T12" fmla="*/ 480 w 1152"/>
                <a:gd name="T13" fmla="*/ 819 h 987"/>
                <a:gd name="T14" fmla="*/ 792 w 1152"/>
                <a:gd name="T15" fmla="*/ 483 h 987"/>
                <a:gd name="T16" fmla="*/ 992 w 1152"/>
                <a:gd name="T17" fmla="*/ 243 h 987"/>
                <a:gd name="T18" fmla="*/ 1152 w 1152"/>
                <a:gd name="T19" fmla="*/ 35 h 987"/>
                <a:gd name="T20" fmla="*/ 1078 w 1152"/>
                <a:gd name="T21"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2" h="987">
                  <a:moveTo>
                    <a:pt x="1078" y="0"/>
                  </a:moveTo>
                  <a:lnTo>
                    <a:pt x="696" y="515"/>
                  </a:lnTo>
                  <a:lnTo>
                    <a:pt x="456" y="763"/>
                  </a:lnTo>
                  <a:lnTo>
                    <a:pt x="168" y="923"/>
                  </a:lnTo>
                  <a:lnTo>
                    <a:pt x="0" y="955"/>
                  </a:lnTo>
                  <a:lnTo>
                    <a:pt x="184" y="987"/>
                  </a:lnTo>
                  <a:lnTo>
                    <a:pt x="480" y="819"/>
                  </a:lnTo>
                  <a:lnTo>
                    <a:pt x="792" y="483"/>
                  </a:lnTo>
                  <a:lnTo>
                    <a:pt x="992" y="243"/>
                  </a:lnTo>
                  <a:lnTo>
                    <a:pt x="1152" y="35"/>
                  </a:lnTo>
                  <a:lnTo>
                    <a:pt x="1078"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7" name="Freeform 218">
              <a:extLst>
                <a:ext uri="{FF2B5EF4-FFF2-40B4-BE49-F238E27FC236}">
                  <a16:creationId xmlns:a16="http://schemas.microsoft.com/office/drawing/2014/main" id="{3ED68667-9292-4F41-9897-5AEE55A3B289}"/>
                </a:ext>
              </a:extLst>
            </p:cNvPr>
            <p:cNvSpPr>
              <a:spLocks/>
            </p:cNvSpPr>
            <p:nvPr/>
          </p:nvSpPr>
          <p:spPr bwMode="auto">
            <a:xfrm>
              <a:off x="2064" y="1632"/>
              <a:ext cx="632" cy="301"/>
            </a:xfrm>
            <a:custGeom>
              <a:avLst/>
              <a:gdLst>
                <a:gd name="T0" fmla="*/ 181 w 632"/>
                <a:gd name="T1" fmla="*/ 301 h 301"/>
                <a:gd name="T2" fmla="*/ 90 w 632"/>
                <a:gd name="T3" fmla="*/ 301 h 301"/>
                <a:gd name="T4" fmla="*/ 90 w 632"/>
                <a:gd name="T5" fmla="*/ 210 h 301"/>
                <a:gd name="T6" fmla="*/ 0 w 632"/>
                <a:gd name="T7" fmla="*/ 120 h 301"/>
                <a:gd name="T8" fmla="*/ 16 w 632"/>
                <a:gd name="T9" fmla="*/ 40 h 301"/>
                <a:gd name="T10" fmla="*/ 96 w 632"/>
                <a:gd name="T11" fmla="*/ 0 h 301"/>
                <a:gd name="T12" fmla="*/ 304 w 632"/>
                <a:gd name="T13" fmla="*/ 40 h 301"/>
                <a:gd name="T14" fmla="*/ 568 w 632"/>
                <a:gd name="T15" fmla="*/ 32 h 301"/>
                <a:gd name="T16" fmla="*/ 632 w 632"/>
                <a:gd name="T17" fmla="*/ 88 h 301"/>
                <a:gd name="T18" fmla="*/ 584 w 632"/>
                <a:gd name="T19" fmla="*/ 128 h 301"/>
                <a:gd name="T20" fmla="*/ 360 w 632"/>
                <a:gd name="T21" fmla="*/ 256 h 301"/>
                <a:gd name="T22" fmla="*/ 181 w 632"/>
                <a:gd name="T2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2" h="301">
                  <a:moveTo>
                    <a:pt x="181" y="301"/>
                  </a:moveTo>
                  <a:lnTo>
                    <a:pt x="90" y="301"/>
                  </a:lnTo>
                  <a:lnTo>
                    <a:pt x="90" y="210"/>
                  </a:lnTo>
                  <a:lnTo>
                    <a:pt x="0" y="120"/>
                  </a:lnTo>
                  <a:lnTo>
                    <a:pt x="16" y="40"/>
                  </a:lnTo>
                  <a:lnTo>
                    <a:pt x="96" y="0"/>
                  </a:lnTo>
                  <a:lnTo>
                    <a:pt x="304" y="40"/>
                  </a:lnTo>
                  <a:lnTo>
                    <a:pt x="568" y="32"/>
                  </a:lnTo>
                  <a:lnTo>
                    <a:pt x="632" y="88"/>
                  </a:lnTo>
                  <a:lnTo>
                    <a:pt x="584" y="128"/>
                  </a:lnTo>
                  <a:lnTo>
                    <a:pt x="360" y="256"/>
                  </a:lnTo>
                  <a:lnTo>
                    <a:pt x="181" y="301"/>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8" name="Freeform 219">
              <a:extLst>
                <a:ext uri="{FF2B5EF4-FFF2-40B4-BE49-F238E27FC236}">
                  <a16:creationId xmlns:a16="http://schemas.microsoft.com/office/drawing/2014/main" id="{0734423C-37E3-4530-ADD6-E0A67A6C7A5A}"/>
                </a:ext>
              </a:extLst>
            </p:cNvPr>
            <p:cNvSpPr>
              <a:spLocks/>
            </p:cNvSpPr>
            <p:nvPr/>
          </p:nvSpPr>
          <p:spPr bwMode="auto">
            <a:xfrm>
              <a:off x="1456" y="1824"/>
              <a:ext cx="1624" cy="1720"/>
            </a:xfrm>
            <a:custGeom>
              <a:avLst/>
              <a:gdLst>
                <a:gd name="T0" fmla="*/ 904 w 1624"/>
                <a:gd name="T1" fmla="*/ 0 h 1720"/>
                <a:gd name="T2" fmla="*/ 1056 w 1624"/>
                <a:gd name="T3" fmla="*/ 304 h 1720"/>
                <a:gd name="T4" fmla="*/ 1392 w 1624"/>
                <a:gd name="T5" fmla="*/ 1040 h 1720"/>
                <a:gd name="T6" fmla="*/ 1568 w 1624"/>
                <a:gd name="T7" fmla="*/ 1104 h 1720"/>
                <a:gd name="T8" fmla="*/ 1592 w 1624"/>
                <a:gd name="T9" fmla="*/ 1296 h 1720"/>
                <a:gd name="T10" fmla="*/ 1504 w 1624"/>
                <a:gd name="T11" fmla="*/ 1440 h 1720"/>
                <a:gd name="T12" fmla="*/ 1536 w 1624"/>
                <a:gd name="T13" fmla="*/ 1616 h 1720"/>
                <a:gd name="T14" fmla="*/ 1616 w 1624"/>
                <a:gd name="T15" fmla="*/ 1616 h 1720"/>
                <a:gd name="T16" fmla="*/ 1624 w 1624"/>
                <a:gd name="T17" fmla="*/ 1720 h 1720"/>
                <a:gd name="T18" fmla="*/ 1416 w 1624"/>
                <a:gd name="T19" fmla="*/ 1720 h 1720"/>
                <a:gd name="T20" fmla="*/ 1416 w 1624"/>
                <a:gd name="T21" fmla="*/ 1624 h 1720"/>
                <a:gd name="T22" fmla="*/ 1488 w 1624"/>
                <a:gd name="T23" fmla="*/ 1640 h 1720"/>
                <a:gd name="T24" fmla="*/ 1448 w 1624"/>
                <a:gd name="T25" fmla="*/ 1456 h 1720"/>
                <a:gd name="T26" fmla="*/ 1216 w 1624"/>
                <a:gd name="T27" fmla="*/ 1496 h 1720"/>
                <a:gd name="T28" fmla="*/ 1040 w 1624"/>
                <a:gd name="T29" fmla="*/ 1496 h 1720"/>
                <a:gd name="T30" fmla="*/ 920 w 1624"/>
                <a:gd name="T31" fmla="*/ 1472 h 1720"/>
                <a:gd name="T32" fmla="*/ 992 w 1624"/>
                <a:gd name="T33" fmla="*/ 1216 h 1720"/>
                <a:gd name="T34" fmla="*/ 808 w 1624"/>
                <a:gd name="T35" fmla="*/ 1192 h 1720"/>
                <a:gd name="T36" fmla="*/ 240 w 1624"/>
                <a:gd name="T37" fmla="*/ 1216 h 1720"/>
                <a:gd name="T38" fmla="*/ 136 w 1624"/>
                <a:gd name="T39" fmla="*/ 1264 h 1720"/>
                <a:gd name="T40" fmla="*/ 24 w 1624"/>
                <a:gd name="T41" fmla="*/ 1184 h 1720"/>
                <a:gd name="T42" fmla="*/ 0 w 1624"/>
                <a:gd name="T43" fmla="*/ 1064 h 1720"/>
                <a:gd name="T44" fmla="*/ 152 w 1624"/>
                <a:gd name="T45" fmla="*/ 1032 h 1720"/>
                <a:gd name="T46" fmla="*/ 568 w 1624"/>
                <a:gd name="T47" fmla="*/ 960 h 1720"/>
                <a:gd name="T48" fmla="*/ 1000 w 1624"/>
                <a:gd name="T49" fmla="*/ 1008 h 1720"/>
                <a:gd name="T50" fmla="*/ 856 w 1624"/>
                <a:gd name="T51" fmla="*/ 592 h 1720"/>
                <a:gd name="T52" fmla="*/ 1072 w 1624"/>
                <a:gd name="T53" fmla="*/ 512 h 1720"/>
                <a:gd name="T54" fmla="*/ 1032 w 1624"/>
                <a:gd name="T55" fmla="*/ 432 h 1720"/>
                <a:gd name="T56" fmla="*/ 616 w 1624"/>
                <a:gd name="T57" fmla="*/ 600 h 1720"/>
                <a:gd name="T58" fmla="*/ 624 w 1624"/>
                <a:gd name="T59" fmla="*/ 528 h 1720"/>
                <a:gd name="T60" fmla="*/ 992 w 1624"/>
                <a:gd name="T61" fmla="*/ 368 h 1720"/>
                <a:gd name="T62" fmla="*/ 840 w 1624"/>
                <a:gd name="T63" fmla="*/ 16 h 1720"/>
                <a:gd name="T64" fmla="*/ 904 w 1624"/>
                <a:gd name="T65" fmla="*/ 0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4" h="1720">
                  <a:moveTo>
                    <a:pt x="904" y="0"/>
                  </a:moveTo>
                  <a:lnTo>
                    <a:pt x="1056" y="304"/>
                  </a:lnTo>
                  <a:lnTo>
                    <a:pt x="1392" y="1040"/>
                  </a:lnTo>
                  <a:lnTo>
                    <a:pt x="1568" y="1104"/>
                  </a:lnTo>
                  <a:lnTo>
                    <a:pt x="1592" y="1296"/>
                  </a:lnTo>
                  <a:lnTo>
                    <a:pt x="1504" y="1440"/>
                  </a:lnTo>
                  <a:lnTo>
                    <a:pt x="1536" y="1616"/>
                  </a:lnTo>
                  <a:lnTo>
                    <a:pt x="1616" y="1616"/>
                  </a:lnTo>
                  <a:lnTo>
                    <a:pt x="1624" y="1720"/>
                  </a:lnTo>
                  <a:lnTo>
                    <a:pt x="1416" y="1720"/>
                  </a:lnTo>
                  <a:lnTo>
                    <a:pt x="1416" y="1624"/>
                  </a:lnTo>
                  <a:lnTo>
                    <a:pt x="1488" y="1640"/>
                  </a:lnTo>
                  <a:lnTo>
                    <a:pt x="1448" y="1456"/>
                  </a:lnTo>
                  <a:lnTo>
                    <a:pt x="1216" y="1496"/>
                  </a:lnTo>
                  <a:lnTo>
                    <a:pt x="1040" y="1496"/>
                  </a:lnTo>
                  <a:lnTo>
                    <a:pt x="920" y="1472"/>
                  </a:lnTo>
                  <a:lnTo>
                    <a:pt x="992" y="1216"/>
                  </a:lnTo>
                  <a:lnTo>
                    <a:pt x="808" y="1192"/>
                  </a:lnTo>
                  <a:lnTo>
                    <a:pt x="240" y="1216"/>
                  </a:lnTo>
                  <a:lnTo>
                    <a:pt x="136" y="1264"/>
                  </a:lnTo>
                  <a:lnTo>
                    <a:pt x="24" y="1184"/>
                  </a:lnTo>
                  <a:lnTo>
                    <a:pt x="0" y="1064"/>
                  </a:lnTo>
                  <a:lnTo>
                    <a:pt x="152" y="1032"/>
                  </a:lnTo>
                  <a:lnTo>
                    <a:pt x="568" y="960"/>
                  </a:lnTo>
                  <a:lnTo>
                    <a:pt x="1000" y="1008"/>
                  </a:lnTo>
                  <a:lnTo>
                    <a:pt x="856" y="592"/>
                  </a:lnTo>
                  <a:lnTo>
                    <a:pt x="1072" y="512"/>
                  </a:lnTo>
                  <a:lnTo>
                    <a:pt x="1032" y="432"/>
                  </a:lnTo>
                  <a:lnTo>
                    <a:pt x="616" y="600"/>
                  </a:lnTo>
                  <a:lnTo>
                    <a:pt x="624" y="528"/>
                  </a:lnTo>
                  <a:lnTo>
                    <a:pt x="992" y="368"/>
                  </a:lnTo>
                  <a:lnTo>
                    <a:pt x="840" y="16"/>
                  </a:lnTo>
                  <a:lnTo>
                    <a:pt x="904"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9" name="Freeform 220">
              <a:extLst>
                <a:ext uri="{FF2B5EF4-FFF2-40B4-BE49-F238E27FC236}">
                  <a16:creationId xmlns:a16="http://schemas.microsoft.com/office/drawing/2014/main" id="{FA371BF6-963F-49BF-946E-E2240010F213}"/>
                </a:ext>
              </a:extLst>
            </p:cNvPr>
            <p:cNvSpPr>
              <a:spLocks/>
            </p:cNvSpPr>
            <p:nvPr/>
          </p:nvSpPr>
          <p:spPr bwMode="auto">
            <a:xfrm>
              <a:off x="1032" y="1952"/>
              <a:ext cx="1280" cy="368"/>
            </a:xfrm>
            <a:custGeom>
              <a:avLst/>
              <a:gdLst>
                <a:gd name="T0" fmla="*/ 8 w 1280"/>
                <a:gd name="T1" fmla="*/ 0 h 368"/>
                <a:gd name="T2" fmla="*/ 928 w 1280"/>
                <a:gd name="T3" fmla="*/ 40 h 368"/>
                <a:gd name="T4" fmla="*/ 1176 w 1280"/>
                <a:gd name="T5" fmla="*/ 168 h 368"/>
                <a:gd name="T6" fmla="*/ 1280 w 1280"/>
                <a:gd name="T7" fmla="*/ 368 h 368"/>
                <a:gd name="T8" fmla="*/ 1160 w 1280"/>
                <a:gd name="T9" fmla="*/ 208 h 368"/>
                <a:gd name="T10" fmla="*/ 928 w 1280"/>
                <a:gd name="T11" fmla="*/ 72 h 368"/>
                <a:gd name="T12" fmla="*/ 0 w 1280"/>
                <a:gd name="T13" fmla="*/ 48 h 368"/>
                <a:gd name="T14" fmla="*/ 8 w 1280"/>
                <a:gd name="T15" fmla="*/ 0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0" h="368">
                  <a:moveTo>
                    <a:pt x="8" y="0"/>
                  </a:moveTo>
                  <a:lnTo>
                    <a:pt x="928" y="40"/>
                  </a:lnTo>
                  <a:lnTo>
                    <a:pt x="1176" y="168"/>
                  </a:lnTo>
                  <a:lnTo>
                    <a:pt x="1280" y="368"/>
                  </a:lnTo>
                  <a:lnTo>
                    <a:pt x="1160" y="208"/>
                  </a:lnTo>
                  <a:lnTo>
                    <a:pt x="928" y="72"/>
                  </a:lnTo>
                  <a:lnTo>
                    <a:pt x="0" y="48"/>
                  </a:lnTo>
                  <a:lnTo>
                    <a:pt x="8"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30" name="Freeform 221">
              <a:extLst>
                <a:ext uri="{FF2B5EF4-FFF2-40B4-BE49-F238E27FC236}">
                  <a16:creationId xmlns:a16="http://schemas.microsoft.com/office/drawing/2014/main" id="{4C8ABD6F-5804-4824-9C6F-005A29FA93B2}"/>
                </a:ext>
              </a:extLst>
            </p:cNvPr>
            <p:cNvSpPr>
              <a:spLocks/>
            </p:cNvSpPr>
            <p:nvPr/>
          </p:nvSpPr>
          <p:spPr bwMode="auto">
            <a:xfrm>
              <a:off x="728" y="2387"/>
              <a:ext cx="152" cy="173"/>
            </a:xfrm>
            <a:custGeom>
              <a:avLst/>
              <a:gdLst>
                <a:gd name="T0" fmla="*/ 65 w 152"/>
                <a:gd name="T1" fmla="*/ 0 h 173"/>
                <a:gd name="T2" fmla="*/ 20 w 152"/>
                <a:gd name="T3" fmla="*/ 45 h 173"/>
                <a:gd name="T4" fmla="*/ 0 w 152"/>
                <a:gd name="T5" fmla="*/ 173 h 173"/>
                <a:gd name="T6" fmla="*/ 80 w 152"/>
                <a:gd name="T7" fmla="*/ 173 h 173"/>
                <a:gd name="T8" fmla="*/ 152 w 152"/>
                <a:gd name="T9" fmla="*/ 37 h 173"/>
                <a:gd name="T10" fmla="*/ 65 w 152"/>
                <a:gd name="T11" fmla="*/ 0 h 173"/>
              </a:gdLst>
              <a:ahLst/>
              <a:cxnLst>
                <a:cxn ang="0">
                  <a:pos x="T0" y="T1"/>
                </a:cxn>
                <a:cxn ang="0">
                  <a:pos x="T2" y="T3"/>
                </a:cxn>
                <a:cxn ang="0">
                  <a:pos x="T4" y="T5"/>
                </a:cxn>
                <a:cxn ang="0">
                  <a:pos x="T6" y="T7"/>
                </a:cxn>
                <a:cxn ang="0">
                  <a:pos x="T8" y="T9"/>
                </a:cxn>
                <a:cxn ang="0">
                  <a:pos x="T10" y="T11"/>
                </a:cxn>
              </a:cxnLst>
              <a:rect l="0" t="0" r="r" b="b"/>
              <a:pathLst>
                <a:path w="152" h="173">
                  <a:moveTo>
                    <a:pt x="65" y="0"/>
                  </a:moveTo>
                  <a:lnTo>
                    <a:pt x="20" y="45"/>
                  </a:lnTo>
                  <a:lnTo>
                    <a:pt x="0" y="173"/>
                  </a:lnTo>
                  <a:lnTo>
                    <a:pt x="80" y="173"/>
                  </a:lnTo>
                  <a:lnTo>
                    <a:pt x="152" y="37"/>
                  </a:lnTo>
                  <a:lnTo>
                    <a:pt x="65"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31" name="Freeform 222">
              <a:extLst>
                <a:ext uri="{FF2B5EF4-FFF2-40B4-BE49-F238E27FC236}">
                  <a16:creationId xmlns:a16="http://schemas.microsoft.com/office/drawing/2014/main" id="{F0F2290E-BB46-45B2-B0A4-49B12D55BCCC}"/>
                </a:ext>
              </a:extLst>
            </p:cNvPr>
            <p:cNvSpPr>
              <a:spLocks/>
            </p:cNvSpPr>
            <p:nvPr/>
          </p:nvSpPr>
          <p:spPr bwMode="auto">
            <a:xfrm>
              <a:off x="3923" y="1344"/>
              <a:ext cx="862" cy="680"/>
            </a:xfrm>
            <a:custGeom>
              <a:avLst/>
              <a:gdLst>
                <a:gd name="T0" fmla="*/ 0 w 862"/>
                <a:gd name="T1" fmla="*/ 0 h 680"/>
                <a:gd name="T2" fmla="*/ 182 w 862"/>
                <a:gd name="T3" fmla="*/ 635 h 680"/>
                <a:gd name="T4" fmla="*/ 771 w 862"/>
                <a:gd name="T5" fmla="*/ 680 h 680"/>
                <a:gd name="T6" fmla="*/ 862 w 862"/>
                <a:gd name="T7" fmla="*/ 0 h 680"/>
                <a:gd name="T8" fmla="*/ 0 w 862"/>
                <a:gd name="T9" fmla="*/ 0 h 680"/>
              </a:gdLst>
              <a:ahLst/>
              <a:cxnLst>
                <a:cxn ang="0">
                  <a:pos x="T0" y="T1"/>
                </a:cxn>
                <a:cxn ang="0">
                  <a:pos x="T2" y="T3"/>
                </a:cxn>
                <a:cxn ang="0">
                  <a:pos x="T4" y="T5"/>
                </a:cxn>
                <a:cxn ang="0">
                  <a:pos x="T6" y="T7"/>
                </a:cxn>
                <a:cxn ang="0">
                  <a:pos x="T8" y="T9"/>
                </a:cxn>
              </a:cxnLst>
              <a:rect l="0" t="0" r="r" b="b"/>
              <a:pathLst>
                <a:path w="862" h="680">
                  <a:moveTo>
                    <a:pt x="0" y="0"/>
                  </a:moveTo>
                  <a:lnTo>
                    <a:pt x="182" y="635"/>
                  </a:lnTo>
                  <a:lnTo>
                    <a:pt x="771" y="680"/>
                  </a:lnTo>
                  <a:lnTo>
                    <a:pt x="862" y="0"/>
                  </a:lnTo>
                  <a:lnTo>
                    <a:pt x="0"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32" name="Freeform 223">
              <a:extLst>
                <a:ext uri="{FF2B5EF4-FFF2-40B4-BE49-F238E27FC236}">
                  <a16:creationId xmlns:a16="http://schemas.microsoft.com/office/drawing/2014/main" id="{993086DA-7246-4698-8C15-ECCE91190D15}"/>
                </a:ext>
              </a:extLst>
            </p:cNvPr>
            <p:cNvSpPr>
              <a:spLocks/>
            </p:cNvSpPr>
            <p:nvPr/>
          </p:nvSpPr>
          <p:spPr bwMode="auto">
            <a:xfrm>
              <a:off x="3632" y="928"/>
              <a:ext cx="496" cy="1344"/>
            </a:xfrm>
            <a:custGeom>
              <a:avLst/>
              <a:gdLst>
                <a:gd name="T0" fmla="*/ 0 w 496"/>
                <a:gd name="T1" fmla="*/ 64 h 1344"/>
                <a:gd name="T2" fmla="*/ 184 w 496"/>
                <a:gd name="T3" fmla="*/ 0 h 1344"/>
                <a:gd name="T4" fmla="*/ 264 w 496"/>
                <a:gd name="T5" fmla="*/ 56 h 1344"/>
                <a:gd name="T6" fmla="*/ 264 w 496"/>
                <a:gd name="T7" fmla="*/ 328 h 1344"/>
                <a:gd name="T8" fmla="*/ 336 w 496"/>
                <a:gd name="T9" fmla="*/ 880 h 1344"/>
                <a:gd name="T10" fmla="*/ 496 w 496"/>
                <a:gd name="T11" fmla="*/ 1344 h 1344"/>
                <a:gd name="T12" fmla="*/ 288 w 496"/>
                <a:gd name="T13" fmla="*/ 840 h 1344"/>
                <a:gd name="T14" fmla="*/ 248 w 496"/>
                <a:gd name="T15" fmla="*/ 464 h 1344"/>
                <a:gd name="T16" fmla="*/ 224 w 496"/>
                <a:gd name="T17" fmla="*/ 72 h 1344"/>
                <a:gd name="T18" fmla="*/ 176 w 496"/>
                <a:gd name="T19" fmla="*/ 16 h 1344"/>
                <a:gd name="T20" fmla="*/ 0 w 496"/>
                <a:gd name="T21" fmla="*/ 64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6" h="1344">
                  <a:moveTo>
                    <a:pt x="0" y="64"/>
                  </a:moveTo>
                  <a:lnTo>
                    <a:pt x="184" y="0"/>
                  </a:lnTo>
                  <a:lnTo>
                    <a:pt x="264" y="56"/>
                  </a:lnTo>
                  <a:lnTo>
                    <a:pt x="264" y="328"/>
                  </a:lnTo>
                  <a:lnTo>
                    <a:pt x="336" y="880"/>
                  </a:lnTo>
                  <a:lnTo>
                    <a:pt x="496" y="1344"/>
                  </a:lnTo>
                  <a:lnTo>
                    <a:pt x="288" y="840"/>
                  </a:lnTo>
                  <a:lnTo>
                    <a:pt x="248" y="464"/>
                  </a:lnTo>
                  <a:lnTo>
                    <a:pt x="224" y="72"/>
                  </a:lnTo>
                  <a:lnTo>
                    <a:pt x="176" y="16"/>
                  </a:lnTo>
                  <a:lnTo>
                    <a:pt x="0" y="64"/>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33" name="Freeform 224">
              <a:extLst>
                <a:ext uri="{FF2B5EF4-FFF2-40B4-BE49-F238E27FC236}">
                  <a16:creationId xmlns:a16="http://schemas.microsoft.com/office/drawing/2014/main" id="{C6253E14-358E-4165-BFB6-29A5D5ED9A66}"/>
                </a:ext>
              </a:extLst>
            </p:cNvPr>
            <p:cNvSpPr>
              <a:spLocks/>
            </p:cNvSpPr>
            <p:nvPr/>
          </p:nvSpPr>
          <p:spPr bwMode="auto">
            <a:xfrm>
              <a:off x="4472" y="1872"/>
              <a:ext cx="48" cy="1144"/>
            </a:xfrm>
            <a:custGeom>
              <a:avLst/>
              <a:gdLst>
                <a:gd name="T0" fmla="*/ 0 w 48"/>
                <a:gd name="T1" fmla="*/ 24 h 1144"/>
                <a:gd name="T2" fmla="*/ 16 w 48"/>
                <a:gd name="T3" fmla="*/ 1144 h 1144"/>
                <a:gd name="T4" fmla="*/ 40 w 48"/>
                <a:gd name="T5" fmla="*/ 1056 h 1144"/>
                <a:gd name="T6" fmla="*/ 48 w 48"/>
                <a:gd name="T7" fmla="*/ 0 h 1144"/>
                <a:gd name="T8" fmla="*/ 0 w 48"/>
                <a:gd name="T9" fmla="*/ 24 h 1144"/>
              </a:gdLst>
              <a:ahLst/>
              <a:cxnLst>
                <a:cxn ang="0">
                  <a:pos x="T0" y="T1"/>
                </a:cxn>
                <a:cxn ang="0">
                  <a:pos x="T2" y="T3"/>
                </a:cxn>
                <a:cxn ang="0">
                  <a:pos x="T4" y="T5"/>
                </a:cxn>
                <a:cxn ang="0">
                  <a:pos x="T6" y="T7"/>
                </a:cxn>
                <a:cxn ang="0">
                  <a:pos x="T8" y="T9"/>
                </a:cxn>
              </a:cxnLst>
              <a:rect l="0" t="0" r="r" b="b"/>
              <a:pathLst>
                <a:path w="48" h="1144">
                  <a:moveTo>
                    <a:pt x="0" y="24"/>
                  </a:moveTo>
                  <a:lnTo>
                    <a:pt x="16" y="1144"/>
                  </a:lnTo>
                  <a:lnTo>
                    <a:pt x="40" y="1056"/>
                  </a:lnTo>
                  <a:lnTo>
                    <a:pt x="48" y="0"/>
                  </a:lnTo>
                  <a:lnTo>
                    <a:pt x="0" y="24"/>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sp>
        <p:nvSpPr>
          <p:cNvPr id="1032" name="フリーフォーム: 図形 1031">
            <a:extLst>
              <a:ext uri="{FF2B5EF4-FFF2-40B4-BE49-F238E27FC236}">
                <a16:creationId xmlns:a16="http://schemas.microsoft.com/office/drawing/2014/main" id="{42549B73-4E8D-412F-9017-F2B0F4F0745D}"/>
              </a:ext>
            </a:extLst>
          </p:cNvPr>
          <p:cNvSpPr/>
          <p:nvPr/>
        </p:nvSpPr>
        <p:spPr>
          <a:xfrm>
            <a:off x="7239786" y="2630078"/>
            <a:ext cx="1913641" cy="3299382"/>
          </a:xfrm>
          <a:custGeom>
            <a:avLst/>
            <a:gdLst>
              <a:gd name="connsiteX0" fmla="*/ 1913641 w 1913641"/>
              <a:gd name="connsiteY0" fmla="*/ 0 h 3299382"/>
              <a:gd name="connsiteX1" fmla="*/ 1055802 w 1913641"/>
              <a:gd name="connsiteY1" fmla="*/ 2573518 h 3299382"/>
              <a:gd name="connsiteX2" fmla="*/ 0 w 1913641"/>
              <a:gd name="connsiteY2" fmla="*/ 3299382 h 3299382"/>
            </a:gdLst>
            <a:ahLst/>
            <a:cxnLst>
              <a:cxn ang="0">
                <a:pos x="connsiteX0" y="connsiteY0"/>
              </a:cxn>
              <a:cxn ang="0">
                <a:pos x="connsiteX1" y="connsiteY1"/>
              </a:cxn>
              <a:cxn ang="0">
                <a:pos x="connsiteX2" y="connsiteY2"/>
              </a:cxn>
            </a:cxnLst>
            <a:rect l="l" t="t" r="r" b="b"/>
            <a:pathLst>
              <a:path w="1913641" h="3299382">
                <a:moveTo>
                  <a:pt x="1913641" y="0"/>
                </a:moveTo>
                <a:cubicBezTo>
                  <a:pt x="1644191" y="1011810"/>
                  <a:pt x="1374742" y="2023621"/>
                  <a:pt x="1055802" y="2573518"/>
                </a:cubicBezTo>
                <a:cubicBezTo>
                  <a:pt x="736862" y="3123415"/>
                  <a:pt x="368431" y="3211398"/>
                  <a:pt x="0" y="3299382"/>
                </a:cubicBezTo>
              </a:path>
            </a:pathLst>
          </a:custGeom>
          <a:no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フリーフォーム: 図形 1033">
            <a:extLst>
              <a:ext uri="{FF2B5EF4-FFF2-40B4-BE49-F238E27FC236}">
                <a16:creationId xmlns:a16="http://schemas.microsoft.com/office/drawing/2014/main" id="{356C35FA-BCFB-46C9-9CE3-E2406D8BA942}"/>
              </a:ext>
            </a:extLst>
          </p:cNvPr>
          <p:cNvSpPr/>
          <p:nvPr/>
        </p:nvSpPr>
        <p:spPr>
          <a:xfrm>
            <a:off x="7220932" y="3440784"/>
            <a:ext cx="2771480" cy="2498103"/>
          </a:xfrm>
          <a:custGeom>
            <a:avLst/>
            <a:gdLst>
              <a:gd name="connsiteX0" fmla="*/ 0 w 2771480"/>
              <a:gd name="connsiteY0" fmla="*/ 2498103 h 2498103"/>
              <a:gd name="connsiteX1" fmla="*/ 1602557 w 2771480"/>
              <a:gd name="connsiteY1" fmla="*/ 2036189 h 2498103"/>
              <a:gd name="connsiteX2" fmla="*/ 2771480 w 2771480"/>
              <a:gd name="connsiteY2" fmla="*/ 0 h 2498103"/>
            </a:gdLst>
            <a:ahLst/>
            <a:cxnLst>
              <a:cxn ang="0">
                <a:pos x="connsiteX0" y="connsiteY0"/>
              </a:cxn>
              <a:cxn ang="0">
                <a:pos x="connsiteX1" y="connsiteY1"/>
              </a:cxn>
              <a:cxn ang="0">
                <a:pos x="connsiteX2" y="connsiteY2"/>
              </a:cxn>
            </a:cxnLst>
            <a:rect l="l" t="t" r="r" b="b"/>
            <a:pathLst>
              <a:path w="2771480" h="2498103">
                <a:moveTo>
                  <a:pt x="0" y="2498103"/>
                </a:moveTo>
                <a:cubicBezTo>
                  <a:pt x="570322" y="2475321"/>
                  <a:pt x="1140644" y="2452539"/>
                  <a:pt x="1602557" y="2036189"/>
                </a:cubicBezTo>
                <a:cubicBezTo>
                  <a:pt x="2064470" y="1619838"/>
                  <a:pt x="2417975" y="809919"/>
                  <a:pt x="2771480" y="0"/>
                </a:cubicBezTo>
              </a:path>
            </a:pathLst>
          </a:custGeom>
          <a:no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5" name="フリーフォーム: 図形 1034">
            <a:extLst>
              <a:ext uri="{FF2B5EF4-FFF2-40B4-BE49-F238E27FC236}">
                <a16:creationId xmlns:a16="http://schemas.microsoft.com/office/drawing/2014/main" id="{5F87139F-86B6-4AB0-885F-850E40134247}"/>
              </a:ext>
            </a:extLst>
          </p:cNvPr>
          <p:cNvSpPr/>
          <p:nvPr/>
        </p:nvSpPr>
        <p:spPr>
          <a:xfrm>
            <a:off x="7239786" y="4826524"/>
            <a:ext cx="3355942" cy="1093509"/>
          </a:xfrm>
          <a:custGeom>
            <a:avLst/>
            <a:gdLst>
              <a:gd name="connsiteX0" fmla="*/ 0 w 3355942"/>
              <a:gd name="connsiteY0" fmla="*/ 1093509 h 1093509"/>
              <a:gd name="connsiteX1" fmla="*/ 2215299 w 3355942"/>
              <a:gd name="connsiteY1" fmla="*/ 904973 h 1093509"/>
              <a:gd name="connsiteX2" fmla="*/ 3355942 w 3355942"/>
              <a:gd name="connsiteY2" fmla="*/ 0 h 1093509"/>
            </a:gdLst>
            <a:ahLst/>
            <a:cxnLst>
              <a:cxn ang="0">
                <a:pos x="connsiteX0" y="connsiteY0"/>
              </a:cxn>
              <a:cxn ang="0">
                <a:pos x="connsiteX1" y="connsiteY1"/>
              </a:cxn>
              <a:cxn ang="0">
                <a:pos x="connsiteX2" y="connsiteY2"/>
              </a:cxn>
            </a:cxnLst>
            <a:rect l="l" t="t" r="r" b="b"/>
            <a:pathLst>
              <a:path w="3355942" h="1093509">
                <a:moveTo>
                  <a:pt x="0" y="1093509"/>
                </a:moveTo>
                <a:cubicBezTo>
                  <a:pt x="827987" y="1090366"/>
                  <a:pt x="1655975" y="1087224"/>
                  <a:pt x="2215299" y="904973"/>
                </a:cubicBezTo>
                <a:cubicBezTo>
                  <a:pt x="2774623" y="722722"/>
                  <a:pt x="3167406" y="158684"/>
                  <a:pt x="3355942" y="0"/>
                </a:cubicBezTo>
              </a:path>
            </a:pathLst>
          </a:custGeom>
          <a:no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7" name="フリーフォーム: 図形 1036">
            <a:extLst>
              <a:ext uri="{FF2B5EF4-FFF2-40B4-BE49-F238E27FC236}">
                <a16:creationId xmlns:a16="http://schemas.microsoft.com/office/drawing/2014/main" id="{13E7264A-7E84-4D7E-B83A-18435D547E9A}"/>
              </a:ext>
            </a:extLst>
          </p:cNvPr>
          <p:cNvSpPr/>
          <p:nvPr/>
        </p:nvSpPr>
        <p:spPr>
          <a:xfrm>
            <a:off x="7239786" y="5948313"/>
            <a:ext cx="1008668" cy="188536"/>
          </a:xfrm>
          <a:custGeom>
            <a:avLst/>
            <a:gdLst>
              <a:gd name="connsiteX0" fmla="*/ 0 w 1008668"/>
              <a:gd name="connsiteY0" fmla="*/ 0 h 188536"/>
              <a:gd name="connsiteX1" fmla="*/ 876692 w 1008668"/>
              <a:gd name="connsiteY1" fmla="*/ 113122 h 188536"/>
              <a:gd name="connsiteX2" fmla="*/ 1008668 w 1008668"/>
              <a:gd name="connsiteY2" fmla="*/ 188536 h 188536"/>
            </a:gdLst>
            <a:ahLst/>
            <a:cxnLst>
              <a:cxn ang="0">
                <a:pos x="connsiteX0" y="connsiteY0"/>
              </a:cxn>
              <a:cxn ang="0">
                <a:pos x="connsiteX1" y="connsiteY1"/>
              </a:cxn>
              <a:cxn ang="0">
                <a:pos x="connsiteX2" y="connsiteY2"/>
              </a:cxn>
            </a:cxnLst>
            <a:rect l="l" t="t" r="r" b="b"/>
            <a:pathLst>
              <a:path w="1008668" h="188536">
                <a:moveTo>
                  <a:pt x="0" y="0"/>
                </a:moveTo>
                <a:cubicBezTo>
                  <a:pt x="354290" y="40849"/>
                  <a:pt x="708581" y="81699"/>
                  <a:pt x="876692" y="113122"/>
                </a:cubicBezTo>
                <a:cubicBezTo>
                  <a:pt x="1044803" y="144545"/>
                  <a:pt x="933254" y="131975"/>
                  <a:pt x="1008668" y="188536"/>
                </a:cubicBezTo>
              </a:path>
            </a:pathLst>
          </a:custGeom>
          <a:no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a:extLst>
              <a:ext uri="{FF2B5EF4-FFF2-40B4-BE49-F238E27FC236}">
                <a16:creationId xmlns:a16="http://schemas.microsoft.com/office/drawing/2014/main" id="{6A2494AD-49FA-4FFE-8EFD-4F23A4F2CB10}"/>
              </a:ext>
            </a:extLst>
          </p:cNvPr>
          <p:cNvSpPr/>
          <p:nvPr/>
        </p:nvSpPr>
        <p:spPr>
          <a:xfrm>
            <a:off x="1014153" y="4634947"/>
            <a:ext cx="9930004" cy="1852116"/>
          </a:xfrm>
          <a:prstGeom prst="rect">
            <a:avLst/>
          </a:prstGeom>
          <a:solidFill>
            <a:schemeClr val="bg1"/>
          </a:solidFill>
          <a:ln w="50800">
            <a:solidFill>
              <a:srgbClr val="5B9BD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4800" b="1">
                <a:solidFill>
                  <a:srgbClr val="CB297C"/>
                </a:solidFill>
              </a:rPr>
              <a:t>一人</a:t>
            </a:r>
            <a:r>
              <a:rPr lang="en-US" altLang="ja-JP" sz="4800" b="1">
                <a:solidFill>
                  <a:srgbClr val="CB297C"/>
                </a:solidFill>
              </a:rPr>
              <a:t>1</a:t>
            </a:r>
            <a:r>
              <a:rPr lang="ja-JP" altLang="en-US" sz="4800" b="1">
                <a:solidFill>
                  <a:srgbClr val="CB297C"/>
                </a:solidFill>
              </a:rPr>
              <a:t>台にとらわれないサービスとしてのモビリティ</a:t>
            </a:r>
          </a:p>
          <a:p>
            <a:pPr algn="ctr"/>
            <a:endParaRPr kumimoji="1" lang="ja-JP" altLang="en-US"/>
          </a:p>
        </p:txBody>
      </p:sp>
    </p:spTree>
    <p:extLst>
      <p:ext uri="{BB962C8B-B14F-4D97-AF65-F5344CB8AC3E}">
        <p14:creationId xmlns:p14="http://schemas.microsoft.com/office/powerpoint/2010/main" val="108644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620902" y="86443"/>
            <a:ext cx="9144000" cy="1235434"/>
          </a:xfrm>
        </p:spPr>
        <p:txBody>
          <a:bodyPr>
            <a:normAutofit/>
          </a:bodyPr>
          <a:lstStyle/>
          <a:p>
            <a:r>
              <a:rPr kumimoji="1" lang="en-US" altLang="ja-JP"/>
              <a:t>1</a:t>
            </a:r>
            <a:r>
              <a:rPr kumimoji="1" lang="ja-JP" altLang="en-US"/>
              <a:t>．はじめに</a:t>
            </a:r>
          </a:p>
        </p:txBody>
      </p:sp>
      <p:sp>
        <p:nvSpPr>
          <p:cNvPr id="13" name="正方形/長方形 12">
            <a:extLst>
              <a:ext uri="{FF2B5EF4-FFF2-40B4-BE49-F238E27FC236}">
                <a16:creationId xmlns:a16="http://schemas.microsoft.com/office/drawing/2014/main" id="{808DAB34-751F-4667-815C-DAD2058CCFC9}"/>
              </a:ext>
            </a:extLst>
          </p:cNvPr>
          <p:cNvSpPr/>
          <p:nvPr/>
        </p:nvSpPr>
        <p:spPr>
          <a:xfrm>
            <a:off x="1276757" y="2128742"/>
            <a:ext cx="6693422" cy="2729593"/>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p>
            <a:r>
              <a:rPr lang="en-US" altLang="ja-JP" sz="2400">
                <a:solidFill>
                  <a:srgbClr val="111111"/>
                </a:solidFill>
                <a:latin typeface="Roboto" panose="02000000000000000000" pitchFamily="2" charset="0"/>
              </a:rPr>
              <a:t>ICT</a:t>
            </a:r>
            <a:r>
              <a:rPr lang="ja-JP" altLang="en-US" sz="2400">
                <a:solidFill>
                  <a:srgbClr val="111111"/>
                </a:solidFill>
                <a:latin typeface="Roboto" panose="02000000000000000000" pitchFamily="2" charset="0"/>
              </a:rPr>
              <a:t>を活用して交通をクラウド化し、公共交通か否か、またその運営主体にかかわらず、マイカー以外のすべての交通手段によるモビリティ（移動）を </a:t>
            </a:r>
            <a:r>
              <a:rPr lang="en-US" altLang="ja-JP" sz="2400">
                <a:solidFill>
                  <a:srgbClr val="111111"/>
                </a:solidFill>
                <a:latin typeface="Roboto" panose="02000000000000000000" pitchFamily="2" charset="0"/>
              </a:rPr>
              <a:t>1 </a:t>
            </a:r>
            <a:r>
              <a:rPr lang="ja-JP" altLang="en-US" sz="2400" err="1">
                <a:solidFill>
                  <a:srgbClr val="111111"/>
                </a:solidFill>
                <a:latin typeface="Roboto" panose="02000000000000000000" pitchFamily="2" charset="0"/>
              </a:rPr>
              <a:t>つの</a:t>
            </a:r>
            <a:r>
              <a:rPr lang="ja-JP" altLang="en-US" sz="2400">
                <a:solidFill>
                  <a:srgbClr val="111111"/>
                </a:solidFill>
                <a:latin typeface="Roboto" panose="02000000000000000000" pitchFamily="2" charset="0"/>
              </a:rPr>
              <a:t>サービスとしてとらえ、シームレスにつなぐ 新たな「移動」の概念である。</a:t>
            </a:r>
            <a:endParaRPr lang="en-US" altLang="ja-JP" sz="2400">
              <a:solidFill>
                <a:srgbClr val="111111"/>
              </a:solidFill>
              <a:latin typeface="Roboto" panose="02000000000000000000" pitchFamily="2" charset="0"/>
            </a:endParaRPr>
          </a:p>
          <a:p>
            <a:r>
              <a:rPr lang="ja-JP" altLang="en-US" sz="2400">
                <a:solidFill>
                  <a:srgbClr val="111111"/>
                </a:solidFill>
                <a:latin typeface="Roboto" panose="02000000000000000000" pitchFamily="2" charset="0"/>
                <a:ea typeface="游ゴシック" panose="020B0400000000000000" pitchFamily="50" charset="-128"/>
              </a:rPr>
              <a:t>例としてカーシェアリングなどがある。</a:t>
            </a:r>
            <a:endParaRPr kumimoji="1" lang="en-US" altLang="ja-JP" sz="2400" b="0" i="0" u="none" strike="noStrike" kern="1200" cap="none" spc="0" normalizeH="0" baseline="0" noProof="0">
              <a:ln>
                <a:noFill/>
              </a:ln>
              <a:solidFill>
                <a:srgbClr val="111111"/>
              </a:solidFill>
              <a:effectLst/>
              <a:uLnTx/>
              <a:uFillTx/>
              <a:latin typeface="Roboto" panose="02000000000000000000" pitchFamily="2" charset="0"/>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EB95B289-1BF9-4B5E-BF5B-D927A8B2AB26}"/>
              </a:ext>
            </a:extLst>
          </p:cNvPr>
          <p:cNvSpPr/>
          <p:nvPr/>
        </p:nvSpPr>
        <p:spPr>
          <a:xfrm>
            <a:off x="3712685" y="1713858"/>
            <a:ext cx="1706252" cy="584463"/>
          </a:xfrm>
          <a:prstGeom prst="rect">
            <a:avLst/>
          </a:prstGeom>
          <a:ln w="38100">
            <a:solidFill>
              <a:srgbClr val="5B9B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err="1"/>
              <a:t>MaaS</a:t>
            </a:r>
            <a:r>
              <a:rPr kumimoji="1" lang="ja-JP" altLang="en-US" sz="2400"/>
              <a:t>とは</a:t>
            </a:r>
          </a:p>
        </p:txBody>
      </p:sp>
      <p:grpSp>
        <p:nvGrpSpPr>
          <p:cNvPr id="52" name="Group 351">
            <a:extLst>
              <a:ext uri="{FF2B5EF4-FFF2-40B4-BE49-F238E27FC236}">
                <a16:creationId xmlns:a16="http://schemas.microsoft.com/office/drawing/2014/main" id="{06366685-8127-4F4C-93BC-D4AD46E9CB31}"/>
              </a:ext>
            </a:extLst>
          </p:cNvPr>
          <p:cNvGrpSpPr>
            <a:grpSpLocks/>
          </p:cNvGrpSpPr>
          <p:nvPr/>
        </p:nvGrpSpPr>
        <p:grpSpPr bwMode="auto">
          <a:xfrm>
            <a:off x="5883128" y="5235574"/>
            <a:ext cx="1368425" cy="1368425"/>
            <a:chOff x="2184" y="601"/>
            <a:chExt cx="766" cy="766"/>
          </a:xfrm>
        </p:grpSpPr>
        <p:sp>
          <p:nvSpPr>
            <p:cNvPr id="53" name="AutoShape 352">
              <a:extLst>
                <a:ext uri="{FF2B5EF4-FFF2-40B4-BE49-F238E27FC236}">
                  <a16:creationId xmlns:a16="http://schemas.microsoft.com/office/drawing/2014/main" id="{7E9E664B-61BE-4942-B30E-4ADD61C8F60A}"/>
                </a:ext>
              </a:extLst>
            </p:cNvPr>
            <p:cNvSpPr>
              <a:spLocks noChangeArrowheads="1"/>
            </p:cNvSpPr>
            <p:nvPr/>
          </p:nvSpPr>
          <p:spPr bwMode="auto">
            <a:xfrm>
              <a:off x="2184" y="601"/>
              <a:ext cx="766" cy="766"/>
            </a:xfrm>
            <a:custGeom>
              <a:avLst/>
              <a:gdLst>
                <a:gd name="G0" fmla="+- 592 0 0"/>
                <a:gd name="G1" fmla="+- 21600 0 592"/>
                <a:gd name="G2" fmla="+- 21600 0 5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92" y="10800"/>
                  </a:moveTo>
                  <a:cubicBezTo>
                    <a:pt x="592" y="16438"/>
                    <a:pt x="5162" y="21008"/>
                    <a:pt x="10800" y="21008"/>
                  </a:cubicBezTo>
                  <a:cubicBezTo>
                    <a:pt x="16438" y="21008"/>
                    <a:pt x="21008" y="16438"/>
                    <a:pt x="21008" y="10800"/>
                  </a:cubicBezTo>
                  <a:cubicBezTo>
                    <a:pt x="21008" y="5162"/>
                    <a:pt x="16438" y="592"/>
                    <a:pt x="10800" y="592"/>
                  </a:cubicBezTo>
                  <a:cubicBezTo>
                    <a:pt x="5162" y="592"/>
                    <a:pt x="592" y="5162"/>
                    <a:pt x="59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54" name="AutoShape 353">
              <a:extLst>
                <a:ext uri="{FF2B5EF4-FFF2-40B4-BE49-F238E27FC236}">
                  <a16:creationId xmlns:a16="http://schemas.microsoft.com/office/drawing/2014/main" id="{70331766-B75D-4528-B8E7-EDC76DE8D463}"/>
                </a:ext>
              </a:extLst>
            </p:cNvPr>
            <p:cNvSpPr>
              <a:spLocks noChangeArrowheads="1"/>
            </p:cNvSpPr>
            <p:nvPr/>
          </p:nvSpPr>
          <p:spPr bwMode="auto">
            <a:xfrm>
              <a:off x="2298" y="601"/>
              <a:ext cx="539" cy="766"/>
            </a:xfrm>
            <a:custGeom>
              <a:avLst/>
              <a:gdLst>
                <a:gd name="G0" fmla="+- 592 0 0"/>
                <a:gd name="G1" fmla="+- 21600 0 592"/>
                <a:gd name="G2" fmla="+- 21600 0 5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92" y="10800"/>
                  </a:moveTo>
                  <a:cubicBezTo>
                    <a:pt x="592" y="16438"/>
                    <a:pt x="5162" y="21008"/>
                    <a:pt x="10800" y="21008"/>
                  </a:cubicBezTo>
                  <a:cubicBezTo>
                    <a:pt x="16438" y="21008"/>
                    <a:pt x="21008" y="16438"/>
                    <a:pt x="21008" y="10800"/>
                  </a:cubicBezTo>
                  <a:cubicBezTo>
                    <a:pt x="21008" y="5162"/>
                    <a:pt x="16438" y="592"/>
                    <a:pt x="10800" y="592"/>
                  </a:cubicBezTo>
                  <a:cubicBezTo>
                    <a:pt x="5162" y="592"/>
                    <a:pt x="592" y="5162"/>
                    <a:pt x="59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55" name="AutoShape 354">
              <a:extLst>
                <a:ext uri="{FF2B5EF4-FFF2-40B4-BE49-F238E27FC236}">
                  <a16:creationId xmlns:a16="http://schemas.microsoft.com/office/drawing/2014/main" id="{F8BF8D2E-E306-4BD3-B5A5-EE14733C2BAD}"/>
                </a:ext>
              </a:extLst>
            </p:cNvPr>
            <p:cNvSpPr>
              <a:spLocks noChangeArrowheads="1"/>
            </p:cNvSpPr>
            <p:nvPr/>
          </p:nvSpPr>
          <p:spPr bwMode="auto">
            <a:xfrm>
              <a:off x="2454" y="601"/>
              <a:ext cx="227" cy="766"/>
            </a:xfrm>
            <a:custGeom>
              <a:avLst/>
              <a:gdLst>
                <a:gd name="G0" fmla="+- 592 0 0"/>
                <a:gd name="G1" fmla="+- 21600 0 592"/>
                <a:gd name="G2" fmla="+- 21600 0 5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92" y="10800"/>
                  </a:moveTo>
                  <a:cubicBezTo>
                    <a:pt x="592" y="16438"/>
                    <a:pt x="5162" y="21008"/>
                    <a:pt x="10800" y="21008"/>
                  </a:cubicBezTo>
                  <a:cubicBezTo>
                    <a:pt x="16438" y="21008"/>
                    <a:pt x="21008" y="16438"/>
                    <a:pt x="21008" y="10800"/>
                  </a:cubicBezTo>
                  <a:cubicBezTo>
                    <a:pt x="21008" y="5162"/>
                    <a:pt x="16438" y="592"/>
                    <a:pt x="10800" y="592"/>
                  </a:cubicBezTo>
                  <a:cubicBezTo>
                    <a:pt x="5162" y="592"/>
                    <a:pt x="592" y="5162"/>
                    <a:pt x="59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56" name="AutoShape 355">
              <a:extLst>
                <a:ext uri="{FF2B5EF4-FFF2-40B4-BE49-F238E27FC236}">
                  <a16:creationId xmlns:a16="http://schemas.microsoft.com/office/drawing/2014/main" id="{5A4E2504-4C75-4436-8A1B-A688D74A3A5C}"/>
                </a:ext>
              </a:extLst>
            </p:cNvPr>
            <p:cNvSpPr>
              <a:spLocks noChangeArrowheads="1"/>
            </p:cNvSpPr>
            <p:nvPr/>
          </p:nvSpPr>
          <p:spPr bwMode="auto">
            <a:xfrm rot="5400000">
              <a:off x="2297" y="601"/>
              <a:ext cx="539" cy="766"/>
            </a:xfrm>
            <a:custGeom>
              <a:avLst/>
              <a:gdLst>
                <a:gd name="G0" fmla="+- 592 0 0"/>
                <a:gd name="G1" fmla="+- 21600 0 592"/>
                <a:gd name="G2" fmla="+- 21600 0 5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92" y="10800"/>
                  </a:moveTo>
                  <a:cubicBezTo>
                    <a:pt x="592" y="16438"/>
                    <a:pt x="5162" y="21008"/>
                    <a:pt x="10800" y="21008"/>
                  </a:cubicBezTo>
                  <a:cubicBezTo>
                    <a:pt x="16438" y="21008"/>
                    <a:pt x="21008" y="16438"/>
                    <a:pt x="21008" y="10800"/>
                  </a:cubicBezTo>
                  <a:cubicBezTo>
                    <a:pt x="21008" y="5162"/>
                    <a:pt x="16438" y="592"/>
                    <a:pt x="10800" y="592"/>
                  </a:cubicBezTo>
                  <a:cubicBezTo>
                    <a:pt x="5162" y="592"/>
                    <a:pt x="592" y="5162"/>
                    <a:pt x="59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57" name="AutoShape 356">
              <a:extLst>
                <a:ext uri="{FF2B5EF4-FFF2-40B4-BE49-F238E27FC236}">
                  <a16:creationId xmlns:a16="http://schemas.microsoft.com/office/drawing/2014/main" id="{5EB74351-E438-4F79-B2DB-B6312138964E}"/>
                </a:ext>
              </a:extLst>
            </p:cNvPr>
            <p:cNvSpPr>
              <a:spLocks noChangeArrowheads="1"/>
            </p:cNvSpPr>
            <p:nvPr/>
          </p:nvSpPr>
          <p:spPr bwMode="auto">
            <a:xfrm rot="5400000">
              <a:off x="2453" y="601"/>
              <a:ext cx="227" cy="766"/>
            </a:xfrm>
            <a:custGeom>
              <a:avLst/>
              <a:gdLst>
                <a:gd name="G0" fmla="+- 592 0 0"/>
                <a:gd name="G1" fmla="+- 21600 0 592"/>
                <a:gd name="G2" fmla="+- 21600 0 5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92" y="10800"/>
                  </a:moveTo>
                  <a:cubicBezTo>
                    <a:pt x="592" y="16438"/>
                    <a:pt x="5162" y="21008"/>
                    <a:pt x="10800" y="21008"/>
                  </a:cubicBezTo>
                  <a:cubicBezTo>
                    <a:pt x="16438" y="21008"/>
                    <a:pt x="21008" y="16438"/>
                    <a:pt x="21008" y="10800"/>
                  </a:cubicBezTo>
                  <a:cubicBezTo>
                    <a:pt x="21008" y="5162"/>
                    <a:pt x="16438" y="592"/>
                    <a:pt x="10800" y="592"/>
                  </a:cubicBezTo>
                  <a:cubicBezTo>
                    <a:pt x="5162" y="592"/>
                    <a:pt x="592" y="5162"/>
                    <a:pt x="59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58" name="Group 34">
            <a:extLst>
              <a:ext uri="{FF2B5EF4-FFF2-40B4-BE49-F238E27FC236}">
                <a16:creationId xmlns:a16="http://schemas.microsoft.com/office/drawing/2014/main" id="{AE859AA6-25FC-4E06-A104-E1E54009798F}"/>
              </a:ext>
            </a:extLst>
          </p:cNvPr>
          <p:cNvGrpSpPr>
            <a:grpSpLocks/>
          </p:cNvGrpSpPr>
          <p:nvPr/>
        </p:nvGrpSpPr>
        <p:grpSpPr bwMode="auto">
          <a:xfrm>
            <a:off x="2128360" y="5372892"/>
            <a:ext cx="1584325" cy="1093787"/>
            <a:chOff x="3432" y="3181"/>
            <a:chExt cx="1191" cy="822"/>
          </a:xfrm>
        </p:grpSpPr>
        <p:grpSp>
          <p:nvGrpSpPr>
            <p:cNvPr id="59" name="Group 35">
              <a:extLst>
                <a:ext uri="{FF2B5EF4-FFF2-40B4-BE49-F238E27FC236}">
                  <a16:creationId xmlns:a16="http://schemas.microsoft.com/office/drawing/2014/main" id="{BDD1BDD1-B735-4CF6-BF40-7D0051AAFAA7}"/>
                </a:ext>
              </a:extLst>
            </p:cNvPr>
            <p:cNvGrpSpPr>
              <a:grpSpLocks/>
            </p:cNvGrpSpPr>
            <p:nvPr/>
          </p:nvGrpSpPr>
          <p:grpSpPr bwMode="auto">
            <a:xfrm>
              <a:off x="3432" y="3181"/>
              <a:ext cx="908" cy="822"/>
              <a:chOff x="3432" y="3181"/>
              <a:chExt cx="908" cy="822"/>
            </a:xfrm>
          </p:grpSpPr>
          <p:sp>
            <p:nvSpPr>
              <p:cNvPr id="65" name="Freeform 36">
                <a:extLst>
                  <a:ext uri="{FF2B5EF4-FFF2-40B4-BE49-F238E27FC236}">
                    <a16:creationId xmlns:a16="http://schemas.microsoft.com/office/drawing/2014/main" id="{4A90554E-2822-4C7E-8E28-01CD7478AD74}"/>
                  </a:ext>
                </a:extLst>
              </p:cNvPr>
              <p:cNvSpPr>
                <a:spLocks/>
              </p:cNvSpPr>
              <p:nvPr/>
            </p:nvSpPr>
            <p:spPr bwMode="auto">
              <a:xfrm>
                <a:off x="3432" y="3181"/>
                <a:ext cx="908" cy="822"/>
              </a:xfrm>
              <a:custGeom>
                <a:avLst/>
                <a:gdLst>
                  <a:gd name="T0" fmla="*/ 709 w 908"/>
                  <a:gd name="T1" fmla="*/ 822 h 822"/>
                  <a:gd name="T2" fmla="*/ 709 w 908"/>
                  <a:gd name="T3" fmla="*/ 793 h 822"/>
                  <a:gd name="T4" fmla="*/ 681 w 908"/>
                  <a:gd name="T5" fmla="*/ 765 h 822"/>
                  <a:gd name="T6" fmla="*/ 567 w 908"/>
                  <a:gd name="T7" fmla="*/ 765 h 822"/>
                  <a:gd name="T8" fmla="*/ 567 w 908"/>
                  <a:gd name="T9" fmla="*/ 652 h 822"/>
                  <a:gd name="T10" fmla="*/ 908 w 908"/>
                  <a:gd name="T11" fmla="*/ 652 h 822"/>
                  <a:gd name="T12" fmla="*/ 908 w 908"/>
                  <a:gd name="T13" fmla="*/ 0 h 822"/>
                  <a:gd name="T14" fmla="*/ 0 w 908"/>
                  <a:gd name="T15" fmla="*/ 0 h 822"/>
                  <a:gd name="T16" fmla="*/ 0 w 908"/>
                  <a:gd name="T17" fmla="*/ 652 h 822"/>
                  <a:gd name="T18" fmla="*/ 341 w 908"/>
                  <a:gd name="T19" fmla="*/ 652 h 822"/>
                  <a:gd name="T20" fmla="*/ 341 w 908"/>
                  <a:gd name="T21" fmla="*/ 765 h 822"/>
                  <a:gd name="T22" fmla="*/ 227 w 908"/>
                  <a:gd name="T23" fmla="*/ 765 h 822"/>
                  <a:gd name="T24" fmla="*/ 199 w 908"/>
                  <a:gd name="T25" fmla="*/ 793 h 822"/>
                  <a:gd name="T26" fmla="*/ 199 w 908"/>
                  <a:gd name="T27" fmla="*/ 822 h 822"/>
                  <a:gd name="T28" fmla="*/ 709 w 908"/>
                  <a:gd name="T29" fmla="*/ 82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8" h="822">
                    <a:moveTo>
                      <a:pt x="709" y="822"/>
                    </a:moveTo>
                    <a:lnTo>
                      <a:pt x="709" y="793"/>
                    </a:lnTo>
                    <a:lnTo>
                      <a:pt x="681" y="765"/>
                    </a:lnTo>
                    <a:lnTo>
                      <a:pt x="567" y="765"/>
                    </a:lnTo>
                    <a:lnTo>
                      <a:pt x="567" y="652"/>
                    </a:lnTo>
                    <a:lnTo>
                      <a:pt x="908" y="652"/>
                    </a:lnTo>
                    <a:lnTo>
                      <a:pt x="908" y="0"/>
                    </a:lnTo>
                    <a:lnTo>
                      <a:pt x="0" y="0"/>
                    </a:lnTo>
                    <a:lnTo>
                      <a:pt x="0" y="652"/>
                    </a:lnTo>
                    <a:lnTo>
                      <a:pt x="341" y="652"/>
                    </a:lnTo>
                    <a:lnTo>
                      <a:pt x="341" y="765"/>
                    </a:lnTo>
                    <a:lnTo>
                      <a:pt x="227" y="765"/>
                    </a:lnTo>
                    <a:lnTo>
                      <a:pt x="199" y="793"/>
                    </a:lnTo>
                    <a:lnTo>
                      <a:pt x="199" y="822"/>
                    </a:lnTo>
                    <a:lnTo>
                      <a:pt x="709" y="8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66" name="Rectangle 37">
                <a:extLst>
                  <a:ext uri="{FF2B5EF4-FFF2-40B4-BE49-F238E27FC236}">
                    <a16:creationId xmlns:a16="http://schemas.microsoft.com/office/drawing/2014/main" id="{905FC786-3C01-4BC3-B9FB-181818ADFF5D}"/>
                  </a:ext>
                </a:extLst>
              </p:cNvPr>
              <p:cNvSpPr>
                <a:spLocks noChangeArrowheads="1"/>
              </p:cNvSpPr>
              <p:nvPr/>
            </p:nvSpPr>
            <p:spPr bwMode="auto">
              <a:xfrm>
                <a:off x="3460" y="3209"/>
                <a:ext cx="851" cy="5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60" name="Group 38">
              <a:extLst>
                <a:ext uri="{FF2B5EF4-FFF2-40B4-BE49-F238E27FC236}">
                  <a16:creationId xmlns:a16="http://schemas.microsoft.com/office/drawing/2014/main" id="{EAFD7492-DAE6-471E-8493-D2184B106EAA}"/>
                </a:ext>
              </a:extLst>
            </p:cNvPr>
            <p:cNvGrpSpPr>
              <a:grpSpLocks/>
            </p:cNvGrpSpPr>
            <p:nvPr/>
          </p:nvGrpSpPr>
          <p:grpSpPr bwMode="auto">
            <a:xfrm>
              <a:off x="4396" y="3266"/>
              <a:ext cx="227" cy="737"/>
              <a:chOff x="4396" y="3266"/>
              <a:chExt cx="227" cy="737"/>
            </a:xfrm>
          </p:grpSpPr>
          <p:sp>
            <p:nvSpPr>
              <p:cNvPr id="61" name="Rectangle 39">
                <a:extLst>
                  <a:ext uri="{FF2B5EF4-FFF2-40B4-BE49-F238E27FC236}">
                    <a16:creationId xmlns:a16="http://schemas.microsoft.com/office/drawing/2014/main" id="{76245DED-B4E7-41B4-BBA0-01B21741439F}"/>
                  </a:ext>
                </a:extLst>
              </p:cNvPr>
              <p:cNvSpPr>
                <a:spLocks noChangeArrowheads="1"/>
              </p:cNvSpPr>
              <p:nvPr/>
            </p:nvSpPr>
            <p:spPr bwMode="auto">
              <a:xfrm>
                <a:off x="4396" y="3266"/>
                <a:ext cx="227" cy="737"/>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62" name="Rectangle 40">
                <a:extLst>
                  <a:ext uri="{FF2B5EF4-FFF2-40B4-BE49-F238E27FC236}">
                    <a16:creationId xmlns:a16="http://schemas.microsoft.com/office/drawing/2014/main" id="{3CFF8594-DFFF-482D-AFF5-08054303FDCC}"/>
                  </a:ext>
                </a:extLst>
              </p:cNvPr>
              <p:cNvSpPr>
                <a:spLocks noChangeArrowheads="1"/>
              </p:cNvSpPr>
              <p:nvPr/>
            </p:nvSpPr>
            <p:spPr bwMode="auto">
              <a:xfrm>
                <a:off x="4481" y="3322"/>
                <a:ext cx="56" cy="3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63" name="Rectangle 41">
                <a:extLst>
                  <a:ext uri="{FF2B5EF4-FFF2-40B4-BE49-F238E27FC236}">
                    <a16:creationId xmlns:a16="http://schemas.microsoft.com/office/drawing/2014/main" id="{BFDBF193-2630-4426-9102-AC42B4BFC478}"/>
                  </a:ext>
                </a:extLst>
              </p:cNvPr>
              <p:cNvSpPr>
                <a:spLocks noChangeArrowheads="1"/>
              </p:cNvSpPr>
              <p:nvPr/>
            </p:nvSpPr>
            <p:spPr bwMode="auto">
              <a:xfrm>
                <a:off x="4481" y="3776"/>
                <a:ext cx="56" cy="5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64" name="Rectangle 42">
                <a:extLst>
                  <a:ext uri="{FF2B5EF4-FFF2-40B4-BE49-F238E27FC236}">
                    <a16:creationId xmlns:a16="http://schemas.microsoft.com/office/drawing/2014/main" id="{52BBA197-7D60-4ABB-AA54-E34697CB0FF6}"/>
                  </a:ext>
                </a:extLst>
              </p:cNvPr>
              <p:cNvSpPr>
                <a:spLocks noChangeArrowheads="1"/>
              </p:cNvSpPr>
              <p:nvPr/>
            </p:nvSpPr>
            <p:spPr bwMode="auto">
              <a:xfrm>
                <a:off x="4481" y="3861"/>
                <a:ext cx="56" cy="5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cxnSp>
        <p:nvCxnSpPr>
          <p:cNvPr id="67" name="直線コネクタ 66">
            <a:extLst>
              <a:ext uri="{FF2B5EF4-FFF2-40B4-BE49-F238E27FC236}">
                <a16:creationId xmlns:a16="http://schemas.microsoft.com/office/drawing/2014/main" id="{1B38395A-8AD1-4992-9975-BFBA0D503A42}"/>
              </a:ext>
            </a:extLst>
          </p:cNvPr>
          <p:cNvCxnSpPr>
            <a:cxnSpLocks/>
            <a:stCxn id="61" idx="3"/>
            <a:endCxn id="57" idx="4"/>
          </p:cNvCxnSpPr>
          <p:nvPr/>
        </p:nvCxnSpPr>
        <p:spPr>
          <a:xfrm flipV="1">
            <a:off x="3712685" y="5919787"/>
            <a:ext cx="2169550" cy="56551"/>
          </a:xfrm>
          <a:prstGeom prst="line">
            <a:avLst/>
          </a:prstGeom>
          <a:ln w="38100">
            <a:solidFill>
              <a:srgbClr val="3366FF"/>
            </a:solidFill>
          </a:ln>
        </p:spPr>
        <p:style>
          <a:lnRef idx="1">
            <a:schemeClr val="accent1"/>
          </a:lnRef>
          <a:fillRef idx="0">
            <a:schemeClr val="accent1"/>
          </a:fillRef>
          <a:effectRef idx="0">
            <a:schemeClr val="accent1"/>
          </a:effectRef>
          <a:fontRef idx="minor">
            <a:schemeClr val="tx1"/>
          </a:fontRef>
        </p:style>
      </p:cxnSp>
      <p:sp>
        <p:nvSpPr>
          <p:cNvPr id="69" name="Freeform 214">
            <a:extLst>
              <a:ext uri="{FF2B5EF4-FFF2-40B4-BE49-F238E27FC236}">
                <a16:creationId xmlns:a16="http://schemas.microsoft.com/office/drawing/2014/main" id="{83D6C6F2-AF16-4143-921A-9B22637A675F}"/>
              </a:ext>
            </a:extLst>
          </p:cNvPr>
          <p:cNvSpPr>
            <a:spLocks/>
          </p:cNvSpPr>
          <p:nvPr/>
        </p:nvSpPr>
        <p:spPr bwMode="auto">
          <a:xfrm>
            <a:off x="8453372" y="1275597"/>
            <a:ext cx="1393825" cy="1403350"/>
          </a:xfrm>
          <a:custGeom>
            <a:avLst/>
            <a:gdLst>
              <a:gd name="T0" fmla="*/ 2196 w 4248"/>
              <a:gd name="T1" fmla="*/ 4068 h 4275"/>
              <a:gd name="T2" fmla="*/ 2907 w 4248"/>
              <a:gd name="T3" fmla="*/ 4239 h 4275"/>
              <a:gd name="T4" fmla="*/ 2898 w 4248"/>
              <a:gd name="T5" fmla="*/ 4095 h 4275"/>
              <a:gd name="T6" fmla="*/ 2286 w 4248"/>
              <a:gd name="T7" fmla="*/ 3753 h 4275"/>
              <a:gd name="T8" fmla="*/ 2358 w 4248"/>
              <a:gd name="T9" fmla="*/ 3240 h 4275"/>
              <a:gd name="T10" fmla="*/ 2367 w 4248"/>
              <a:gd name="T11" fmla="*/ 2772 h 4275"/>
              <a:gd name="T12" fmla="*/ 2376 w 4248"/>
              <a:gd name="T13" fmla="*/ 2484 h 4275"/>
              <a:gd name="T14" fmla="*/ 2736 w 4248"/>
              <a:gd name="T15" fmla="*/ 2475 h 4275"/>
              <a:gd name="T16" fmla="*/ 2808 w 4248"/>
              <a:gd name="T17" fmla="*/ 2421 h 4275"/>
              <a:gd name="T18" fmla="*/ 4248 w 4248"/>
              <a:gd name="T19" fmla="*/ 2637 h 4275"/>
              <a:gd name="T20" fmla="*/ 4248 w 4248"/>
              <a:gd name="T21" fmla="*/ 2511 h 4275"/>
              <a:gd name="T22" fmla="*/ 2988 w 4248"/>
              <a:gd name="T23" fmla="*/ 1953 h 4275"/>
              <a:gd name="T24" fmla="*/ 2979 w 4248"/>
              <a:gd name="T25" fmla="*/ 1647 h 4275"/>
              <a:gd name="T26" fmla="*/ 2862 w 4248"/>
              <a:gd name="T27" fmla="*/ 1557 h 4275"/>
              <a:gd name="T28" fmla="*/ 2763 w 4248"/>
              <a:gd name="T29" fmla="*/ 1566 h 4275"/>
              <a:gd name="T30" fmla="*/ 2691 w 4248"/>
              <a:gd name="T31" fmla="*/ 1620 h 4275"/>
              <a:gd name="T32" fmla="*/ 2691 w 4248"/>
              <a:gd name="T33" fmla="*/ 1836 h 4275"/>
              <a:gd name="T34" fmla="*/ 2349 w 4248"/>
              <a:gd name="T35" fmla="*/ 1656 h 4275"/>
              <a:gd name="T36" fmla="*/ 2376 w 4248"/>
              <a:gd name="T37" fmla="*/ 468 h 4275"/>
              <a:gd name="T38" fmla="*/ 2286 w 4248"/>
              <a:gd name="T39" fmla="*/ 189 h 4275"/>
              <a:gd name="T40" fmla="*/ 2160 w 4248"/>
              <a:gd name="T41" fmla="*/ 0 h 4275"/>
              <a:gd name="T42" fmla="*/ 1998 w 4248"/>
              <a:gd name="T43" fmla="*/ 207 h 4275"/>
              <a:gd name="T44" fmla="*/ 1935 w 4248"/>
              <a:gd name="T45" fmla="*/ 432 h 4275"/>
              <a:gd name="T46" fmla="*/ 1908 w 4248"/>
              <a:gd name="T47" fmla="*/ 1035 h 4275"/>
              <a:gd name="T48" fmla="*/ 1926 w 4248"/>
              <a:gd name="T49" fmla="*/ 1692 h 4275"/>
              <a:gd name="T50" fmla="*/ 1557 w 4248"/>
              <a:gd name="T51" fmla="*/ 1872 h 4275"/>
              <a:gd name="T52" fmla="*/ 1566 w 4248"/>
              <a:gd name="T53" fmla="*/ 1692 h 4275"/>
              <a:gd name="T54" fmla="*/ 1530 w 4248"/>
              <a:gd name="T55" fmla="*/ 1620 h 4275"/>
              <a:gd name="T56" fmla="*/ 1413 w 4248"/>
              <a:gd name="T57" fmla="*/ 1593 h 4275"/>
              <a:gd name="T58" fmla="*/ 1332 w 4248"/>
              <a:gd name="T59" fmla="*/ 1665 h 4275"/>
              <a:gd name="T60" fmla="*/ 1341 w 4248"/>
              <a:gd name="T61" fmla="*/ 1854 h 4275"/>
              <a:gd name="T62" fmla="*/ 1341 w 4248"/>
              <a:gd name="T63" fmla="*/ 1971 h 4275"/>
              <a:gd name="T64" fmla="*/ 0 w 4248"/>
              <a:gd name="T65" fmla="*/ 2646 h 4275"/>
              <a:gd name="T66" fmla="*/ 0 w 4248"/>
              <a:gd name="T67" fmla="*/ 2790 h 4275"/>
              <a:gd name="T68" fmla="*/ 81 w 4248"/>
              <a:gd name="T69" fmla="*/ 2736 h 4275"/>
              <a:gd name="T70" fmla="*/ 1368 w 4248"/>
              <a:gd name="T71" fmla="*/ 2484 h 4275"/>
              <a:gd name="T72" fmla="*/ 1512 w 4248"/>
              <a:gd name="T73" fmla="*/ 2475 h 4275"/>
              <a:gd name="T74" fmla="*/ 1566 w 4248"/>
              <a:gd name="T75" fmla="*/ 2511 h 4275"/>
              <a:gd name="T76" fmla="*/ 1953 w 4248"/>
              <a:gd name="T77" fmla="*/ 2547 h 4275"/>
              <a:gd name="T78" fmla="*/ 1926 w 4248"/>
              <a:gd name="T79" fmla="*/ 3411 h 4275"/>
              <a:gd name="T80" fmla="*/ 1989 w 4248"/>
              <a:gd name="T81" fmla="*/ 3681 h 4275"/>
              <a:gd name="T82" fmla="*/ 2016 w 4248"/>
              <a:gd name="T83" fmla="*/ 3762 h 4275"/>
              <a:gd name="T84" fmla="*/ 1377 w 4248"/>
              <a:gd name="T85" fmla="*/ 4131 h 4275"/>
              <a:gd name="T86" fmla="*/ 1386 w 4248"/>
              <a:gd name="T87" fmla="*/ 4275 h 4275"/>
              <a:gd name="T88" fmla="*/ 2043 w 4248"/>
              <a:gd name="T89" fmla="*/ 4068 h 4275"/>
              <a:gd name="T90" fmla="*/ 2088 w 4248"/>
              <a:gd name="T91" fmla="*/ 4221 h 4275"/>
              <a:gd name="T92" fmla="*/ 2151 w 4248"/>
              <a:gd name="T93" fmla="*/ 4221 h 4275"/>
              <a:gd name="T94" fmla="*/ 2196 w 4248"/>
              <a:gd name="T95" fmla="*/ 4068 h 4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8" h="4275">
                <a:moveTo>
                  <a:pt x="2196" y="4068"/>
                </a:moveTo>
                <a:lnTo>
                  <a:pt x="2907" y="4239"/>
                </a:lnTo>
                <a:lnTo>
                  <a:pt x="2898" y="4095"/>
                </a:lnTo>
                <a:lnTo>
                  <a:pt x="2286" y="3753"/>
                </a:lnTo>
                <a:lnTo>
                  <a:pt x="2358" y="3240"/>
                </a:lnTo>
                <a:lnTo>
                  <a:pt x="2367" y="2772"/>
                </a:lnTo>
                <a:lnTo>
                  <a:pt x="2376" y="2484"/>
                </a:lnTo>
                <a:lnTo>
                  <a:pt x="2736" y="2475"/>
                </a:lnTo>
                <a:lnTo>
                  <a:pt x="2808" y="2421"/>
                </a:lnTo>
                <a:lnTo>
                  <a:pt x="4248" y="2637"/>
                </a:lnTo>
                <a:lnTo>
                  <a:pt x="4248" y="2511"/>
                </a:lnTo>
                <a:lnTo>
                  <a:pt x="2988" y="1953"/>
                </a:lnTo>
                <a:lnTo>
                  <a:pt x="2979" y="1647"/>
                </a:lnTo>
                <a:lnTo>
                  <a:pt x="2862" y="1557"/>
                </a:lnTo>
                <a:lnTo>
                  <a:pt x="2763" y="1566"/>
                </a:lnTo>
                <a:lnTo>
                  <a:pt x="2691" y="1620"/>
                </a:lnTo>
                <a:lnTo>
                  <a:pt x="2691" y="1836"/>
                </a:lnTo>
                <a:lnTo>
                  <a:pt x="2349" y="1656"/>
                </a:lnTo>
                <a:lnTo>
                  <a:pt x="2376" y="468"/>
                </a:lnTo>
                <a:lnTo>
                  <a:pt x="2286" y="189"/>
                </a:lnTo>
                <a:lnTo>
                  <a:pt x="2160" y="0"/>
                </a:lnTo>
                <a:lnTo>
                  <a:pt x="1998" y="207"/>
                </a:lnTo>
                <a:lnTo>
                  <a:pt x="1935" y="432"/>
                </a:lnTo>
                <a:lnTo>
                  <a:pt x="1908" y="1035"/>
                </a:lnTo>
                <a:lnTo>
                  <a:pt x="1926" y="1692"/>
                </a:lnTo>
                <a:lnTo>
                  <a:pt x="1557" y="1872"/>
                </a:lnTo>
                <a:lnTo>
                  <a:pt x="1566" y="1692"/>
                </a:lnTo>
                <a:lnTo>
                  <a:pt x="1530" y="1620"/>
                </a:lnTo>
                <a:lnTo>
                  <a:pt x="1413" y="1593"/>
                </a:lnTo>
                <a:lnTo>
                  <a:pt x="1332" y="1665"/>
                </a:lnTo>
                <a:lnTo>
                  <a:pt x="1341" y="1854"/>
                </a:lnTo>
                <a:lnTo>
                  <a:pt x="1341" y="1971"/>
                </a:lnTo>
                <a:lnTo>
                  <a:pt x="0" y="2646"/>
                </a:lnTo>
                <a:lnTo>
                  <a:pt x="0" y="2790"/>
                </a:lnTo>
                <a:lnTo>
                  <a:pt x="81" y="2736"/>
                </a:lnTo>
                <a:lnTo>
                  <a:pt x="1368" y="2484"/>
                </a:lnTo>
                <a:lnTo>
                  <a:pt x="1512" y="2475"/>
                </a:lnTo>
                <a:lnTo>
                  <a:pt x="1566" y="2511"/>
                </a:lnTo>
                <a:lnTo>
                  <a:pt x="1953" y="2547"/>
                </a:lnTo>
                <a:lnTo>
                  <a:pt x="1926" y="3411"/>
                </a:lnTo>
                <a:lnTo>
                  <a:pt x="1989" y="3681"/>
                </a:lnTo>
                <a:lnTo>
                  <a:pt x="2016" y="3762"/>
                </a:lnTo>
                <a:lnTo>
                  <a:pt x="1377" y="4131"/>
                </a:lnTo>
                <a:lnTo>
                  <a:pt x="1386" y="4275"/>
                </a:lnTo>
                <a:lnTo>
                  <a:pt x="2043" y="4068"/>
                </a:lnTo>
                <a:lnTo>
                  <a:pt x="2088" y="4221"/>
                </a:lnTo>
                <a:lnTo>
                  <a:pt x="2151" y="4221"/>
                </a:lnTo>
                <a:lnTo>
                  <a:pt x="2196" y="4068"/>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nvGrpSpPr>
          <p:cNvPr id="70" name="Group 233">
            <a:extLst>
              <a:ext uri="{FF2B5EF4-FFF2-40B4-BE49-F238E27FC236}">
                <a16:creationId xmlns:a16="http://schemas.microsoft.com/office/drawing/2014/main" id="{87BD4D5A-77A4-440E-BD98-F9D0AE5AB179}"/>
              </a:ext>
            </a:extLst>
          </p:cNvPr>
          <p:cNvGrpSpPr>
            <a:grpSpLocks/>
          </p:cNvGrpSpPr>
          <p:nvPr/>
        </p:nvGrpSpPr>
        <p:grpSpPr bwMode="auto">
          <a:xfrm>
            <a:off x="10390834" y="4434150"/>
            <a:ext cx="1497010" cy="493712"/>
            <a:chOff x="304" y="391"/>
            <a:chExt cx="5144" cy="1699"/>
          </a:xfrm>
        </p:grpSpPr>
        <p:sp>
          <p:nvSpPr>
            <p:cNvPr id="71" name="Oval 234">
              <a:extLst>
                <a:ext uri="{FF2B5EF4-FFF2-40B4-BE49-F238E27FC236}">
                  <a16:creationId xmlns:a16="http://schemas.microsoft.com/office/drawing/2014/main" id="{BD12FD4D-A9E1-4210-8589-88E0279377EE}"/>
                </a:ext>
              </a:extLst>
            </p:cNvPr>
            <p:cNvSpPr>
              <a:spLocks noChangeArrowheads="1"/>
            </p:cNvSpPr>
            <p:nvPr/>
          </p:nvSpPr>
          <p:spPr bwMode="auto">
            <a:xfrm>
              <a:off x="1066" y="1410"/>
              <a:ext cx="680" cy="680"/>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2" name="Oval 235">
              <a:extLst>
                <a:ext uri="{FF2B5EF4-FFF2-40B4-BE49-F238E27FC236}">
                  <a16:creationId xmlns:a16="http://schemas.microsoft.com/office/drawing/2014/main" id="{106614DB-5442-40FC-A19D-8392EB40D26B}"/>
                </a:ext>
              </a:extLst>
            </p:cNvPr>
            <p:cNvSpPr>
              <a:spLocks noChangeArrowheads="1"/>
            </p:cNvSpPr>
            <p:nvPr/>
          </p:nvSpPr>
          <p:spPr bwMode="auto">
            <a:xfrm>
              <a:off x="4286" y="1410"/>
              <a:ext cx="680" cy="680"/>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3" name="Freeform 236">
              <a:extLst>
                <a:ext uri="{FF2B5EF4-FFF2-40B4-BE49-F238E27FC236}">
                  <a16:creationId xmlns:a16="http://schemas.microsoft.com/office/drawing/2014/main" id="{E37371B2-09EF-4BCD-BEE7-1D4F326E77A2}"/>
                </a:ext>
              </a:extLst>
            </p:cNvPr>
            <p:cNvSpPr>
              <a:spLocks/>
            </p:cNvSpPr>
            <p:nvPr/>
          </p:nvSpPr>
          <p:spPr bwMode="auto">
            <a:xfrm>
              <a:off x="304" y="391"/>
              <a:ext cx="5144" cy="1382"/>
            </a:xfrm>
            <a:custGeom>
              <a:avLst/>
              <a:gdLst>
                <a:gd name="T0" fmla="*/ 5025 w 5144"/>
                <a:gd name="T1" fmla="*/ 1382 h 1382"/>
                <a:gd name="T2" fmla="*/ 1397 w 5144"/>
                <a:gd name="T3" fmla="*/ 1382 h 1382"/>
                <a:gd name="T4" fmla="*/ 762 w 5144"/>
                <a:gd name="T5" fmla="*/ 1382 h 1382"/>
                <a:gd name="T6" fmla="*/ 444 w 5144"/>
                <a:gd name="T7" fmla="*/ 1291 h 1382"/>
                <a:gd name="T8" fmla="*/ 176 w 5144"/>
                <a:gd name="T9" fmla="*/ 1272 h 1382"/>
                <a:gd name="T10" fmla="*/ 88 w 5144"/>
                <a:gd name="T11" fmla="*/ 1208 h 1382"/>
                <a:gd name="T12" fmla="*/ 40 w 5144"/>
                <a:gd name="T13" fmla="*/ 1136 h 1382"/>
                <a:gd name="T14" fmla="*/ 0 w 5144"/>
                <a:gd name="T15" fmla="*/ 992 h 1382"/>
                <a:gd name="T16" fmla="*/ 48 w 5144"/>
                <a:gd name="T17" fmla="*/ 872 h 1382"/>
                <a:gd name="T18" fmla="*/ 40 w 5144"/>
                <a:gd name="T19" fmla="*/ 624 h 1382"/>
                <a:gd name="T20" fmla="*/ 72 w 5144"/>
                <a:gd name="T21" fmla="*/ 568 h 1382"/>
                <a:gd name="T22" fmla="*/ 704 w 5144"/>
                <a:gd name="T23" fmla="*/ 504 h 1382"/>
                <a:gd name="T24" fmla="*/ 800 w 5144"/>
                <a:gd name="T25" fmla="*/ 488 h 1382"/>
                <a:gd name="T26" fmla="*/ 1216 w 5144"/>
                <a:gd name="T27" fmla="*/ 96 h 1382"/>
                <a:gd name="T28" fmla="*/ 1312 w 5144"/>
                <a:gd name="T29" fmla="*/ 48 h 1382"/>
                <a:gd name="T30" fmla="*/ 2616 w 5144"/>
                <a:gd name="T31" fmla="*/ 0 h 1382"/>
                <a:gd name="T32" fmla="*/ 2960 w 5144"/>
                <a:gd name="T33" fmla="*/ 32 h 1382"/>
                <a:gd name="T34" fmla="*/ 3168 w 5144"/>
                <a:gd name="T35" fmla="*/ 136 h 1382"/>
                <a:gd name="T36" fmla="*/ 3704 w 5144"/>
                <a:gd name="T37" fmla="*/ 504 h 1382"/>
                <a:gd name="T38" fmla="*/ 4472 w 5144"/>
                <a:gd name="T39" fmla="*/ 576 h 1382"/>
                <a:gd name="T40" fmla="*/ 4456 w 5144"/>
                <a:gd name="T41" fmla="*/ 464 h 1382"/>
                <a:gd name="T42" fmla="*/ 4520 w 5144"/>
                <a:gd name="T43" fmla="*/ 480 h 1382"/>
                <a:gd name="T44" fmla="*/ 4600 w 5144"/>
                <a:gd name="T45" fmla="*/ 568 h 1382"/>
                <a:gd name="T46" fmla="*/ 4608 w 5144"/>
                <a:gd name="T47" fmla="*/ 616 h 1382"/>
                <a:gd name="T48" fmla="*/ 4960 w 5144"/>
                <a:gd name="T49" fmla="*/ 688 h 1382"/>
                <a:gd name="T50" fmla="*/ 5024 w 5144"/>
                <a:gd name="T51" fmla="*/ 768 h 1382"/>
                <a:gd name="T52" fmla="*/ 5056 w 5144"/>
                <a:gd name="T53" fmla="*/ 864 h 1382"/>
                <a:gd name="T54" fmla="*/ 5120 w 5144"/>
                <a:gd name="T55" fmla="*/ 1032 h 1382"/>
                <a:gd name="T56" fmla="*/ 5144 w 5144"/>
                <a:gd name="T57" fmla="*/ 1144 h 1382"/>
                <a:gd name="T58" fmla="*/ 5080 w 5144"/>
                <a:gd name="T59" fmla="*/ 1320 h 1382"/>
                <a:gd name="T60" fmla="*/ 5025 w 5144"/>
                <a:gd name="T61" fmla="*/ 138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44" h="1382">
                  <a:moveTo>
                    <a:pt x="5025" y="1382"/>
                  </a:moveTo>
                  <a:lnTo>
                    <a:pt x="1397" y="1382"/>
                  </a:lnTo>
                  <a:lnTo>
                    <a:pt x="762" y="1382"/>
                  </a:lnTo>
                  <a:lnTo>
                    <a:pt x="444" y="1291"/>
                  </a:lnTo>
                  <a:lnTo>
                    <a:pt x="176" y="1272"/>
                  </a:lnTo>
                  <a:lnTo>
                    <a:pt x="88" y="1208"/>
                  </a:lnTo>
                  <a:lnTo>
                    <a:pt x="40" y="1136"/>
                  </a:lnTo>
                  <a:lnTo>
                    <a:pt x="0" y="992"/>
                  </a:lnTo>
                  <a:lnTo>
                    <a:pt x="48" y="872"/>
                  </a:lnTo>
                  <a:lnTo>
                    <a:pt x="40" y="624"/>
                  </a:lnTo>
                  <a:lnTo>
                    <a:pt x="72" y="568"/>
                  </a:lnTo>
                  <a:lnTo>
                    <a:pt x="704" y="504"/>
                  </a:lnTo>
                  <a:lnTo>
                    <a:pt x="800" y="488"/>
                  </a:lnTo>
                  <a:lnTo>
                    <a:pt x="1216" y="96"/>
                  </a:lnTo>
                  <a:lnTo>
                    <a:pt x="1312" y="48"/>
                  </a:lnTo>
                  <a:lnTo>
                    <a:pt x="2616" y="0"/>
                  </a:lnTo>
                  <a:lnTo>
                    <a:pt x="2960" y="32"/>
                  </a:lnTo>
                  <a:lnTo>
                    <a:pt x="3168" y="136"/>
                  </a:lnTo>
                  <a:lnTo>
                    <a:pt x="3704" y="504"/>
                  </a:lnTo>
                  <a:lnTo>
                    <a:pt x="4472" y="576"/>
                  </a:lnTo>
                  <a:lnTo>
                    <a:pt x="4456" y="464"/>
                  </a:lnTo>
                  <a:lnTo>
                    <a:pt x="4520" y="480"/>
                  </a:lnTo>
                  <a:lnTo>
                    <a:pt x="4600" y="568"/>
                  </a:lnTo>
                  <a:lnTo>
                    <a:pt x="4608" y="616"/>
                  </a:lnTo>
                  <a:lnTo>
                    <a:pt x="4960" y="688"/>
                  </a:lnTo>
                  <a:lnTo>
                    <a:pt x="5024" y="768"/>
                  </a:lnTo>
                  <a:lnTo>
                    <a:pt x="5056" y="864"/>
                  </a:lnTo>
                  <a:lnTo>
                    <a:pt x="5120" y="1032"/>
                  </a:lnTo>
                  <a:lnTo>
                    <a:pt x="5144" y="1144"/>
                  </a:lnTo>
                  <a:lnTo>
                    <a:pt x="5080" y="1320"/>
                  </a:lnTo>
                  <a:lnTo>
                    <a:pt x="5025" y="138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4" name="Freeform 237">
              <a:extLst>
                <a:ext uri="{FF2B5EF4-FFF2-40B4-BE49-F238E27FC236}">
                  <a16:creationId xmlns:a16="http://schemas.microsoft.com/office/drawing/2014/main" id="{8EAB6B0A-D027-4B4D-B76B-FEF0F78E7CCB}"/>
                </a:ext>
              </a:extLst>
            </p:cNvPr>
            <p:cNvSpPr>
              <a:spLocks/>
            </p:cNvSpPr>
            <p:nvPr/>
          </p:nvSpPr>
          <p:spPr bwMode="auto">
            <a:xfrm>
              <a:off x="1429" y="479"/>
              <a:ext cx="1088" cy="477"/>
            </a:xfrm>
            <a:custGeom>
              <a:avLst/>
              <a:gdLst>
                <a:gd name="T0" fmla="*/ 1088 w 1088"/>
                <a:gd name="T1" fmla="*/ 477 h 477"/>
                <a:gd name="T2" fmla="*/ 0 w 1088"/>
                <a:gd name="T3" fmla="*/ 477 h 477"/>
                <a:gd name="T4" fmla="*/ 227 w 1088"/>
                <a:gd name="T5" fmla="*/ 88 h 477"/>
                <a:gd name="T6" fmla="*/ 331 w 1088"/>
                <a:gd name="T7" fmla="*/ 0 h 477"/>
                <a:gd name="T8" fmla="*/ 1051 w 1088"/>
                <a:gd name="T9" fmla="*/ 8 h 477"/>
                <a:gd name="T10" fmla="*/ 1088 w 1088"/>
                <a:gd name="T11" fmla="*/ 477 h 477"/>
              </a:gdLst>
              <a:ahLst/>
              <a:cxnLst>
                <a:cxn ang="0">
                  <a:pos x="T0" y="T1"/>
                </a:cxn>
                <a:cxn ang="0">
                  <a:pos x="T2" y="T3"/>
                </a:cxn>
                <a:cxn ang="0">
                  <a:pos x="T4" y="T5"/>
                </a:cxn>
                <a:cxn ang="0">
                  <a:pos x="T6" y="T7"/>
                </a:cxn>
                <a:cxn ang="0">
                  <a:pos x="T8" y="T9"/>
                </a:cxn>
                <a:cxn ang="0">
                  <a:pos x="T10" y="T11"/>
                </a:cxn>
              </a:cxnLst>
              <a:rect l="0" t="0" r="r" b="b"/>
              <a:pathLst>
                <a:path w="1088" h="477">
                  <a:moveTo>
                    <a:pt x="1088" y="477"/>
                  </a:moveTo>
                  <a:lnTo>
                    <a:pt x="0" y="477"/>
                  </a:lnTo>
                  <a:lnTo>
                    <a:pt x="227" y="88"/>
                  </a:lnTo>
                  <a:lnTo>
                    <a:pt x="331" y="0"/>
                  </a:lnTo>
                  <a:lnTo>
                    <a:pt x="1051" y="8"/>
                  </a:lnTo>
                  <a:lnTo>
                    <a:pt x="1088" y="47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5" name="Freeform 238">
              <a:extLst>
                <a:ext uri="{FF2B5EF4-FFF2-40B4-BE49-F238E27FC236}">
                  <a16:creationId xmlns:a16="http://schemas.microsoft.com/office/drawing/2014/main" id="{D03E78F8-33E6-4F62-940E-17FA6AEB7D4E}"/>
                </a:ext>
              </a:extLst>
            </p:cNvPr>
            <p:cNvSpPr>
              <a:spLocks/>
            </p:cNvSpPr>
            <p:nvPr/>
          </p:nvSpPr>
          <p:spPr bwMode="auto">
            <a:xfrm>
              <a:off x="2562" y="503"/>
              <a:ext cx="1254" cy="520"/>
            </a:xfrm>
            <a:custGeom>
              <a:avLst/>
              <a:gdLst>
                <a:gd name="T0" fmla="*/ 137 w 1254"/>
                <a:gd name="T1" fmla="*/ 453 h 520"/>
                <a:gd name="T2" fmla="*/ 0 w 1254"/>
                <a:gd name="T3" fmla="*/ 0 h 520"/>
                <a:gd name="T4" fmla="*/ 590 w 1254"/>
                <a:gd name="T5" fmla="*/ 0 h 520"/>
                <a:gd name="T6" fmla="*/ 694 w 1254"/>
                <a:gd name="T7" fmla="*/ 56 h 520"/>
                <a:gd name="T8" fmla="*/ 1254 w 1254"/>
                <a:gd name="T9" fmla="*/ 520 h 520"/>
                <a:gd name="T10" fmla="*/ 137 w 1254"/>
                <a:gd name="T11" fmla="*/ 453 h 520"/>
              </a:gdLst>
              <a:ahLst/>
              <a:cxnLst>
                <a:cxn ang="0">
                  <a:pos x="T0" y="T1"/>
                </a:cxn>
                <a:cxn ang="0">
                  <a:pos x="T2" y="T3"/>
                </a:cxn>
                <a:cxn ang="0">
                  <a:pos x="T4" y="T5"/>
                </a:cxn>
                <a:cxn ang="0">
                  <a:pos x="T6" y="T7"/>
                </a:cxn>
                <a:cxn ang="0">
                  <a:pos x="T8" y="T9"/>
                </a:cxn>
                <a:cxn ang="0">
                  <a:pos x="T10" y="T11"/>
                </a:cxn>
              </a:cxnLst>
              <a:rect l="0" t="0" r="r" b="b"/>
              <a:pathLst>
                <a:path w="1254" h="520">
                  <a:moveTo>
                    <a:pt x="137" y="453"/>
                  </a:moveTo>
                  <a:lnTo>
                    <a:pt x="0" y="0"/>
                  </a:lnTo>
                  <a:lnTo>
                    <a:pt x="590" y="0"/>
                  </a:lnTo>
                  <a:lnTo>
                    <a:pt x="694" y="56"/>
                  </a:lnTo>
                  <a:lnTo>
                    <a:pt x="1254" y="520"/>
                  </a:lnTo>
                  <a:lnTo>
                    <a:pt x="137" y="45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6" name="Oval 239">
              <a:extLst>
                <a:ext uri="{FF2B5EF4-FFF2-40B4-BE49-F238E27FC236}">
                  <a16:creationId xmlns:a16="http://schemas.microsoft.com/office/drawing/2014/main" id="{F3A5E75A-160F-4B71-81CA-00B4DC6D7177}"/>
                </a:ext>
              </a:extLst>
            </p:cNvPr>
            <p:cNvSpPr>
              <a:spLocks noChangeArrowheads="1"/>
            </p:cNvSpPr>
            <p:nvPr/>
          </p:nvSpPr>
          <p:spPr bwMode="auto">
            <a:xfrm>
              <a:off x="1202" y="1546"/>
              <a:ext cx="408" cy="40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77" name="Oval 240">
              <a:extLst>
                <a:ext uri="{FF2B5EF4-FFF2-40B4-BE49-F238E27FC236}">
                  <a16:creationId xmlns:a16="http://schemas.microsoft.com/office/drawing/2014/main" id="{AAE793BD-66EE-4A42-85A1-DBBDBD7DC63D}"/>
                </a:ext>
              </a:extLst>
            </p:cNvPr>
            <p:cNvSpPr>
              <a:spLocks noChangeArrowheads="1"/>
            </p:cNvSpPr>
            <p:nvPr/>
          </p:nvSpPr>
          <p:spPr bwMode="auto">
            <a:xfrm>
              <a:off x="4422" y="1546"/>
              <a:ext cx="408" cy="40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78" name="Group 147">
            <a:extLst>
              <a:ext uri="{FF2B5EF4-FFF2-40B4-BE49-F238E27FC236}">
                <a16:creationId xmlns:a16="http://schemas.microsoft.com/office/drawing/2014/main" id="{C0400E32-B173-486A-AF77-C00A2C22401C}"/>
              </a:ext>
            </a:extLst>
          </p:cNvPr>
          <p:cNvGrpSpPr>
            <a:grpSpLocks/>
          </p:cNvGrpSpPr>
          <p:nvPr/>
        </p:nvGrpSpPr>
        <p:grpSpPr bwMode="auto">
          <a:xfrm>
            <a:off x="8212344" y="5946601"/>
            <a:ext cx="1584325" cy="388937"/>
            <a:chOff x="1204" y="3543"/>
            <a:chExt cx="2174" cy="533"/>
          </a:xfrm>
        </p:grpSpPr>
        <p:grpSp>
          <p:nvGrpSpPr>
            <p:cNvPr id="79" name="Group 148">
              <a:extLst>
                <a:ext uri="{FF2B5EF4-FFF2-40B4-BE49-F238E27FC236}">
                  <a16:creationId xmlns:a16="http://schemas.microsoft.com/office/drawing/2014/main" id="{15A78884-BE7B-4A01-829D-843E1FB73BFE}"/>
                </a:ext>
              </a:extLst>
            </p:cNvPr>
            <p:cNvGrpSpPr>
              <a:grpSpLocks/>
            </p:cNvGrpSpPr>
            <p:nvPr/>
          </p:nvGrpSpPr>
          <p:grpSpPr bwMode="auto">
            <a:xfrm>
              <a:off x="2669" y="3543"/>
              <a:ext cx="709" cy="510"/>
              <a:chOff x="2525" y="3407"/>
              <a:chExt cx="709" cy="510"/>
            </a:xfrm>
          </p:grpSpPr>
          <p:sp>
            <p:nvSpPr>
              <p:cNvPr id="108" name="AutoShape 149">
                <a:extLst>
                  <a:ext uri="{FF2B5EF4-FFF2-40B4-BE49-F238E27FC236}">
                    <a16:creationId xmlns:a16="http://schemas.microsoft.com/office/drawing/2014/main" id="{3119417C-4416-45CF-AE29-C1069D809CE9}"/>
                  </a:ext>
                </a:extLst>
              </p:cNvPr>
              <p:cNvSpPr>
                <a:spLocks noChangeArrowheads="1"/>
              </p:cNvSpPr>
              <p:nvPr/>
            </p:nvSpPr>
            <p:spPr bwMode="auto">
              <a:xfrm>
                <a:off x="2525" y="3521"/>
                <a:ext cx="709" cy="340"/>
              </a:xfrm>
              <a:prstGeom prst="roundRect">
                <a:avLst>
                  <a:gd name="adj" fmla="val 16667"/>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9" name="Oval 150">
                <a:extLst>
                  <a:ext uri="{FF2B5EF4-FFF2-40B4-BE49-F238E27FC236}">
                    <a16:creationId xmlns:a16="http://schemas.microsoft.com/office/drawing/2014/main" id="{3C248EA3-93EC-4B8C-B0E6-3DF99F854A6E}"/>
                  </a:ext>
                </a:extLst>
              </p:cNvPr>
              <p:cNvSpPr>
                <a:spLocks noChangeArrowheads="1"/>
              </p:cNvSpPr>
              <p:nvPr/>
            </p:nvSpPr>
            <p:spPr bwMode="auto">
              <a:xfrm>
                <a:off x="2581"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0" name="Oval 151">
                <a:extLst>
                  <a:ext uri="{FF2B5EF4-FFF2-40B4-BE49-F238E27FC236}">
                    <a16:creationId xmlns:a16="http://schemas.microsoft.com/office/drawing/2014/main" id="{7A9D032E-6B9D-4CF1-B48C-13946ADA85D5}"/>
                  </a:ext>
                </a:extLst>
              </p:cNvPr>
              <p:cNvSpPr>
                <a:spLocks noChangeArrowheads="1"/>
              </p:cNvSpPr>
              <p:nvPr/>
            </p:nvSpPr>
            <p:spPr bwMode="auto">
              <a:xfrm>
                <a:off x="2695"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1" name="Oval 152">
                <a:extLst>
                  <a:ext uri="{FF2B5EF4-FFF2-40B4-BE49-F238E27FC236}">
                    <a16:creationId xmlns:a16="http://schemas.microsoft.com/office/drawing/2014/main" id="{42D30A8C-8A28-49A5-AA87-CAA0572175BB}"/>
                  </a:ext>
                </a:extLst>
              </p:cNvPr>
              <p:cNvSpPr>
                <a:spLocks noChangeArrowheads="1"/>
              </p:cNvSpPr>
              <p:nvPr/>
            </p:nvSpPr>
            <p:spPr bwMode="auto">
              <a:xfrm>
                <a:off x="2950"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2" name="Oval 153">
                <a:extLst>
                  <a:ext uri="{FF2B5EF4-FFF2-40B4-BE49-F238E27FC236}">
                    <a16:creationId xmlns:a16="http://schemas.microsoft.com/office/drawing/2014/main" id="{D36D627E-690A-43BE-AF15-427B757FBA3F}"/>
                  </a:ext>
                </a:extLst>
              </p:cNvPr>
              <p:cNvSpPr>
                <a:spLocks noChangeArrowheads="1"/>
              </p:cNvSpPr>
              <p:nvPr/>
            </p:nvSpPr>
            <p:spPr bwMode="auto">
              <a:xfrm>
                <a:off x="3064"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3" name="Rectangle 154">
                <a:extLst>
                  <a:ext uri="{FF2B5EF4-FFF2-40B4-BE49-F238E27FC236}">
                    <a16:creationId xmlns:a16="http://schemas.microsoft.com/office/drawing/2014/main" id="{18D2ADF7-658E-4109-9842-7F4F165D51AF}"/>
                  </a:ext>
                </a:extLst>
              </p:cNvPr>
              <p:cNvSpPr>
                <a:spLocks noChangeArrowheads="1"/>
              </p:cNvSpPr>
              <p:nvPr/>
            </p:nvSpPr>
            <p:spPr bwMode="auto">
              <a:xfrm>
                <a:off x="2581"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4" name="Rectangle 155">
                <a:extLst>
                  <a:ext uri="{FF2B5EF4-FFF2-40B4-BE49-F238E27FC236}">
                    <a16:creationId xmlns:a16="http://schemas.microsoft.com/office/drawing/2014/main" id="{B39B14DC-047B-434F-A14B-E1A282320BD1}"/>
                  </a:ext>
                </a:extLst>
              </p:cNvPr>
              <p:cNvSpPr>
                <a:spLocks noChangeArrowheads="1"/>
              </p:cNvSpPr>
              <p:nvPr/>
            </p:nvSpPr>
            <p:spPr bwMode="auto">
              <a:xfrm>
                <a:off x="3092"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5" name="Rectangle 156">
                <a:extLst>
                  <a:ext uri="{FF2B5EF4-FFF2-40B4-BE49-F238E27FC236}">
                    <a16:creationId xmlns:a16="http://schemas.microsoft.com/office/drawing/2014/main" id="{27D5E5B0-01BF-46A4-8DF2-AB9AF5F6558F}"/>
                  </a:ext>
                </a:extLst>
              </p:cNvPr>
              <p:cNvSpPr>
                <a:spLocks noChangeArrowheads="1"/>
              </p:cNvSpPr>
              <p:nvPr/>
            </p:nvSpPr>
            <p:spPr bwMode="auto">
              <a:xfrm>
                <a:off x="272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6" name="Rectangle 157">
                <a:extLst>
                  <a:ext uri="{FF2B5EF4-FFF2-40B4-BE49-F238E27FC236}">
                    <a16:creationId xmlns:a16="http://schemas.microsoft.com/office/drawing/2014/main" id="{3DB40EE6-83C8-40BE-B26C-50DBB856815E}"/>
                  </a:ext>
                </a:extLst>
              </p:cNvPr>
              <p:cNvSpPr>
                <a:spLocks noChangeArrowheads="1"/>
              </p:cNvSpPr>
              <p:nvPr/>
            </p:nvSpPr>
            <p:spPr bwMode="auto">
              <a:xfrm>
                <a:off x="280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7" name="Rectangle 158">
                <a:extLst>
                  <a:ext uri="{FF2B5EF4-FFF2-40B4-BE49-F238E27FC236}">
                    <a16:creationId xmlns:a16="http://schemas.microsoft.com/office/drawing/2014/main" id="{3AA7E35B-580F-4C2A-9CE7-60AC357A8874}"/>
                  </a:ext>
                </a:extLst>
              </p:cNvPr>
              <p:cNvSpPr>
                <a:spLocks noChangeArrowheads="1"/>
              </p:cNvSpPr>
              <p:nvPr/>
            </p:nvSpPr>
            <p:spPr bwMode="auto">
              <a:xfrm>
                <a:off x="289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8" name="Rectangle 159">
                <a:extLst>
                  <a:ext uri="{FF2B5EF4-FFF2-40B4-BE49-F238E27FC236}">
                    <a16:creationId xmlns:a16="http://schemas.microsoft.com/office/drawing/2014/main" id="{0FE320E1-99C0-4D9C-BE22-ED3011CBC47B}"/>
                  </a:ext>
                </a:extLst>
              </p:cNvPr>
              <p:cNvSpPr>
                <a:spLocks noChangeArrowheads="1"/>
              </p:cNvSpPr>
              <p:nvPr/>
            </p:nvSpPr>
            <p:spPr bwMode="auto">
              <a:xfrm>
                <a:off x="297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19" name="Freeform 160">
                <a:extLst>
                  <a:ext uri="{FF2B5EF4-FFF2-40B4-BE49-F238E27FC236}">
                    <a16:creationId xmlns:a16="http://schemas.microsoft.com/office/drawing/2014/main" id="{021D3A3D-0F2F-48BE-8A9B-9D1CD78CD775}"/>
                  </a:ext>
                </a:extLst>
              </p:cNvPr>
              <p:cNvSpPr>
                <a:spLocks/>
              </p:cNvSpPr>
              <p:nvPr/>
            </p:nvSpPr>
            <p:spPr bwMode="auto">
              <a:xfrm>
                <a:off x="2553"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0" name="Freeform 161">
                <a:extLst>
                  <a:ext uri="{FF2B5EF4-FFF2-40B4-BE49-F238E27FC236}">
                    <a16:creationId xmlns:a16="http://schemas.microsoft.com/office/drawing/2014/main" id="{5738AC7A-3A26-4B5B-80E9-1D83F40AD664}"/>
                  </a:ext>
                </a:extLst>
              </p:cNvPr>
              <p:cNvSpPr>
                <a:spLocks/>
              </p:cNvSpPr>
              <p:nvPr/>
            </p:nvSpPr>
            <p:spPr bwMode="auto">
              <a:xfrm>
                <a:off x="3007"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80" name="Group 162">
              <a:extLst>
                <a:ext uri="{FF2B5EF4-FFF2-40B4-BE49-F238E27FC236}">
                  <a16:creationId xmlns:a16="http://schemas.microsoft.com/office/drawing/2014/main" id="{5D4D8506-5D91-4FDB-9923-5145EB44B094}"/>
                </a:ext>
              </a:extLst>
            </p:cNvPr>
            <p:cNvGrpSpPr>
              <a:grpSpLocks/>
            </p:cNvGrpSpPr>
            <p:nvPr/>
          </p:nvGrpSpPr>
          <p:grpSpPr bwMode="auto">
            <a:xfrm>
              <a:off x="1204" y="3566"/>
              <a:ext cx="709" cy="510"/>
              <a:chOff x="2525" y="3407"/>
              <a:chExt cx="709" cy="510"/>
            </a:xfrm>
          </p:grpSpPr>
          <p:sp>
            <p:nvSpPr>
              <p:cNvPr id="95" name="AutoShape 163">
                <a:extLst>
                  <a:ext uri="{FF2B5EF4-FFF2-40B4-BE49-F238E27FC236}">
                    <a16:creationId xmlns:a16="http://schemas.microsoft.com/office/drawing/2014/main" id="{C47601AD-3702-46E1-8DE7-605BB9C1D242}"/>
                  </a:ext>
                </a:extLst>
              </p:cNvPr>
              <p:cNvSpPr>
                <a:spLocks noChangeArrowheads="1"/>
              </p:cNvSpPr>
              <p:nvPr/>
            </p:nvSpPr>
            <p:spPr bwMode="auto">
              <a:xfrm>
                <a:off x="2525" y="3521"/>
                <a:ext cx="709" cy="340"/>
              </a:xfrm>
              <a:prstGeom prst="roundRect">
                <a:avLst>
                  <a:gd name="adj" fmla="val 16667"/>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6" name="Oval 164">
                <a:extLst>
                  <a:ext uri="{FF2B5EF4-FFF2-40B4-BE49-F238E27FC236}">
                    <a16:creationId xmlns:a16="http://schemas.microsoft.com/office/drawing/2014/main" id="{7A64F6E6-5FDF-4F0C-8E49-A8EDE03CCE09}"/>
                  </a:ext>
                </a:extLst>
              </p:cNvPr>
              <p:cNvSpPr>
                <a:spLocks noChangeArrowheads="1"/>
              </p:cNvSpPr>
              <p:nvPr/>
            </p:nvSpPr>
            <p:spPr bwMode="auto">
              <a:xfrm>
                <a:off x="2581"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7" name="Oval 165">
                <a:extLst>
                  <a:ext uri="{FF2B5EF4-FFF2-40B4-BE49-F238E27FC236}">
                    <a16:creationId xmlns:a16="http://schemas.microsoft.com/office/drawing/2014/main" id="{CDAAD457-1D7E-4E33-99C2-056535BCAEFE}"/>
                  </a:ext>
                </a:extLst>
              </p:cNvPr>
              <p:cNvSpPr>
                <a:spLocks noChangeArrowheads="1"/>
              </p:cNvSpPr>
              <p:nvPr/>
            </p:nvSpPr>
            <p:spPr bwMode="auto">
              <a:xfrm>
                <a:off x="2695"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8" name="Oval 166">
                <a:extLst>
                  <a:ext uri="{FF2B5EF4-FFF2-40B4-BE49-F238E27FC236}">
                    <a16:creationId xmlns:a16="http://schemas.microsoft.com/office/drawing/2014/main" id="{CA963E1F-0052-443F-827A-69876B3C4AFE}"/>
                  </a:ext>
                </a:extLst>
              </p:cNvPr>
              <p:cNvSpPr>
                <a:spLocks noChangeArrowheads="1"/>
              </p:cNvSpPr>
              <p:nvPr/>
            </p:nvSpPr>
            <p:spPr bwMode="auto">
              <a:xfrm>
                <a:off x="2950"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9" name="Oval 167">
                <a:extLst>
                  <a:ext uri="{FF2B5EF4-FFF2-40B4-BE49-F238E27FC236}">
                    <a16:creationId xmlns:a16="http://schemas.microsoft.com/office/drawing/2014/main" id="{3DBE6686-9B86-4670-871E-6A428472942F}"/>
                  </a:ext>
                </a:extLst>
              </p:cNvPr>
              <p:cNvSpPr>
                <a:spLocks noChangeArrowheads="1"/>
              </p:cNvSpPr>
              <p:nvPr/>
            </p:nvSpPr>
            <p:spPr bwMode="auto">
              <a:xfrm>
                <a:off x="3064"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0" name="Rectangle 168">
                <a:extLst>
                  <a:ext uri="{FF2B5EF4-FFF2-40B4-BE49-F238E27FC236}">
                    <a16:creationId xmlns:a16="http://schemas.microsoft.com/office/drawing/2014/main" id="{23DF5947-0519-42DF-B62B-2A23A3FDE073}"/>
                  </a:ext>
                </a:extLst>
              </p:cNvPr>
              <p:cNvSpPr>
                <a:spLocks noChangeArrowheads="1"/>
              </p:cNvSpPr>
              <p:nvPr/>
            </p:nvSpPr>
            <p:spPr bwMode="auto">
              <a:xfrm>
                <a:off x="2581"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1" name="Rectangle 169">
                <a:extLst>
                  <a:ext uri="{FF2B5EF4-FFF2-40B4-BE49-F238E27FC236}">
                    <a16:creationId xmlns:a16="http://schemas.microsoft.com/office/drawing/2014/main" id="{D1335C06-283B-4B1D-BD40-FCAE446BE446}"/>
                  </a:ext>
                </a:extLst>
              </p:cNvPr>
              <p:cNvSpPr>
                <a:spLocks noChangeArrowheads="1"/>
              </p:cNvSpPr>
              <p:nvPr/>
            </p:nvSpPr>
            <p:spPr bwMode="auto">
              <a:xfrm>
                <a:off x="3092"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2" name="Rectangle 170">
                <a:extLst>
                  <a:ext uri="{FF2B5EF4-FFF2-40B4-BE49-F238E27FC236}">
                    <a16:creationId xmlns:a16="http://schemas.microsoft.com/office/drawing/2014/main" id="{AA5ED997-5DE9-4024-8B19-8FA29ECDFEAC}"/>
                  </a:ext>
                </a:extLst>
              </p:cNvPr>
              <p:cNvSpPr>
                <a:spLocks noChangeArrowheads="1"/>
              </p:cNvSpPr>
              <p:nvPr/>
            </p:nvSpPr>
            <p:spPr bwMode="auto">
              <a:xfrm>
                <a:off x="272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3" name="Rectangle 171">
                <a:extLst>
                  <a:ext uri="{FF2B5EF4-FFF2-40B4-BE49-F238E27FC236}">
                    <a16:creationId xmlns:a16="http://schemas.microsoft.com/office/drawing/2014/main" id="{4D184946-AE65-47E0-AB0E-60EEDA3199AC}"/>
                  </a:ext>
                </a:extLst>
              </p:cNvPr>
              <p:cNvSpPr>
                <a:spLocks noChangeArrowheads="1"/>
              </p:cNvSpPr>
              <p:nvPr/>
            </p:nvSpPr>
            <p:spPr bwMode="auto">
              <a:xfrm>
                <a:off x="280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4" name="Rectangle 172">
                <a:extLst>
                  <a:ext uri="{FF2B5EF4-FFF2-40B4-BE49-F238E27FC236}">
                    <a16:creationId xmlns:a16="http://schemas.microsoft.com/office/drawing/2014/main" id="{7FF7275E-70A3-458D-925E-9ED195D50860}"/>
                  </a:ext>
                </a:extLst>
              </p:cNvPr>
              <p:cNvSpPr>
                <a:spLocks noChangeArrowheads="1"/>
              </p:cNvSpPr>
              <p:nvPr/>
            </p:nvSpPr>
            <p:spPr bwMode="auto">
              <a:xfrm>
                <a:off x="289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5" name="Rectangle 173">
                <a:extLst>
                  <a:ext uri="{FF2B5EF4-FFF2-40B4-BE49-F238E27FC236}">
                    <a16:creationId xmlns:a16="http://schemas.microsoft.com/office/drawing/2014/main" id="{2F049012-66B2-4CC2-BCEB-E89F1F4D3142}"/>
                  </a:ext>
                </a:extLst>
              </p:cNvPr>
              <p:cNvSpPr>
                <a:spLocks noChangeArrowheads="1"/>
              </p:cNvSpPr>
              <p:nvPr/>
            </p:nvSpPr>
            <p:spPr bwMode="auto">
              <a:xfrm>
                <a:off x="297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6" name="Freeform 174">
                <a:extLst>
                  <a:ext uri="{FF2B5EF4-FFF2-40B4-BE49-F238E27FC236}">
                    <a16:creationId xmlns:a16="http://schemas.microsoft.com/office/drawing/2014/main" id="{DF30F8CA-FB08-4BCD-B166-19291C8C41E4}"/>
                  </a:ext>
                </a:extLst>
              </p:cNvPr>
              <p:cNvSpPr>
                <a:spLocks/>
              </p:cNvSpPr>
              <p:nvPr/>
            </p:nvSpPr>
            <p:spPr bwMode="auto">
              <a:xfrm>
                <a:off x="2553"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07" name="Freeform 175">
                <a:extLst>
                  <a:ext uri="{FF2B5EF4-FFF2-40B4-BE49-F238E27FC236}">
                    <a16:creationId xmlns:a16="http://schemas.microsoft.com/office/drawing/2014/main" id="{26645F38-1047-4F58-B286-A44BAC89BDD5}"/>
                  </a:ext>
                </a:extLst>
              </p:cNvPr>
              <p:cNvSpPr>
                <a:spLocks/>
              </p:cNvSpPr>
              <p:nvPr/>
            </p:nvSpPr>
            <p:spPr bwMode="auto">
              <a:xfrm>
                <a:off x="3007"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nvGrpSpPr>
            <p:cNvPr id="81" name="Group 176">
              <a:extLst>
                <a:ext uri="{FF2B5EF4-FFF2-40B4-BE49-F238E27FC236}">
                  <a16:creationId xmlns:a16="http://schemas.microsoft.com/office/drawing/2014/main" id="{36F3D3EB-7743-4EA5-B233-D4269460C2B3}"/>
                </a:ext>
              </a:extLst>
            </p:cNvPr>
            <p:cNvGrpSpPr>
              <a:grpSpLocks/>
            </p:cNvGrpSpPr>
            <p:nvPr/>
          </p:nvGrpSpPr>
          <p:grpSpPr bwMode="auto">
            <a:xfrm>
              <a:off x="1936" y="3566"/>
              <a:ext cx="709" cy="510"/>
              <a:chOff x="2525" y="3407"/>
              <a:chExt cx="709" cy="510"/>
            </a:xfrm>
          </p:grpSpPr>
          <p:sp>
            <p:nvSpPr>
              <p:cNvPr id="82" name="AutoShape 177">
                <a:extLst>
                  <a:ext uri="{FF2B5EF4-FFF2-40B4-BE49-F238E27FC236}">
                    <a16:creationId xmlns:a16="http://schemas.microsoft.com/office/drawing/2014/main" id="{ACDA4822-276D-4A6E-A236-855DCDC0BE43}"/>
                  </a:ext>
                </a:extLst>
              </p:cNvPr>
              <p:cNvSpPr>
                <a:spLocks noChangeArrowheads="1"/>
              </p:cNvSpPr>
              <p:nvPr/>
            </p:nvSpPr>
            <p:spPr bwMode="auto">
              <a:xfrm>
                <a:off x="2525" y="3521"/>
                <a:ext cx="709" cy="340"/>
              </a:xfrm>
              <a:prstGeom prst="roundRect">
                <a:avLst>
                  <a:gd name="adj" fmla="val 16667"/>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3" name="Oval 178">
                <a:extLst>
                  <a:ext uri="{FF2B5EF4-FFF2-40B4-BE49-F238E27FC236}">
                    <a16:creationId xmlns:a16="http://schemas.microsoft.com/office/drawing/2014/main" id="{F1C8F4F4-08E1-4CE1-8301-875FDF8C655E}"/>
                  </a:ext>
                </a:extLst>
              </p:cNvPr>
              <p:cNvSpPr>
                <a:spLocks noChangeArrowheads="1"/>
              </p:cNvSpPr>
              <p:nvPr/>
            </p:nvSpPr>
            <p:spPr bwMode="auto">
              <a:xfrm>
                <a:off x="2581"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4" name="Oval 179">
                <a:extLst>
                  <a:ext uri="{FF2B5EF4-FFF2-40B4-BE49-F238E27FC236}">
                    <a16:creationId xmlns:a16="http://schemas.microsoft.com/office/drawing/2014/main" id="{0918CAD0-1A63-484E-B70F-998678A55F1E}"/>
                  </a:ext>
                </a:extLst>
              </p:cNvPr>
              <p:cNvSpPr>
                <a:spLocks noChangeArrowheads="1"/>
              </p:cNvSpPr>
              <p:nvPr/>
            </p:nvSpPr>
            <p:spPr bwMode="auto">
              <a:xfrm>
                <a:off x="2695"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5" name="Oval 180">
                <a:extLst>
                  <a:ext uri="{FF2B5EF4-FFF2-40B4-BE49-F238E27FC236}">
                    <a16:creationId xmlns:a16="http://schemas.microsoft.com/office/drawing/2014/main" id="{1BFE2F0E-2E6E-4512-8C47-F43DDC5513F8}"/>
                  </a:ext>
                </a:extLst>
              </p:cNvPr>
              <p:cNvSpPr>
                <a:spLocks noChangeArrowheads="1"/>
              </p:cNvSpPr>
              <p:nvPr/>
            </p:nvSpPr>
            <p:spPr bwMode="auto">
              <a:xfrm>
                <a:off x="2950"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6" name="Oval 181">
                <a:extLst>
                  <a:ext uri="{FF2B5EF4-FFF2-40B4-BE49-F238E27FC236}">
                    <a16:creationId xmlns:a16="http://schemas.microsoft.com/office/drawing/2014/main" id="{4E34D646-A2E1-424A-A3FB-2597C916E757}"/>
                  </a:ext>
                </a:extLst>
              </p:cNvPr>
              <p:cNvSpPr>
                <a:spLocks noChangeArrowheads="1"/>
              </p:cNvSpPr>
              <p:nvPr/>
            </p:nvSpPr>
            <p:spPr bwMode="auto">
              <a:xfrm>
                <a:off x="3064" y="3804"/>
                <a:ext cx="113" cy="113"/>
              </a:xfrm>
              <a:prstGeom prst="ellipse">
                <a:avLst/>
              </a:pr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7" name="Rectangle 182">
                <a:extLst>
                  <a:ext uri="{FF2B5EF4-FFF2-40B4-BE49-F238E27FC236}">
                    <a16:creationId xmlns:a16="http://schemas.microsoft.com/office/drawing/2014/main" id="{7E99392E-45E8-43F4-84AF-ED977132428A}"/>
                  </a:ext>
                </a:extLst>
              </p:cNvPr>
              <p:cNvSpPr>
                <a:spLocks noChangeArrowheads="1"/>
              </p:cNvSpPr>
              <p:nvPr/>
            </p:nvSpPr>
            <p:spPr bwMode="auto">
              <a:xfrm>
                <a:off x="2581"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8" name="Rectangle 183">
                <a:extLst>
                  <a:ext uri="{FF2B5EF4-FFF2-40B4-BE49-F238E27FC236}">
                    <a16:creationId xmlns:a16="http://schemas.microsoft.com/office/drawing/2014/main" id="{8D9DC770-6D67-4821-989E-08DD4A6E7F91}"/>
                  </a:ext>
                </a:extLst>
              </p:cNvPr>
              <p:cNvSpPr>
                <a:spLocks noChangeArrowheads="1"/>
              </p:cNvSpPr>
              <p:nvPr/>
            </p:nvSpPr>
            <p:spPr bwMode="auto">
              <a:xfrm>
                <a:off x="3092" y="3577"/>
                <a:ext cx="85"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89" name="Rectangle 184">
                <a:extLst>
                  <a:ext uri="{FF2B5EF4-FFF2-40B4-BE49-F238E27FC236}">
                    <a16:creationId xmlns:a16="http://schemas.microsoft.com/office/drawing/2014/main" id="{85D50FAF-2300-4F96-BAF7-63A342BDEA2A}"/>
                  </a:ext>
                </a:extLst>
              </p:cNvPr>
              <p:cNvSpPr>
                <a:spLocks noChangeArrowheads="1"/>
              </p:cNvSpPr>
              <p:nvPr/>
            </p:nvSpPr>
            <p:spPr bwMode="auto">
              <a:xfrm>
                <a:off x="272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0" name="Rectangle 185">
                <a:extLst>
                  <a:ext uri="{FF2B5EF4-FFF2-40B4-BE49-F238E27FC236}">
                    <a16:creationId xmlns:a16="http://schemas.microsoft.com/office/drawing/2014/main" id="{26C9BF35-92DF-4601-B638-49D7DB460C02}"/>
                  </a:ext>
                </a:extLst>
              </p:cNvPr>
              <p:cNvSpPr>
                <a:spLocks noChangeArrowheads="1"/>
              </p:cNvSpPr>
              <p:nvPr/>
            </p:nvSpPr>
            <p:spPr bwMode="auto">
              <a:xfrm>
                <a:off x="280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1" name="Rectangle 186">
                <a:extLst>
                  <a:ext uri="{FF2B5EF4-FFF2-40B4-BE49-F238E27FC236}">
                    <a16:creationId xmlns:a16="http://schemas.microsoft.com/office/drawing/2014/main" id="{C7F448C2-3459-4C27-9BDF-4A50646521CB}"/>
                  </a:ext>
                </a:extLst>
              </p:cNvPr>
              <p:cNvSpPr>
                <a:spLocks noChangeArrowheads="1"/>
              </p:cNvSpPr>
              <p:nvPr/>
            </p:nvSpPr>
            <p:spPr bwMode="auto">
              <a:xfrm>
                <a:off x="2893"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2" name="Rectangle 187">
                <a:extLst>
                  <a:ext uri="{FF2B5EF4-FFF2-40B4-BE49-F238E27FC236}">
                    <a16:creationId xmlns:a16="http://schemas.microsoft.com/office/drawing/2014/main" id="{E4E41A0E-3E07-4D3B-8575-EDED12D94AC7}"/>
                  </a:ext>
                </a:extLst>
              </p:cNvPr>
              <p:cNvSpPr>
                <a:spLocks noChangeArrowheads="1"/>
              </p:cNvSpPr>
              <p:nvPr/>
            </p:nvSpPr>
            <p:spPr bwMode="auto">
              <a:xfrm>
                <a:off x="2978" y="3606"/>
                <a:ext cx="57" cy="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3" name="Freeform 188">
                <a:extLst>
                  <a:ext uri="{FF2B5EF4-FFF2-40B4-BE49-F238E27FC236}">
                    <a16:creationId xmlns:a16="http://schemas.microsoft.com/office/drawing/2014/main" id="{06651452-2B73-4C1A-8485-282291A3781E}"/>
                  </a:ext>
                </a:extLst>
              </p:cNvPr>
              <p:cNvSpPr>
                <a:spLocks/>
              </p:cNvSpPr>
              <p:nvPr/>
            </p:nvSpPr>
            <p:spPr bwMode="auto">
              <a:xfrm>
                <a:off x="2553"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94" name="Freeform 189">
                <a:extLst>
                  <a:ext uri="{FF2B5EF4-FFF2-40B4-BE49-F238E27FC236}">
                    <a16:creationId xmlns:a16="http://schemas.microsoft.com/office/drawing/2014/main" id="{AE7D7342-AA0C-4024-9E3E-D188E4436482}"/>
                  </a:ext>
                </a:extLst>
              </p:cNvPr>
              <p:cNvSpPr>
                <a:spLocks/>
              </p:cNvSpPr>
              <p:nvPr/>
            </p:nvSpPr>
            <p:spPr bwMode="auto">
              <a:xfrm>
                <a:off x="3007" y="3407"/>
                <a:ext cx="198" cy="124"/>
              </a:xfrm>
              <a:custGeom>
                <a:avLst/>
                <a:gdLst>
                  <a:gd name="T0" fmla="*/ 75 w 198"/>
                  <a:gd name="T1" fmla="*/ 122 h 124"/>
                  <a:gd name="T2" fmla="*/ 0 w 198"/>
                  <a:gd name="T3" fmla="*/ 68 h 124"/>
                  <a:gd name="T4" fmla="*/ 99 w 198"/>
                  <a:gd name="T5" fmla="*/ 0 h 124"/>
                  <a:gd name="T6" fmla="*/ 198 w 198"/>
                  <a:gd name="T7" fmla="*/ 69 h 124"/>
                  <a:gd name="T8" fmla="*/ 118 w 198"/>
                  <a:gd name="T9" fmla="*/ 121 h 124"/>
                  <a:gd name="T10" fmla="*/ 98 w 198"/>
                  <a:gd name="T11" fmla="*/ 121 h 124"/>
                  <a:gd name="T12" fmla="*/ 174 w 198"/>
                  <a:gd name="T13" fmla="*/ 70 h 124"/>
                  <a:gd name="T14" fmla="*/ 99 w 198"/>
                  <a:gd name="T15" fmla="*/ 18 h 124"/>
                  <a:gd name="T16" fmla="*/ 26 w 198"/>
                  <a:gd name="T17" fmla="*/ 67 h 124"/>
                  <a:gd name="T18" fmla="*/ 96 w 198"/>
                  <a:gd name="T19" fmla="*/ 124 h 124"/>
                  <a:gd name="T20" fmla="*/ 75 w 198"/>
                  <a:gd name="T21"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4">
                    <a:moveTo>
                      <a:pt x="75" y="122"/>
                    </a:moveTo>
                    <a:lnTo>
                      <a:pt x="0" y="68"/>
                    </a:lnTo>
                    <a:lnTo>
                      <a:pt x="99" y="0"/>
                    </a:lnTo>
                    <a:lnTo>
                      <a:pt x="198" y="69"/>
                    </a:lnTo>
                    <a:lnTo>
                      <a:pt x="118" y="121"/>
                    </a:lnTo>
                    <a:lnTo>
                      <a:pt x="98" y="121"/>
                    </a:lnTo>
                    <a:lnTo>
                      <a:pt x="174" y="70"/>
                    </a:lnTo>
                    <a:lnTo>
                      <a:pt x="99" y="18"/>
                    </a:lnTo>
                    <a:lnTo>
                      <a:pt x="26" y="67"/>
                    </a:lnTo>
                    <a:lnTo>
                      <a:pt x="96" y="124"/>
                    </a:lnTo>
                    <a:lnTo>
                      <a:pt x="75" y="12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grpSp>
      <p:grpSp>
        <p:nvGrpSpPr>
          <p:cNvPr id="122" name="Group 213">
            <a:extLst>
              <a:ext uri="{FF2B5EF4-FFF2-40B4-BE49-F238E27FC236}">
                <a16:creationId xmlns:a16="http://schemas.microsoft.com/office/drawing/2014/main" id="{C091B061-21EA-4F84-BC54-694E84352D97}"/>
              </a:ext>
            </a:extLst>
          </p:cNvPr>
          <p:cNvGrpSpPr>
            <a:grpSpLocks/>
          </p:cNvGrpSpPr>
          <p:nvPr/>
        </p:nvGrpSpPr>
        <p:grpSpPr bwMode="auto">
          <a:xfrm>
            <a:off x="9906905" y="2597414"/>
            <a:ext cx="1530349" cy="995364"/>
            <a:chOff x="728" y="832"/>
            <a:chExt cx="4556" cy="2961"/>
          </a:xfrm>
        </p:grpSpPr>
        <p:sp>
          <p:nvSpPr>
            <p:cNvPr id="123" name="AutoShape 214">
              <a:extLst>
                <a:ext uri="{FF2B5EF4-FFF2-40B4-BE49-F238E27FC236}">
                  <a16:creationId xmlns:a16="http://schemas.microsoft.com/office/drawing/2014/main" id="{D71E69F8-5687-4530-A2B7-749A18E0FB8D}"/>
                </a:ext>
              </a:extLst>
            </p:cNvPr>
            <p:cNvSpPr>
              <a:spLocks noChangeArrowheads="1"/>
            </p:cNvSpPr>
            <p:nvPr/>
          </p:nvSpPr>
          <p:spPr bwMode="auto">
            <a:xfrm>
              <a:off x="748" y="2115"/>
              <a:ext cx="1678" cy="1678"/>
            </a:xfrm>
            <a:custGeom>
              <a:avLst/>
              <a:gdLst>
                <a:gd name="G0" fmla="+- 1802 0 0"/>
                <a:gd name="G1" fmla="+- 21600 0 1802"/>
                <a:gd name="G2" fmla="+- 21600 0 18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2" y="10800"/>
                  </a:moveTo>
                  <a:cubicBezTo>
                    <a:pt x="1802" y="15769"/>
                    <a:pt x="5831" y="19798"/>
                    <a:pt x="10800" y="19798"/>
                  </a:cubicBezTo>
                  <a:cubicBezTo>
                    <a:pt x="15769" y="19798"/>
                    <a:pt x="19798" y="15769"/>
                    <a:pt x="19798" y="10800"/>
                  </a:cubicBezTo>
                  <a:cubicBezTo>
                    <a:pt x="19798" y="5831"/>
                    <a:pt x="15769" y="1802"/>
                    <a:pt x="10800" y="1802"/>
                  </a:cubicBezTo>
                  <a:cubicBezTo>
                    <a:pt x="5831" y="1802"/>
                    <a:pt x="1802" y="5831"/>
                    <a:pt x="180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4" name="AutoShape 215">
              <a:extLst>
                <a:ext uri="{FF2B5EF4-FFF2-40B4-BE49-F238E27FC236}">
                  <a16:creationId xmlns:a16="http://schemas.microsoft.com/office/drawing/2014/main" id="{43323CE1-D92A-4A88-9592-C6656801331B}"/>
                </a:ext>
              </a:extLst>
            </p:cNvPr>
            <p:cNvSpPr>
              <a:spLocks noChangeArrowheads="1"/>
            </p:cNvSpPr>
            <p:nvPr/>
          </p:nvSpPr>
          <p:spPr bwMode="auto">
            <a:xfrm>
              <a:off x="3606" y="2115"/>
              <a:ext cx="1678" cy="1678"/>
            </a:xfrm>
            <a:custGeom>
              <a:avLst/>
              <a:gdLst>
                <a:gd name="G0" fmla="+- 1802 0 0"/>
                <a:gd name="G1" fmla="+- 21600 0 1802"/>
                <a:gd name="G2" fmla="+- 21600 0 18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2" y="10800"/>
                  </a:moveTo>
                  <a:cubicBezTo>
                    <a:pt x="1802" y="15769"/>
                    <a:pt x="5831" y="19798"/>
                    <a:pt x="10800" y="19798"/>
                  </a:cubicBezTo>
                  <a:cubicBezTo>
                    <a:pt x="15769" y="19798"/>
                    <a:pt x="19798" y="15769"/>
                    <a:pt x="19798" y="10800"/>
                  </a:cubicBezTo>
                  <a:cubicBezTo>
                    <a:pt x="19798" y="5831"/>
                    <a:pt x="15769" y="1802"/>
                    <a:pt x="10800" y="1802"/>
                  </a:cubicBezTo>
                  <a:cubicBezTo>
                    <a:pt x="5831" y="1802"/>
                    <a:pt x="1802" y="5831"/>
                    <a:pt x="1802" y="10800"/>
                  </a:cubicBez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5" name="Freeform 216">
              <a:extLst>
                <a:ext uri="{FF2B5EF4-FFF2-40B4-BE49-F238E27FC236}">
                  <a16:creationId xmlns:a16="http://schemas.microsoft.com/office/drawing/2014/main" id="{D7B0B8B4-CAB4-456B-B21D-CBD7CF5D5544}"/>
                </a:ext>
              </a:extLst>
            </p:cNvPr>
            <p:cNvSpPr>
              <a:spLocks/>
            </p:cNvSpPr>
            <p:nvPr/>
          </p:nvSpPr>
          <p:spPr bwMode="auto">
            <a:xfrm>
              <a:off x="2760" y="832"/>
              <a:ext cx="1760" cy="2192"/>
            </a:xfrm>
            <a:custGeom>
              <a:avLst/>
              <a:gdLst>
                <a:gd name="T0" fmla="*/ 1744 w 1760"/>
                <a:gd name="T1" fmla="*/ 2112 h 2192"/>
                <a:gd name="T2" fmla="*/ 1456 w 1760"/>
                <a:gd name="T3" fmla="*/ 1832 h 2192"/>
                <a:gd name="T4" fmla="*/ 1224 w 1760"/>
                <a:gd name="T5" fmla="*/ 1296 h 2192"/>
                <a:gd name="T6" fmla="*/ 1232 w 1760"/>
                <a:gd name="T7" fmla="*/ 1248 h 2192"/>
                <a:gd name="T8" fmla="*/ 1072 w 1760"/>
                <a:gd name="T9" fmla="*/ 808 h 2192"/>
                <a:gd name="T10" fmla="*/ 1088 w 1760"/>
                <a:gd name="T11" fmla="*/ 752 h 2192"/>
                <a:gd name="T12" fmla="*/ 1032 w 1760"/>
                <a:gd name="T13" fmla="*/ 664 h 2192"/>
                <a:gd name="T14" fmla="*/ 912 w 1760"/>
                <a:gd name="T15" fmla="*/ 384 h 2192"/>
                <a:gd name="T16" fmla="*/ 936 w 1760"/>
                <a:gd name="T17" fmla="*/ 280 h 2192"/>
                <a:gd name="T18" fmla="*/ 920 w 1760"/>
                <a:gd name="T19" fmla="*/ 128 h 2192"/>
                <a:gd name="T20" fmla="*/ 952 w 1760"/>
                <a:gd name="T21" fmla="*/ 64 h 2192"/>
                <a:gd name="T22" fmla="*/ 888 w 1760"/>
                <a:gd name="T23" fmla="*/ 0 h 2192"/>
                <a:gd name="T24" fmla="*/ 752 w 1760"/>
                <a:gd name="T25" fmla="*/ 16 h 2192"/>
                <a:gd name="T26" fmla="*/ 632 w 1760"/>
                <a:gd name="T27" fmla="*/ 40 h 2192"/>
                <a:gd name="T28" fmla="*/ 648 w 1760"/>
                <a:gd name="T29" fmla="*/ 104 h 2192"/>
                <a:gd name="T30" fmla="*/ 568 w 1760"/>
                <a:gd name="T31" fmla="*/ 112 h 2192"/>
                <a:gd name="T32" fmla="*/ 336 w 1760"/>
                <a:gd name="T33" fmla="*/ 248 h 2192"/>
                <a:gd name="T34" fmla="*/ 400 w 1760"/>
                <a:gd name="T35" fmla="*/ 344 h 2192"/>
                <a:gd name="T36" fmla="*/ 544 w 1760"/>
                <a:gd name="T37" fmla="*/ 264 h 2192"/>
                <a:gd name="T38" fmla="*/ 664 w 1760"/>
                <a:gd name="T39" fmla="*/ 240 h 2192"/>
                <a:gd name="T40" fmla="*/ 680 w 1760"/>
                <a:gd name="T41" fmla="*/ 288 h 2192"/>
                <a:gd name="T42" fmla="*/ 552 w 1760"/>
                <a:gd name="T43" fmla="*/ 352 h 2192"/>
                <a:gd name="T44" fmla="*/ 544 w 1760"/>
                <a:gd name="T45" fmla="*/ 472 h 2192"/>
                <a:gd name="T46" fmla="*/ 592 w 1760"/>
                <a:gd name="T47" fmla="*/ 384 h 2192"/>
                <a:gd name="T48" fmla="*/ 736 w 1760"/>
                <a:gd name="T49" fmla="*/ 280 h 2192"/>
                <a:gd name="T50" fmla="*/ 800 w 1760"/>
                <a:gd name="T51" fmla="*/ 320 h 2192"/>
                <a:gd name="T52" fmla="*/ 952 w 1760"/>
                <a:gd name="T53" fmla="*/ 728 h 2192"/>
                <a:gd name="T54" fmla="*/ 904 w 1760"/>
                <a:gd name="T55" fmla="*/ 800 h 2192"/>
                <a:gd name="T56" fmla="*/ 912 w 1760"/>
                <a:gd name="T57" fmla="*/ 856 h 2192"/>
                <a:gd name="T58" fmla="*/ 968 w 1760"/>
                <a:gd name="T59" fmla="*/ 872 h 2192"/>
                <a:gd name="T60" fmla="*/ 1072 w 1760"/>
                <a:gd name="T61" fmla="*/ 1112 h 2192"/>
                <a:gd name="T62" fmla="*/ 0 w 1760"/>
                <a:gd name="T63" fmla="*/ 2048 h 2192"/>
                <a:gd name="T64" fmla="*/ 112 w 1760"/>
                <a:gd name="T65" fmla="*/ 2128 h 2192"/>
                <a:gd name="T66" fmla="*/ 312 w 1760"/>
                <a:gd name="T67" fmla="*/ 1936 h 2192"/>
                <a:gd name="T68" fmla="*/ 1024 w 1760"/>
                <a:gd name="T69" fmla="*/ 1328 h 2192"/>
                <a:gd name="T70" fmla="*/ 1112 w 1760"/>
                <a:gd name="T71" fmla="*/ 1200 h 2192"/>
                <a:gd name="T72" fmla="*/ 1144 w 1760"/>
                <a:gd name="T73" fmla="*/ 1304 h 2192"/>
                <a:gd name="T74" fmla="*/ 1376 w 1760"/>
                <a:gd name="T75" fmla="*/ 1848 h 2192"/>
                <a:gd name="T76" fmla="*/ 1720 w 1760"/>
                <a:gd name="T77" fmla="*/ 2192 h 2192"/>
                <a:gd name="T78" fmla="*/ 1760 w 1760"/>
                <a:gd name="T79" fmla="*/ 2160 h 2192"/>
                <a:gd name="T80" fmla="*/ 1744 w 1760"/>
                <a:gd name="T81" fmla="*/ 211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0" h="2192">
                  <a:moveTo>
                    <a:pt x="1744" y="2112"/>
                  </a:moveTo>
                  <a:lnTo>
                    <a:pt x="1456" y="1832"/>
                  </a:lnTo>
                  <a:lnTo>
                    <a:pt x="1224" y="1296"/>
                  </a:lnTo>
                  <a:lnTo>
                    <a:pt x="1232" y="1248"/>
                  </a:lnTo>
                  <a:lnTo>
                    <a:pt x="1072" y="808"/>
                  </a:lnTo>
                  <a:lnTo>
                    <a:pt x="1088" y="752"/>
                  </a:lnTo>
                  <a:lnTo>
                    <a:pt x="1032" y="664"/>
                  </a:lnTo>
                  <a:lnTo>
                    <a:pt x="912" y="384"/>
                  </a:lnTo>
                  <a:lnTo>
                    <a:pt x="936" y="280"/>
                  </a:lnTo>
                  <a:lnTo>
                    <a:pt x="920" y="128"/>
                  </a:lnTo>
                  <a:lnTo>
                    <a:pt x="952" y="64"/>
                  </a:lnTo>
                  <a:lnTo>
                    <a:pt x="888" y="0"/>
                  </a:lnTo>
                  <a:lnTo>
                    <a:pt x="752" y="16"/>
                  </a:lnTo>
                  <a:lnTo>
                    <a:pt x="632" y="40"/>
                  </a:lnTo>
                  <a:lnTo>
                    <a:pt x="648" y="104"/>
                  </a:lnTo>
                  <a:lnTo>
                    <a:pt x="568" y="112"/>
                  </a:lnTo>
                  <a:lnTo>
                    <a:pt x="336" y="248"/>
                  </a:lnTo>
                  <a:lnTo>
                    <a:pt x="400" y="344"/>
                  </a:lnTo>
                  <a:lnTo>
                    <a:pt x="544" y="264"/>
                  </a:lnTo>
                  <a:lnTo>
                    <a:pt x="664" y="240"/>
                  </a:lnTo>
                  <a:lnTo>
                    <a:pt x="680" y="288"/>
                  </a:lnTo>
                  <a:lnTo>
                    <a:pt x="552" y="352"/>
                  </a:lnTo>
                  <a:lnTo>
                    <a:pt x="544" y="472"/>
                  </a:lnTo>
                  <a:lnTo>
                    <a:pt x="592" y="384"/>
                  </a:lnTo>
                  <a:lnTo>
                    <a:pt x="736" y="280"/>
                  </a:lnTo>
                  <a:lnTo>
                    <a:pt x="800" y="320"/>
                  </a:lnTo>
                  <a:lnTo>
                    <a:pt x="952" y="728"/>
                  </a:lnTo>
                  <a:lnTo>
                    <a:pt x="904" y="800"/>
                  </a:lnTo>
                  <a:lnTo>
                    <a:pt x="912" y="856"/>
                  </a:lnTo>
                  <a:lnTo>
                    <a:pt x="968" y="872"/>
                  </a:lnTo>
                  <a:lnTo>
                    <a:pt x="1072" y="1112"/>
                  </a:lnTo>
                  <a:lnTo>
                    <a:pt x="0" y="2048"/>
                  </a:lnTo>
                  <a:lnTo>
                    <a:pt x="112" y="2128"/>
                  </a:lnTo>
                  <a:lnTo>
                    <a:pt x="312" y="1936"/>
                  </a:lnTo>
                  <a:lnTo>
                    <a:pt x="1024" y="1328"/>
                  </a:lnTo>
                  <a:lnTo>
                    <a:pt x="1112" y="1200"/>
                  </a:lnTo>
                  <a:lnTo>
                    <a:pt x="1144" y="1304"/>
                  </a:lnTo>
                  <a:lnTo>
                    <a:pt x="1376" y="1848"/>
                  </a:lnTo>
                  <a:lnTo>
                    <a:pt x="1720" y="2192"/>
                  </a:lnTo>
                  <a:lnTo>
                    <a:pt x="1760" y="2160"/>
                  </a:lnTo>
                  <a:lnTo>
                    <a:pt x="1744" y="211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6" name="Freeform 217">
              <a:extLst>
                <a:ext uri="{FF2B5EF4-FFF2-40B4-BE49-F238E27FC236}">
                  <a16:creationId xmlns:a16="http://schemas.microsoft.com/office/drawing/2014/main" id="{D25007D2-4AEC-4C39-B22B-DE6AEF68C2BC}"/>
                </a:ext>
              </a:extLst>
            </p:cNvPr>
            <p:cNvSpPr>
              <a:spLocks/>
            </p:cNvSpPr>
            <p:nvPr/>
          </p:nvSpPr>
          <p:spPr bwMode="auto">
            <a:xfrm>
              <a:off x="2664" y="1661"/>
              <a:ext cx="1152" cy="987"/>
            </a:xfrm>
            <a:custGeom>
              <a:avLst/>
              <a:gdLst>
                <a:gd name="T0" fmla="*/ 1078 w 1152"/>
                <a:gd name="T1" fmla="*/ 0 h 987"/>
                <a:gd name="T2" fmla="*/ 696 w 1152"/>
                <a:gd name="T3" fmla="*/ 515 h 987"/>
                <a:gd name="T4" fmla="*/ 456 w 1152"/>
                <a:gd name="T5" fmla="*/ 763 h 987"/>
                <a:gd name="T6" fmla="*/ 168 w 1152"/>
                <a:gd name="T7" fmla="*/ 923 h 987"/>
                <a:gd name="T8" fmla="*/ 0 w 1152"/>
                <a:gd name="T9" fmla="*/ 955 h 987"/>
                <a:gd name="T10" fmla="*/ 184 w 1152"/>
                <a:gd name="T11" fmla="*/ 987 h 987"/>
                <a:gd name="T12" fmla="*/ 480 w 1152"/>
                <a:gd name="T13" fmla="*/ 819 h 987"/>
                <a:gd name="T14" fmla="*/ 792 w 1152"/>
                <a:gd name="T15" fmla="*/ 483 h 987"/>
                <a:gd name="T16" fmla="*/ 992 w 1152"/>
                <a:gd name="T17" fmla="*/ 243 h 987"/>
                <a:gd name="T18" fmla="*/ 1152 w 1152"/>
                <a:gd name="T19" fmla="*/ 35 h 987"/>
                <a:gd name="T20" fmla="*/ 1078 w 1152"/>
                <a:gd name="T21"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2" h="987">
                  <a:moveTo>
                    <a:pt x="1078" y="0"/>
                  </a:moveTo>
                  <a:lnTo>
                    <a:pt x="696" y="515"/>
                  </a:lnTo>
                  <a:lnTo>
                    <a:pt x="456" y="763"/>
                  </a:lnTo>
                  <a:lnTo>
                    <a:pt x="168" y="923"/>
                  </a:lnTo>
                  <a:lnTo>
                    <a:pt x="0" y="955"/>
                  </a:lnTo>
                  <a:lnTo>
                    <a:pt x="184" y="987"/>
                  </a:lnTo>
                  <a:lnTo>
                    <a:pt x="480" y="819"/>
                  </a:lnTo>
                  <a:lnTo>
                    <a:pt x="792" y="483"/>
                  </a:lnTo>
                  <a:lnTo>
                    <a:pt x="992" y="243"/>
                  </a:lnTo>
                  <a:lnTo>
                    <a:pt x="1152" y="35"/>
                  </a:lnTo>
                  <a:lnTo>
                    <a:pt x="1078"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7" name="Freeform 218">
              <a:extLst>
                <a:ext uri="{FF2B5EF4-FFF2-40B4-BE49-F238E27FC236}">
                  <a16:creationId xmlns:a16="http://schemas.microsoft.com/office/drawing/2014/main" id="{3ED68667-9292-4F41-9897-5AEE55A3B289}"/>
                </a:ext>
              </a:extLst>
            </p:cNvPr>
            <p:cNvSpPr>
              <a:spLocks/>
            </p:cNvSpPr>
            <p:nvPr/>
          </p:nvSpPr>
          <p:spPr bwMode="auto">
            <a:xfrm>
              <a:off x="2064" y="1632"/>
              <a:ext cx="632" cy="301"/>
            </a:xfrm>
            <a:custGeom>
              <a:avLst/>
              <a:gdLst>
                <a:gd name="T0" fmla="*/ 181 w 632"/>
                <a:gd name="T1" fmla="*/ 301 h 301"/>
                <a:gd name="T2" fmla="*/ 90 w 632"/>
                <a:gd name="T3" fmla="*/ 301 h 301"/>
                <a:gd name="T4" fmla="*/ 90 w 632"/>
                <a:gd name="T5" fmla="*/ 210 h 301"/>
                <a:gd name="T6" fmla="*/ 0 w 632"/>
                <a:gd name="T7" fmla="*/ 120 h 301"/>
                <a:gd name="T8" fmla="*/ 16 w 632"/>
                <a:gd name="T9" fmla="*/ 40 h 301"/>
                <a:gd name="T10" fmla="*/ 96 w 632"/>
                <a:gd name="T11" fmla="*/ 0 h 301"/>
                <a:gd name="T12" fmla="*/ 304 w 632"/>
                <a:gd name="T13" fmla="*/ 40 h 301"/>
                <a:gd name="T14" fmla="*/ 568 w 632"/>
                <a:gd name="T15" fmla="*/ 32 h 301"/>
                <a:gd name="T16" fmla="*/ 632 w 632"/>
                <a:gd name="T17" fmla="*/ 88 h 301"/>
                <a:gd name="T18" fmla="*/ 584 w 632"/>
                <a:gd name="T19" fmla="*/ 128 h 301"/>
                <a:gd name="T20" fmla="*/ 360 w 632"/>
                <a:gd name="T21" fmla="*/ 256 h 301"/>
                <a:gd name="T22" fmla="*/ 181 w 632"/>
                <a:gd name="T2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2" h="301">
                  <a:moveTo>
                    <a:pt x="181" y="301"/>
                  </a:moveTo>
                  <a:lnTo>
                    <a:pt x="90" y="301"/>
                  </a:lnTo>
                  <a:lnTo>
                    <a:pt x="90" y="210"/>
                  </a:lnTo>
                  <a:lnTo>
                    <a:pt x="0" y="120"/>
                  </a:lnTo>
                  <a:lnTo>
                    <a:pt x="16" y="40"/>
                  </a:lnTo>
                  <a:lnTo>
                    <a:pt x="96" y="0"/>
                  </a:lnTo>
                  <a:lnTo>
                    <a:pt x="304" y="40"/>
                  </a:lnTo>
                  <a:lnTo>
                    <a:pt x="568" y="32"/>
                  </a:lnTo>
                  <a:lnTo>
                    <a:pt x="632" y="88"/>
                  </a:lnTo>
                  <a:lnTo>
                    <a:pt x="584" y="128"/>
                  </a:lnTo>
                  <a:lnTo>
                    <a:pt x="360" y="256"/>
                  </a:lnTo>
                  <a:lnTo>
                    <a:pt x="181" y="301"/>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8" name="Freeform 219">
              <a:extLst>
                <a:ext uri="{FF2B5EF4-FFF2-40B4-BE49-F238E27FC236}">
                  <a16:creationId xmlns:a16="http://schemas.microsoft.com/office/drawing/2014/main" id="{0734423C-37E3-4530-ADD6-E0A67A6C7A5A}"/>
                </a:ext>
              </a:extLst>
            </p:cNvPr>
            <p:cNvSpPr>
              <a:spLocks/>
            </p:cNvSpPr>
            <p:nvPr/>
          </p:nvSpPr>
          <p:spPr bwMode="auto">
            <a:xfrm>
              <a:off x="1456" y="1824"/>
              <a:ext cx="1624" cy="1720"/>
            </a:xfrm>
            <a:custGeom>
              <a:avLst/>
              <a:gdLst>
                <a:gd name="T0" fmla="*/ 904 w 1624"/>
                <a:gd name="T1" fmla="*/ 0 h 1720"/>
                <a:gd name="T2" fmla="*/ 1056 w 1624"/>
                <a:gd name="T3" fmla="*/ 304 h 1720"/>
                <a:gd name="T4" fmla="*/ 1392 w 1624"/>
                <a:gd name="T5" fmla="*/ 1040 h 1720"/>
                <a:gd name="T6" fmla="*/ 1568 w 1624"/>
                <a:gd name="T7" fmla="*/ 1104 h 1720"/>
                <a:gd name="T8" fmla="*/ 1592 w 1624"/>
                <a:gd name="T9" fmla="*/ 1296 h 1720"/>
                <a:gd name="T10" fmla="*/ 1504 w 1624"/>
                <a:gd name="T11" fmla="*/ 1440 h 1720"/>
                <a:gd name="T12" fmla="*/ 1536 w 1624"/>
                <a:gd name="T13" fmla="*/ 1616 h 1720"/>
                <a:gd name="T14" fmla="*/ 1616 w 1624"/>
                <a:gd name="T15" fmla="*/ 1616 h 1720"/>
                <a:gd name="T16" fmla="*/ 1624 w 1624"/>
                <a:gd name="T17" fmla="*/ 1720 h 1720"/>
                <a:gd name="T18" fmla="*/ 1416 w 1624"/>
                <a:gd name="T19" fmla="*/ 1720 h 1720"/>
                <a:gd name="T20" fmla="*/ 1416 w 1624"/>
                <a:gd name="T21" fmla="*/ 1624 h 1720"/>
                <a:gd name="T22" fmla="*/ 1488 w 1624"/>
                <a:gd name="T23" fmla="*/ 1640 h 1720"/>
                <a:gd name="T24" fmla="*/ 1448 w 1624"/>
                <a:gd name="T25" fmla="*/ 1456 h 1720"/>
                <a:gd name="T26" fmla="*/ 1216 w 1624"/>
                <a:gd name="T27" fmla="*/ 1496 h 1720"/>
                <a:gd name="T28" fmla="*/ 1040 w 1624"/>
                <a:gd name="T29" fmla="*/ 1496 h 1720"/>
                <a:gd name="T30" fmla="*/ 920 w 1624"/>
                <a:gd name="T31" fmla="*/ 1472 h 1720"/>
                <a:gd name="T32" fmla="*/ 992 w 1624"/>
                <a:gd name="T33" fmla="*/ 1216 h 1720"/>
                <a:gd name="T34" fmla="*/ 808 w 1624"/>
                <a:gd name="T35" fmla="*/ 1192 h 1720"/>
                <a:gd name="T36" fmla="*/ 240 w 1624"/>
                <a:gd name="T37" fmla="*/ 1216 h 1720"/>
                <a:gd name="T38" fmla="*/ 136 w 1624"/>
                <a:gd name="T39" fmla="*/ 1264 h 1720"/>
                <a:gd name="T40" fmla="*/ 24 w 1624"/>
                <a:gd name="T41" fmla="*/ 1184 h 1720"/>
                <a:gd name="T42" fmla="*/ 0 w 1624"/>
                <a:gd name="T43" fmla="*/ 1064 h 1720"/>
                <a:gd name="T44" fmla="*/ 152 w 1624"/>
                <a:gd name="T45" fmla="*/ 1032 h 1720"/>
                <a:gd name="T46" fmla="*/ 568 w 1624"/>
                <a:gd name="T47" fmla="*/ 960 h 1720"/>
                <a:gd name="T48" fmla="*/ 1000 w 1624"/>
                <a:gd name="T49" fmla="*/ 1008 h 1720"/>
                <a:gd name="T50" fmla="*/ 856 w 1624"/>
                <a:gd name="T51" fmla="*/ 592 h 1720"/>
                <a:gd name="T52" fmla="*/ 1072 w 1624"/>
                <a:gd name="T53" fmla="*/ 512 h 1720"/>
                <a:gd name="T54" fmla="*/ 1032 w 1624"/>
                <a:gd name="T55" fmla="*/ 432 h 1720"/>
                <a:gd name="T56" fmla="*/ 616 w 1624"/>
                <a:gd name="T57" fmla="*/ 600 h 1720"/>
                <a:gd name="T58" fmla="*/ 624 w 1624"/>
                <a:gd name="T59" fmla="*/ 528 h 1720"/>
                <a:gd name="T60" fmla="*/ 992 w 1624"/>
                <a:gd name="T61" fmla="*/ 368 h 1720"/>
                <a:gd name="T62" fmla="*/ 840 w 1624"/>
                <a:gd name="T63" fmla="*/ 16 h 1720"/>
                <a:gd name="T64" fmla="*/ 904 w 1624"/>
                <a:gd name="T65" fmla="*/ 0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4" h="1720">
                  <a:moveTo>
                    <a:pt x="904" y="0"/>
                  </a:moveTo>
                  <a:lnTo>
                    <a:pt x="1056" y="304"/>
                  </a:lnTo>
                  <a:lnTo>
                    <a:pt x="1392" y="1040"/>
                  </a:lnTo>
                  <a:lnTo>
                    <a:pt x="1568" y="1104"/>
                  </a:lnTo>
                  <a:lnTo>
                    <a:pt x="1592" y="1296"/>
                  </a:lnTo>
                  <a:lnTo>
                    <a:pt x="1504" y="1440"/>
                  </a:lnTo>
                  <a:lnTo>
                    <a:pt x="1536" y="1616"/>
                  </a:lnTo>
                  <a:lnTo>
                    <a:pt x="1616" y="1616"/>
                  </a:lnTo>
                  <a:lnTo>
                    <a:pt x="1624" y="1720"/>
                  </a:lnTo>
                  <a:lnTo>
                    <a:pt x="1416" y="1720"/>
                  </a:lnTo>
                  <a:lnTo>
                    <a:pt x="1416" y="1624"/>
                  </a:lnTo>
                  <a:lnTo>
                    <a:pt x="1488" y="1640"/>
                  </a:lnTo>
                  <a:lnTo>
                    <a:pt x="1448" y="1456"/>
                  </a:lnTo>
                  <a:lnTo>
                    <a:pt x="1216" y="1496"/>
                  </a:lnTo>
                  <a:lnTo>
                    <a:pt x="1040" y="1496"/>
                  </a:lnTo>
                  <a:lnTo>
                    <a:pt x="920" y="1472"/>
                  </a:lnTo>
                  <a:lnTo>
                    <a:pt x="992" y="1216"/>
                  </a:lnTo>
                  <a:lnTo>
                    <a:pt x="808" y="1192"/>
                  </a:lnTo>
                  <a:lnTo>
                    <a:pt x="240" y="1216"/>
                  </a:lnTo>
                  <a:lnTo>
                    <a:pt x="136" y="1264"/>
                  </a:lnTo>
                  <a:lnTo>
                    <a:pt x="24" y="1184"/>
                  </a:lnTo>
                  <a:lnTo>
                    <a:pt x="0" y="1064"/>
                  </a:lnTo>
                  <a:lnTo>
                    <a:pt x="152" y="1032"/>
                  </a:lnTo>
                  <a:lnTo>
                    <a:pt x="568" y="960"/>
                  </a:lnTo>
                  <a:lnTo>
                    <a:pt x="1000" y="1008"/>
                  </a:lnTo>
                  <a:lnTo>
                    <a:pt x="856" y="592"/>
                  </a:lnTo>
                  <a:lnTo>
                    <a:pt x="1072" y="512"/>
                  </a:lnTo>
                  <a:lnTo>
                    <a:pt x="1032" y="432"/>
                  </a:lnTo>
                  <a:lnTo>
                    <a:pt x="616" y="600"/>
                  </a:lnTo>
                  <a:lnTo>
                    <a:pt x="624" y="528"/>
                  </a:lnTo>
                  <a:lnTo>
                    <a:pt x="992" y="368"/>
                  </a:lnTo>
                  <a:lnTo>
                    <a:pt x="840" y="16"/>
                  </a:lnTo>
                  <a:lnTo>
                    <a:pt x="904"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29" name="Freeform 220">
              <a:extLst>
                <a:ext uri="{FF2B5EF4-FFF2-40B4-BE49-F238E27FC236}">
                  <a16:creationId xmlns:a16="http://schemas.microsoft.com/office/drawing/2014/main" id="{FA371BF6-963F-49BF-946E-E2240010F213}"/>
                </a:ext>
              </a:extLst>
            </p:cNvPr>
            <p:cNvSpPr>
              <a:spLocks/>
            </p:cNvSpPr>
            <p:nvPr/>
          </p:nvSpPr>
          <p:spPr bwMode="auto">
            <a:xfrm>
              <a:off x="1032" y="1952"/>
              <a:ext cx="1280" cy="368"/>
            </a:xfrm>
            <a:custGeom>
              <a:avLst/>
              <a:gdLst>
                <a:gd name="T0" fmla="*/ 8 w 1280"/>
                <a:gd name="T1" fmla="*/ 0 h 368"/>
                <a:gd name="T2" fmla="*/ 928 w 1280"/>
                <a:gd name="T3" fmla="*/ 40 h 368"/>
                <a:gd name="T4" fmla="*/ 1176 w 1280"/>
                <a:gd name="T5" fmla="*/ 168 h 368"/>
                <a:gd name="T6" fmla="*/ 1280 w 1280"/>
                <a:gd name="T7" fmla="*/ 368 h 368"/>
                <a:gd name="T8" fmla="*/ 1160 w 1280"/>
                <a:gd name="T9" fmla="*/ 208 h 368"/>
                <a:gd name="T10" fmla="*/ 928 w 1280"/>
                <a:gd name="T11" fmla="*/ 72 h 368"/>
                <a:gd name="T12" fmla="*/ 0 w 1280"/>
                <a:gd name="T13" fmla="*/ 48 h 368"/>
                <a:gd name="T14" fmla="*/ 8 w 1280"/>
                <a:gd name="T15" fmla="*/ 0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0" h="368">
                  <a:moveTo>
                    <a:pt x="8" y="0"/>
                  </a:moveTo>
                  <a:lnTo>
                    <a:pt x="928" y="40"/>
                  </a:lnTo>
                  <a:lnTo>
                    <a:pt x="1176" y="168"/>
                  </a:lnTo>
                  <a:lnTo>
                    <a:pt x="1280" y="368"/>
                  </a:lnTo>
                  <a:lnTo>
                    <a:pt x="1160" y="208"/>
                  </a:lnTo>
                  <a:lnTo>
                    <a:pt x="928" y="72"/>
                  </a:lnTo>
                  <a:lnTo>
                    <a:pt x="0" y="48"/>
                  </a:lnTo>
                  <a:lnTo>
                    <a:pt x="8"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30" name="Freeform 221">
              <a:extLst>
                <a:ext uri="{FF2B5EF4-FFF2-40B4-BE49-F238E27FC236}">
                  <a16:creationId xmlns:a16="http://schemas.microsoft.com/office/drawing/2014/main" id="{4C8ABD6F-5804-4824-9C6F-005A29FA93B2}"/>
                </a:ext>
              </a:extLst>
            </p:cNvPr>
            <p:cNvSpPr>
              <a:spLocks/>
            </p:cNvSpPr>
            <p:nvPr/>
          </p:nvSpPr>
          <p:spPr bwMode="auto">
            <a:xfrm>
              <a:off x="728" y="2387"/>
              <a:ext cx="152" cy="173"/>
            </a:xfrm>
            <a:custGeom>
              <a:avLst/>
              <a:gdLst>
                <a:gd name="T0" fmla="*/ 65 w 152"/>
                <a:gd name="T1" fmla="*/ 0 h 173"/>
                <a:gd name="T2" fmla="*/ 20 w 152"/>
                <a:gd name="T3" fmla="*/ 45 h 173"/>
                <a:gd name="T4" fmla="*/ 0 w 152"/>
                <a:gd name="T5" fmla="*/ 173 h 173"/>
                <a:gd name="T6" fmla="*/ 80 w 152"/>
                <a:gd name="T7" fmla="*/ 173 h 173"/>
                <a:gd name="T8" fmla="*/ 152 w 152"/>
                <a:gd name="T9" fmla="*/ 37 h 173"/>
                <a:gd name="T10" fmla="*/ 65 w 152"/>
                <a:gd name="T11" fmla="*/ 0 h 173"/>
              </a:gdLst>
              <a:ahLst/>
              <a:cxnLst>
                <a:cxn ang="0">
                  <a:pos x="T0" y="T1"/>
                </a:cxn>
                <a:cxn ang="0">
                  <a:pos x="T2" y="T3"/>
                </a:cxn>
                <a:cxn ang="0">
                  <a:pos x="T4" y="T5"/>
                </a:cxn>
                <a:cxn ang="0">
                  <a:pos x="T6" y="T7"/>
                </a:cxn>
                <a:cxn ang="0">
                  <a:pos x="T8" y="T9"/>
                </a:cxn>
                <a:cxn ang="0">
                  <a:pos x="T10" y="T11"/>
                </a:cxn>
              </a:cxnLst>
              <a:rect l="0" t="0" r="r" b="b"/>
              <a:pathLst>
                <a:path w="152" h="173">
                  <a:moveTo>
                    <a:pt x="65" y="0"/>
                  </a:moveTo>
                  <a:lnTo>
                    <a:pt x="20" y="45"/>
                  </a:lnTo>
                  <a:lnTo>
                    <a:pt x="0" y="173"/>
                  </a:lnTo>
                  <a:lnTo>
                    <a:pt x="80" y="173"/>
                  </a:lnTo>
                  <a:lnTo>
                    <a:pt x="152" y="37"/>
                  </a:lnTo>
                  <a:lnTo>
                    <a:pt x="65"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31" name="Freeform 222">
              <a:extLst>
                <a:ext uri="{FF2B5EF4-FFF2-40B4-BE49-F238E27FC236}">
                  <a16:creationId xmlns:a16="http://schemas.microsoft.com/office/drawing/2014/main" id="{F0F2290E-BB46-45B2-B0A4-49B12D55BCCC}"/>
                </a:ext>
              </a:extLst>
            </p:cNvPr>
            <p:cNvSpPr>
              <a:spLocks/>
            </p:cNvSpPr>
            <p:nvPr/>
          </p:nvSpPr>
          <p:spPr bwMode="auto">
            <a:xfrm>
              <a:off x="3923" y="1344"/>
              <a:ext cx="862" cy="680"/>
            </a:xfrm>
            <a:custGeom>
              <a:avLst/>
              <a:gdLst>
                <a:gd name="T0" fmla="*/ 0 w 862"/>
                <a:gd name="T1" fmla="*/ 0 h 680"/>
                <a:gd name="T2" fmla="*/ 182 w 862"/>
                <a:gd name="T3" fmla="*/ 635 h 680"/>
                <a:gd name="T4" fmla="*/ 771 w 862"/>
                <a:gd name="T5" fmla="*/ 680 h 680"/>
                <a:gd name="T6" fmla="*/ 862 w 862"/>
                <a:gd name="T7" fmla="*/ 0 h 680"/>
                <a:gd name="T8" fmla="*/ 0 w 862"/>
                <a:gd name="T9" fmla="*/ 0 h 680"/>
              </a:gdLst>
              <a:ahLst/>
              <a:cxnLst>
                <a:cxn ang="0">
                  <a:pos x="T0" y="T1"/>
                </a:cxn>
                <a:cxn ang="0">
                  <a:pos x="T2" y="T3"/>
                </a:cxn>
                <a:cxn ang="0">
                  <a:pos x="T4" y="T5"/>
                </a:cxn>
                <a:cxn ang="0">
                  <a:pos x="T6" y="T7"/>
                </a:cxn>
                <a:cxn ang="0">
                  <a:pos x="T8" y="T9"/>
                </a:cxn>
              </a:cxnLst>
              <a:rect l="0" t="0" r="r" b="b"/>
              <a:pathLst>
                <a:path w="862" h="680">
                  <a:moveTo>
                    <a:pt x="0" y="0"/>
                  </a:moveTo>
                  <a:lnTo>
                    <a:pt x="182" y="635"/>
                  </a:lnTo>
                  <a:lnTo>
                    <a:pt x="771" y="680"/>
                  </a:lnTo>
                  <a:lnTo>
                    <a:pt x="862" y="0"/>
                  </a:lnTo>
                  <a:lnTo>
                    <a:pt x="0"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32" name="Freeform 223">
              <a:extLst>
                <a:ext uri="{FF2B5EF4-FFF2-40B4-BE49-F238E27FC236}">
                  <a16:creationId xmlns:a16="http://schemas.microsoft.com/office/drawing/2014/main" id="{993086DA-7246-4698-8C15-ECCE91190D15}"/>
                </a:ext>
              </a:extLst>
            </p:cNvPr>
            <p:cNvSpPr>
              <a:spLocks/>
            </p:cNvSpPr>
            <p:nvPr/>
          </p:nvSpPr>
          <p:spPr bwMode="auto">
            <a:xfrm>
              <a:off x="3632" y="928"/>
              <a:ext cx="496" cy="1344"/>
            </a:xfrm>
            <a:custGeom>
              <a:avLst/>
              <a:gdLst>
                <a:gd name="T0" fmla="*/ 0 w 496"/>
                <a:gd name="T1" fmla="*/ 64 h 1344"/>
                <a:gd name="T2" fmla="*/ 184 w 496"/>
                <a:gd name="T3" fmla="*/ 0 h 1344"/>
                <a:gd name="T4" fmla="*/ 264 w 496"/>
                <a:gd name="T5" fmla="*/ 56 h 1344"/>
                <a:gd name="T6" fmla="*/ 264 w 496"/>
                <a:gd name="T7" fmla="*/ 328 h 1344"/>
                <a:gd name="T8" fmla="*/ 336 w 496"/>
                <a:gd name="T9" fmla="*/ 880 h 1344"/>
                <a:gd name="T10" fmla="*/ 496 w 496"/>
                <a:gd name="T11" fmla="*/ 1344 h 1344"/>
                <a:gd name="T12" fmla="*/ 288 w 496"/>
                <a:gd name="T13" fmla="*/ 840 h 1344"/>
                <a:gd name="T14" fmla="*/ 248 w 496"/>
                <a:gd name="T15" fmla="*/ 464 h 1344"/>
                <a:gd name="T16" fmla="*/ 224 w 496"/>
                <a:gd name="T17" fmla="*/ 72 h 1344"/>
                <a:gd name="T18" fmla="*/ 176 w 496"/>
                <a:gd name="T19" fmla="*/ 16 h 1344"/>
                <a:gd name="T20" fmla="*/ 0 w 496"/>
                <a:gd name="T21" fmla="*/ 64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6" h="1344">
                  <a:moveTo>
                    <a:pt x="0" y="64"/>
                  </a:moveTo>
                  <a:lnTo>
                    <a:pt x="184" y="0"/>
                  </a:lnTo>
                  <a:lnTo>
                    <a:pt x="264" y="56"/>
                  </a:lnTo>
                  <a:lnTo>
                    <a:pt x="264" y="328"/>
                  </a:lnTo>
                  <a:lnTo>
                    <a:pt x="336" y="880"/>
                  </a:lnTo>
                  <a:lnTo>
                    <a:pt x="496" y="1344"/>
                  </a:lnTo>
                  <a:lnTo>
                    <a:pt x="288" y="840"/>
                  </a:lnTo>
                  <a:lnTo>
                    <a:pt x="248" y="464"/>
                  </a:lnTo>
                  <a:lnTo>
                    <a:pt x="224" y="72"/>
                  </a:lnTo>
                  <a:lnTo>
                    <a:pt x="176" y="16"/>
                  </a:lnTo>
                  <a:lnTo>
                    <a:pt x="0" y="64"/>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sp>
          <p:nvSpPr>
            <p:cNvPr id="133" name="Freeform 224">
              <a:extLst>
                <a:ext uri="{FF2B5EF4-FFF2-40B4-BE49-F238E27FC236}">
                  <a16:creationId xmlns:a16="http://schemas.microsoft.com/office/drawing/2014/main" id="{C6253E14-358E-4165-BFB6-29A5D5ED9A66}"/>
                </a:ext>
              </a:extLst>
            </p:cNvPr>
            <p:cNvSpPr>
              <a:spLocks/>
            </p:cNvSpPr>
            <p:nvPr/>
          </p:nvSpPr>
          <p:spPr bwMode="auto">
            <a:xfrm>
              <a:off x="4472" y="1872"/>
              <a:ext cx="48" cy="1144"/>
            </a:xfrm>
            <a:custGeom>
              <a:avLst/>
              <a:gdLst>
                <a:gd name="T0" fmla="*/ 0 w 48"/>
                <a:gd name="T1" fmla="*/ 24 h 1144"/>
                <a:gd name="T2" fmla="*/ 16 w 48"/>
                <a:gd name="T3" fmla="*/ 1144 h 1144"/>
                <a:gd name="T4" fmla="*/ 40 w 48"/>
                <a:gd name="T5" fmla="*/ 1056 h 1144"/>
                <a:gd name="T6" fmla="*/ 48 w 48"/>
                <a:gd name="T7" fmla="*/ 0 h 1144"/>
                <a:gd name="T8" fmla="*/ 0 w 48"/>
                <a:gd name="T9" fmla="*/ 24 h 1144"/>
              </a:gdLst>
              <a:ahLst/>
              <a:cxnLst>
                <a:cxn ang="0">
                  <a:pos x="T0" y="T1"/>
                </a:cxn>
                <a:cxn ang="0">
                  <a:pos x="T2" y="T3"/>
                </a:cxn>
                <a:cxn ang="0">
                  <a:pos x="T4" y="T5"/>
                </a:cxn>
                <a:cxn ang="0">
                  <a:pos x="T6" y="T7"/>
                </a:cxn>
                <a:cxn ang="0">
                  <a:pos x="T8" y="T9"/>
                </a:cxn>
              </a:cxnLst>
              <a:rect l="0" t="0" r="r" b="b"/>
              <a:pathLst>
                <a:path w="48" h="1144">
                  <a:moveTo>
                    <a:pt x="0" y="24"/>
                  </a:moveTo>
                  <a:lnTo>
                    <a:pt x="16" y="1144"/>
                  </a:lnTo>
                  <a:lnTo>
                    <a:pt x="40" y="1056"/>
                  </a:lnTo>
                  <a:lnTo>
                    <a:pt x="48" y="0"/>
                  </a:lnTo>
                  <a:lnTo>
                    <a:pt x="0" y="24"/>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lang="ja-JP" altLang="en-US"/>
            </a:p>
          </p:txBody>
        </p:sp>
      </p:grpSp>
      <p:sp>
        <p:nvSpPr>
          <p:cNvPr id="1032" name="フリーフォーム: 図形 1031">
            <a:extLst>
              <a:ext uri="{FF2B5EF4-FFF2-40B4-BE49-F238E27FC236}">
                <a16:creationId xmlns:a16="http://schemas.microsoft.com/office/drawing/2014/main" id="{42549B73-4E8D-412F-9017-F2B0F4F0745D}"/>
              </a:ext>
            </a:extLst>
          </p:cNvPr>
          <p:cNvSpPr/>
          <p:nvPr/>
        </p:nvSpPr>
        <p:spPr>
          <a:xfrm>
            <a:off x="7239786" y="2630078"/>
            <a:ext cx="1913641" cy="3299382"/>
          </a:xfrm>
          <a:custGeom>
            <a:avLst/>
            <a:gdLst>
              <a:gd name="connsiteX0" fmla="*/ 1913641 w 1913641"/>
              <a:gd name="connsiteY0" fmla="*/ 0 h 3299382"/>
              <a:gd name="connsiteX1" fmla="*/ 1055802 w 1913641"/>
              <a:gd name="connsiteY1" fmla="*/ 2573518 h 3299382"/>
              <a:gd name="connsiteX2" fmla="*/ 0 w 1913641"/>
              <a:gd name="connsiteY2" fmla="*/ 3299382 h 3299382"/>
            </a:gdLst>
            <a:ahLst/>
            <a:cxnLst>
              <a:cxn ang="0">
                <a:pos x="connsiteX0" y="connsiteY0"/>
              </a:cxn>
              <a:cxn ang="0">
                <a:pos x="connsiteX1" y="connsiteY1"/>
              </a:cxn>
              <a:cxn ang="0">
                <a:pos x="connsiteX2" y="connsiteY2"/>
              </a:cxn>
            </a:cxnLst>
            <a:rect l="l" t="t" r="r" b="b"/>
            <a:pathLst>
              <a:path w="1913641" h="3299382">
                <a:moveTo>
                  <a:pt x="1913641" y="0"/>
                </a:moveTo>
                <a:cubicBezTo>
                  <a:pt x="1644191" y="1011810"/>
                  <a:pt x="1374742" y="2023621"/>
                  <a:pt x="1055802" y="2573518"/>
                </a:cubicBezTo>
                <a:cubicBezTo>
                  <a:pt x="736862" y="3123415"/>
                  <a:pt x="368431" y="3211398"/>
                  <a:pt x="0" y="3299382"/>
                </a:cubicBezTo>
              </a:path>
            </a:pathLst>
          </a:custGeom>
          <a:no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フリーフォーム: 図形 1033">
            <a:extLst>
              <a:ext uri="{FF2B5EF4-FFF2-40B4-BE49-F238E27FC236}">
                <a16:creationId xmlns:a16="http://schemas.microsoft.com/office/drawing/2014/main" id="{356C35FA-BCFB-46C9-9CE3-E2406D8BA942}"/>
              </a:ext>
            </a:extLst>
          </p:cNvPr>
          <p:cNvSpPr/>
          <p:nvPr/>
        </p:nvSpPr>
        <p:spPr>
          <a:xfrm>
            <a:off x="7220932" y="3440784"/>
            <a:ext cx="2771480" cy="2498103"/>
          </a:xfrm>
          <a:custGeom>
            <a:avLst/>
            <a:gdLst>
              <a:gd name="connsiteX0" fmla="*/ 0 w 2771480"/>
              <a:gd name="connsiteY0" fmla="*/ 2498103 h 2498103"/>
              <a:gd name="connsiteX1" fmla="*/ 1602557 w 2771480"/>
              <a:gd name="connsiteY1" fmla="*/ 2036189 h 2498103"/>
              <a:gd name="connsiteX2" fmla="*/ 2771480 w 2771480"/>
              <a:gd name="connsiteY2" fmla="*/ 0 h 2498103"/>
            </a:gdLst>
            <a:ahLst/>
            <a:cxnLst>
              <a:cxn ang="0">
                <a:pos x="connsiteX0" y="connsiteY0"/>
              </a:cxn>
              <a:cxn ang="0">
                <a:pos x="connsiteX1" y="connsiteY1"/>
              </a:cxn>
              <a:cxn ang="0">
                <a:pos x="connsiteX2" y="connsiteY2"/>
              </a:cxn>
            </a:cxnLst>
            <a:rect l="l" t="t" r="r" b="b"/>
            <a:pathLst>
              <a:path w="2771480" h="2498103">
                <a:moveTo>
                  <a:pt x="0" y="2498103"/>
                </a:moveTo>
                <a:cubicBezTo>
                  <a:pt x="570322" y="2475321"/>
                  <a:pt x="1140644" y="2452539"/>
                  <a:pt x="1602557" y="2036189"/>
                </a:cubicBezTo>
                <a:cubicBezTo>
                  <a:pt x="2064470" y="1619838"/>
                  <a:pt x="2417975" y="809919"/>
                  <a:pt x="2771480" y="0"/>
                </a:cubicBezTo>
              </a:path>
            </a:pathLst>
          </a:custGeom>
          <a:no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5" name="フリーフォーム: 図形 1034">
            <a:extLst>
              <a:ext uri="{FF2B5EF4-FFF2-40B4-BE49-F238E27FC236}">
                <a16:creationId xmlns:a16="http://schemas.microsoft.com/office/drawing/2014/main" id="{5F87139F-86B6-4AB0-885F-850E40134247}"/>
              </a:ext>
            </a:extLst>
          </p:cNvPr>
          <p:cNvSpPr/>
          <p:nvPr/>
        </p:nvSpPr>
        <p:spPr>
          <a:xfrm>
            <a:off x="7239786" y="4826524"/>
            <a:ext cx="3355942" cy="1093509"/>
          </a:xfrm>
          <a:custGeom>
            <a:avLst/>
            <a:gdLst>
              <a:gd name="connsiteX0" fmla="*/ 0 w 3355942"/>
              <a:gd name="connsiteY0" fmla="*/ 1093509 h 1093509"/>
              <a:gd name="connsiteX1" fmla="*/ 2215299 w 3355942"/>
              <a:gd name="connsiteY1" fmla="*/ 904973 h 1093509"/>
              <a:gd name="connsiteX2" fmla="*/ 3355942 w 3355942"/>
              <a:gd name="connsiteY2" fmla="*/ 0 h 1093509"/>
            </a:gdLst>
            <a:ahLst/>
            <a:cxnLst>
              <a:cxn ang="0">
                <a:pos x="connsiteX0" y="connsiteY0"/>
              </a:cxn>
              <a:cxn ang="0">
                <a:pos x="connsiteX1" y="connsiteY1"/>
              </a:cxn>
              <a:cxn ang="0">
                <a:pos x="connsiteX2" y="connsiteY2"/>
              </a:cxn>
            </a:cxnLst>
            <a:rect l="l" t="t" r="r" b="b"/>
            <a:pathLst>
              <a:path w="3355942" h="1093509">
                <a:moveTo>
                  <a:pt x="0" y="1093509"/>
                </a:moveTo>
                <a:cubicBezTo>
                  <a:pt x="827987" y="1090366"/>
                  <a:pt x="1655975" y="1087224"/>
                  <a:pt x="2215299" y="904973"/>
                </a:cubicBezTo>
                <a:cubicBezTo>
                  <a:pt x="2774623" y="722722"/>
                  <a:pt x="3167406" y="158684"/>
                  <a:pt x="3355942" y="0"/>
                </a:cubicBezTo>
              </a:path>
            </a:pathLst>
          </a:custGeom>
          <a:no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7" name="フリーフォーム: 図形 1036">
            <a:extLst>
              <a:ext uri="{FF2B5EF4-FFF2-40B4-BE49-F238E27FC236}">
                <a16:creationId xmlns:a16="http://schemas.microsoft.com/office/drawing/2014/main" id="{13E7264A-7E84-4D7E-B83A-18435D547E9A}"/>
              </a:ext>
            </a:extLst>
          </p:cNvPr>
          <p:cNvSpPr/>
          <p:nvPr/>
        </p:nvSpPr>
        <p:spPr>
          <a:xfrm>
            <a:off x="7239786" y="5948313"/>
            <a:ext cx="1008668" cy="188536"/>
          </a:xfrm>
          <a:custGeom>
            <a:avLst/>
            <a:gdLst>
              <a:gd name="connsiteX0" fmla="*/ 0 w 1008668"/>
              <a:gd name="connsiteY0" fmla="*/ 0 h 188536"/>
              <a:gd name="connsiteX1" fmla="*/ 876692 w 1008668"/>
              <a:gd name="connsiteY1" fmla="*/ 113122 h 188536"/>
              <a:gd name="connsiteX2" fmla="*/ 1008668 w 1008668"/>
              <a:gd name="connsiteY2" fmla="*/ 188536 h 188536"/>
            </a:gdLst>
            <a:ahLst/>
            <a:cxnLst>
              <a:cxn ang="0">
                <a:pos x="connsiteX0" y="connsiteY0"/>
              </a:cxn>
              <a:cxn ang="0">
                <a:pos x="connsiteX1" y="connsiteY1"/>
              </a:cxn>
              <a:cxn ang="0">
                <a:pos x="connsiteX2" y="connsiteY2"/>
              </a:cxn>
            </a:cxnLst>
            <a:rect l="l" t="t" r="r" b="b"/>
            <a:pathLst>
              <a:path w="1008668" h="188536">
                <a:moveTo>
                  <a:pt x="0" y="0"/>
                </a:moveTo>
                <a:cubicBezTo>
                  <a:pt x="354290" y="40849"/>
                  <a:pt x="708581" y="81699"/>
                  <a:pt x="876692" y="113122"/>
                </a:cubicBezTo>
                <a:cubicBezTo>
                  <a:pt x="1044803" y="144545"/>
                  <a:pt x="933254" y="131975"/>
                  <a:pt x="1008668" y="188536"/>
                </a:cubicBezTo>
              </a:path>
            </a:pathLst>
          </a:custGeom>
          <a:no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a:extLst>
              <a:ext uri="{FF2B5EF4-FFF2-40B4-BE49-F238E27FC236}">
                <a16:creationId xmlns:a16="http://schemas.microsoft.com/office/drawing/2014/main" id="{6A2494AD-49FA-4FFE-8EFD-4F23A4F2CB10}"/>
              </a:ext>
            </a:extLst>
          </p:cNvPr>
          <p:cNvSpPr/>
          <p:nvPr/>
        </p:nvSpPr>
        <p:spPr>
          <a:xfrm>
            <a:off x="1014153" y="4634947"/>
            <a:ext cx="9930004" cy="1852116"/>
          </a:xfrm>
          <a:prstGeom prst="rect">
            <a:avLst/>
          </a:prstGeom>
          <a:solidFill>
            <a:schemeClr val="bg1"/>
          </a:solidFill>
          <a:ln w="50800">
            <a:solidFill>
              <a:srgbClr val="5B9BD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4800" b="1">
                <a:solidFill>
                  <a:srgbClr val="CB297C"/>
                </a:solidFill>
              </a:rPr>
              <a:t>特に私たちはカーシェアリングに注目しました。</a:t>
            </a:r>
          </a:p>
          <a:p>
            <a:pPr algn="ctr"/>
            <a:endParaRPr kumimoji="1" lang="ja-JP" altLang="en-US"/>
          </a:p>
        </p:txBody>
      </p:sp>
    </p:spTree>
    <p:extLst>
      <p:ext uri="{BB962C8B-B14F-4D97-AF65-F5344CB8AC3E}">
        <p14:creationId xmlns:p14="http://schemas.microsoft.com/office/powerpoint/2010/main" val="370965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235434"/>
          </a:xfrm>
        </p:spPr>
        <p:txBody>
          <a:bodyPr>
            <a:normAutofit/>
          </a:bodyPr>
          <a:lstStyle/>
          <a:p>
            <a:r>
              <a:rPr kumimoji="1" lang="en-US" altLang="ja-JP"/>
              <a:t>1</a:t>
            </a:r>
            <a:r>
              <a:rPr kumimoji="1" lang="ja-JP" altLang="en-US"/>
              <a:t>．はじめに</a:t>
            </a:r>
          </a:p>
        </p:txBody>
      </p:sp>
      <p:sp>
        <p:nvSpPr>
          <p:cNvPr id="3" name="字幕 2">
            <a:extLst>
              <a:ext uri="{FF2B5EF4-FFF2-40B4-BE49-F238E27FC236}">
                <a16:creationId xmlns:a16="http://schemas.microsoft.com/office/drawing/2014/main" id="{466EA7C7-1A60-46E4-9242-E853E0086D0D}"/>
              </a:ext>
            </a:extLst>
          </p:cNvPr>
          <p:cNvSpPr>
            <a:spLocks noGrp="1"/>
          </p:cNvSpPr>
          <p:nvPr>
            <p:ph type="subTitle" idx="1"/>
          </p:nvPr>
        </p:nvSpPr>
        <p:spPr>
          <a:xfrm>
            <a:off x="1122947" y="3066161"/>
            <a:ext cx="4896379" cy="3102275"/>
          </a:xfrm>
        </p:spPr>
        <p:txBody>
          <a:bodyPr/>
          <a:lstStyle/>
          <a:p>
            <a:r>
              <a:rPr lang="en-US" altLang="ja-JP" sz="3200">
                <a:latin typeface="ロンド B スクエア" panose="02000600000000000000" pitchFamily="50" charset="-128"/>
                <a:ea typeface="ロンド B スクエア"/>
              </a:rPr>
              <a:t>1</a:t>
            </a:r>
            <a:r>
              <a:rPr lang="ja-JP" altLang="en-US" sz="3200">
                <a:latin typeface="ロンド B スクエア" panose="02000600000000000000" pitchFamily="50" charset="-128"/>
                <a:ea typeface="ロンド B スクエア"/>
              </a:rPr>
              <a:t>台の自動車を複数の会員が共同で利用する自動車の新しい利用形態のこと</a:t>
            </a:r>
            <a:r>
              <a:rPr kumimoji="1" lang="en-US" altLang="ja-JP"/>
              <a:t>	</a:t>
            </a:r>
            <a:endParaRPr kumimoji="1" lang="ja-JP" altLang="en-US"/>
          </a:p>
        </p:txBody>
      </p:sp>
      <p:sp>
        <p:nvSpPr>
          <p:cNvPr id="9" name="正方形/長方形 8">
            <a:extLst>
              <a:ext uri="{FF2B5EF4-FFF2-40B4-BE49-F238E27FC236}">
                <a16:creationId xmlns:a16="http://schemas.microsoft.com/office/drawing/2014/main" id="{1E22DF0C-C45B-4FD6-A19D-5D4C461008A8}"/>
              </a:ext>
            </a:extLst>
          </p:cNvPr>
          <p:cNvSpPr/>
          <p:nvPr/>
        </p:nvSpPr>
        <p:spPr>
          <a:xfrm>
            <a:off x="1122947" y="2504688"/>
            <a:ext cx="4896379" cy="2163565"/>
          </a:xfrm>
          <a:prstGeom prst="rect">
            <a:avLst/>
          </a:prstGeom>
          <a:noFill/>
          <a:ln w="571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F90DEA1-61A7-4340-B8E5-FF0AFB7EB5C2}"/>
              </a:ext>
            </a:extLst>
          </p:cNvPr>
          <p:cNvSpPr/>
          <p:nvPr/>
        </p:nvSpPr>
        <p:spPr>
          <a:xfrm>
            <a:off x="2245895" y="2197768"/>
            <a:ext cx="2679031" cy="561474"/>
          </a:xfrm>
          <a:prstGeom prst="rect">
            <a:avLst/>
          </a:prstGeom>
          <a:solidFill>
            <a:schemeClr val="bg1"/>
          </a:solidFill>
          <a:ln w="571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CB297C"/>
                </a:solidFill>
              </a:rPr>
              <a:t>カーシェアリング</a:t>
            </a:r>
            <a:r>
              <a:rPr kumimoji="1" lang="ja-JP" altLang="en-US">
                <a:solidFill>
                  <a:schemeClr val="tx1"/>
                </a:solidFill>
              </a:rPr>
              <a:t>とは</a:t>
            </a:r>
          </a:p>
        </p:txBody>
      </p:sp>
      <p:sp>
        <p:nvSpPr>
          <p:cNvPr id="6" name="正方形/長方形 5">
            <a:extLst>
              <a:ext uri="{FF2B5EF4-FFF2-40B4-BE49-F238E27FC236}">
                <a16:creationId xmlns:a16="http://schemas.microsoft.com/office/drawing/2014/main" id="{D58E7F30-5588-4C51-A27E-961A9E1CC9D1}"/>
              </a:ext>
            </a:extLst>
          </p:cNvPr>
          <p:cNvSpPr/>
          <p:nvPr/>
        </p:nvSpPr>
        <p:spPr>
          <a:xfrm>
            <a:off x="5630765" y="6360577"/>
            <a:ext cx="4455066" cy="369332"/>
          </a:xfrm>
          <a:prstGeom prst="rect">
            <a:avLst/>
          </a:prstGeom>
        </p:spPr>
        <p:txBody>
          <a:bodyPr wrap="none">
            <a:spAutoFit/>
          </a:bodyPr>
          <a:lstStyle/>
          <a:p>
            <a:r>
              <a:rPr lang="ja-JP" altLang="en-US">
                <a:solidFill>
                  <a:srgbClr val="595959"/>
                </a:solidFill>
                <a:ea typeface="HGｺﾞｼｯｸM" panose="020B0609000000000000" pitchFamily="49" charset="-128"/>
              </a:rPr>
              <a:t>引用元</a:t>
            </a:r>
            <a:r>
              <a:rPr lang="en-US" altLang="ja-JP">
                <a:solidFill>
                  <a:srgbClr val="595959"/>
                </a:solidFill>
                <a:latin typeface="HGｺﾞｼｯｸM" panose="020B0609000000000000" pitchFamily="49" charset="-128"/>
              </a:rPr>
              <a:t>:</a:t>
            </a:r>
            <a:r>
              <a:rPr lang="ja-JP" altLang="en-US">
                <a:solidFill>
                  <a:srgbClr val="595959"/>
                </a:solidFill>
                <a:ea typeface="HGｺﾞｼｯｸM" panose="020B0609000000000000" pitchFamily="49" charset="-128"/>
              </a:rPr>
              <a:t>交通エコロジー・モビリティ財団</a:t>
            </a:r>
            <a:r>
              <a:rPr lang="ja-JP" altLang="en-US">
                <a:solidFill>
                  <a:srgbClr val="000000"/>
                </a:solidFill>
                <a:latin typeface="HGｺﾞｼｯｸM" panose="020B0609000000000000" pitchFamily="49" charset="-128"/>
                <a:ea typeface="HGｺﾞｼｯｸM" panose="020B0609000000000000" pitchFamily="49" charset="-128"/>
              </a:rPr>
              <a:t>​</a:t>
            </a:r>
            <a:endParaRPr lang="ja-JP" altLang="en-US"/>
          </a:p>
        </p:txBody>
      </p:sp>
      <p:pic>
        <p:nvPicPr>
          <p:cNvPr id="4" name="図 3">
            <a:extLst>
              <a:ext uri="{FF2B5EF4-FFF2-40B4-BE49-F238E27FC236}">
                <a16:creationId xmlns:a16="http://schemas.microsoft.com/office/drawing/2014/main" id="{5AAB8605-7D1F-428E-B965-3FA7D7282B33}"/>
              </a:ext>
            </a:extLst>
          </p:cNvPr>
          <p:cNvPicPr>
            <a:picLocks noChangeAspect="1"/>
          </p:cNvPicPr>
          <p:nvPr/>
        </p:nvPicPr>
        <p:blipFill>
          <a:blip r:embed="rId2"/>
          <a:stretch>
            <a:fillRect/>
          </a:stretch>
        </p:blipFill>
        <p:spPr>
          <a:xfrm>
            <a:off x="6172676" y="1681576"/>
            <a:ext cx="5742930" cy="4048095"/>
          </a:xfrm>
          <a:prstGeom prst="rect">
            <a:avLst/>
          </a:prstGeom>
        </p:spPr>
      </p:pic>
      <p:pic>
        <p:nvPicPr>
          <p:cNvPr id="5" name="図 4">
            <a:extLst>
              <a:ext uri="{FF2B5EF4-FFF2-40B4-BE49-F238E27FC236}">
                <a16:creationId xmlns:a16="http://schemas.microsoft.com/office/drawing/2014/main" id="{06755684-9DB9-46DC-9374-ACA4DFEE8713}"/>
              </a:ext>
            </a:extLst>
          </p:cNvPr>
          <p:cNvPicPr>
            <a:picLocks noChangeAspect="1"/>
          </p:cNvPicPr>
          <p:nvPr/>
        </p:nvPicPr>
        <p:blipFill>
          <a:blip r:embed="rId3"/>
          <a:stretch>
            <a:fillRect/>
          </a:stretch>
        </p:blipFill>
        <p:spPr>
          <a:xfrm>
            <a:off x="6605529" y="1691710"/>
            <a:ext cx="4877223" cy="664522"/>
          </a:xfrm>
          <a:prstGeom prst="rect">
            <a:avLst/>
          </a:prstGeom>
        </p:spPr>
      </p:pic>
      <p:pic>
        <p:nvPicPr>
          <p:cNvPr id="11" name="図 10">
            <a:extLst>
              <a:ext uri="{FF2B5EF4-FFF2-40B4-BE49-F238E27FC236}">
                <a16:creationId xmlns:a16="http://schemas.microsoft.com/office/drawing/2014/main" id="{219241CC-3388-46E0-B6CE-306CB2DB362D}"/>
              </a:ext>
            </a:extLst>
          </p:cNvPr>
          <p:cNvPicPr>
            <a:picLocks noChangeAspect="1"/>
          </p:cNvPicPr>
          <p:nvPr/>
        </p:nvPicPr>
        <p:blipFill rotWithShape="1">
          <a:blip r:embed="rId4"/>
          <a:srcRect l="4082" t="39209" b="15278"/>
          <a:stretch/>
        </p:blipFill>
        <p:spPr>
          <a:xfrm>
            <a:off x="6511996" y="5242288"/>
            <a:ext cx="3226186" cy="497517"/>
          </a:xfrm>
          <a:prstGeom prst="rect">
            <a:avLst/>
          </a:prstGeom>
        </p:spPr>
      </p:pic>
    </p:spTree>
    <p:extLst>
      <p:ext uri="{BB962C8B-B14F-4D97-AF65-F5344CB8AC3E}">
        <p14:creationId xmlns:p14="http://schemas.microsoft.com/office/powerpoint/2010/main" val="34607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235434"/>
          </a:xfrm>
        </p:spPr>
        <p:txBody>
          <a:bodyPr>
            <a:normAutofit/>
          </a:bodyPr>
          <a:lstStyle/>
          <a:p>
            <a:r>
              <a:rPr kumimoji="1" lang="en-US" altLang="ja-JP"/>
              <a:t>1</a:t>
            </a:r>
            <a:r>
              <a:rPr kumimoji="1" lang="ja-JP" altLang="en-US"/>
              <a:t>．はじめに</a:t>
            </a:r>
          </a:p>
        </p:txBody>
      </p:sp>
      <p:sp>
        <p:nvSpPr>
          <p:cNvPr id="3" name="字幕 2">
            <a:extLst>
              <a:ext uri="{FF2B5EF4-FFF2-40B4-BE49-F238E27FC236}">
                <a16:creationId xmlns:a16="http://schemas.microsoft.com/office/drawing/2014/main" id="{466EA7C7-1A60-46E4-9242-E853E0086D0D}"/>
              </a:ext>
            </a:extLst>
          </p:cNvPr>
          <p:cNvSpPr>
            <a:spLocks noGrp="1"/>
          </p:cNvSpPr>
          <p:nvPr>
            <p:ph type="subTitle" idx="1"/>
          </p:nvPr>
        </p:nvSpPr>
        <p:spPr>
          <a:xfrm>
            <a:off x="1122947" y="3066161"/>
            <a:ext cx="4896379" cy="3102275"/>
          </a:xfrm>
        </p:spPr>
        <p:txBody>
          <a:bodyPr/>
          <a:lstStyle/>
          <a:p>
            <a:r>
              <a:rPr lang="en-US" altLang="ja-JP" sz="3200">
                <a:latin typeface="ロンド B スクエア" panose="02000600000000000000" pitchFamily="50" charset="-128"/>
                <a:ea typeface="ロンド B スクエア"/>
              </a:rPr>
              <a:t>1</a:t>
            </a:r>
            <a:r>
              <a:rPr lang="ja-JP" altLang="en-US" sz="3200">
                <a:latin typeface="ロンド B スクエア" panose="02000600000000000000" pitchFamily="50" charset="-128"/>
                <a:ea typeface="ロンド B スクエア"/>
              </a:rPr>
              <a:t>台の自動車を複数の会員が共同で利用する自動車の新しい利用形態のこと</a:t>
            </a:r>
            <a:r>
              <a:rPr kumimoji="1" lang="en-US" altLang="ja-JP"/>
              <a:t>	</a:t>
            </a:r>
            <a:endParaRPr kumimoji="1" lang="ja-JP" altLang="en-US"/>
          </a:p>
        </p:txBody>
      </p:sp>
      <p:sp>
        <p:nvSpPr>
          <p:cNvPr id="9" name="正方形/長方形 8">
            <a:extLst>
              <a:ext uri="{FF2B5EF4-FFF2-40B4-BE49-F238E27FC236}">
                <a16:creationId xmlns:a16="http://schemas.microsoft.com/office/drawing/2014/main" id="{1E22DF0C-C45B-4FD6-A19D-5D4C461008A8}"/>
              </a:ext>
            </a:extLst>
          </p:cNvPr>
          <p:cNvSpPr/>
          <p:nvPr/>
        </p:nvSpPr>
        <p:spPr>
          <a:xfrm>
            <a:off x="1122947" y="2504688"/>
            <a:ext cx="4896379" cy="2163565"/>
          </a:xfrm>
          <a:prstGeom prst="rect">
            <a:avLst/>
          </a:prstGeom>
          <a:noFill/>
          <a:ln w="571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F90DEA1-61A7-4340-B8E5-FF0AFB7EB5C2}"/>
              </a:ext>
            </a:extLst>
          </p:cNvPr>
          <p:cNvSpPr/>
          <p:nvPr/>
        </p:nvSpPr>
        <p:spPr>
          <a:xfrm>
            <a:off x="2245895" y="2197768"/>
            <a:ext cx="2679031" cy="561474"/>
          </a:xfrm>
          <a:prstGeom prst="rect">
            <a:avLst/>
          </a:prstGeom>
          <a:solidFill>
            <a:schemeClr val="bg1"/>
          </a:solidFill>
          <a:ln w="571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CB297C"/>
                </a:solidFill>
              </a:rPr>
              <a:t>カーシェアリング</a:t>
            </a:r>
            <a:r>
              <a:rPr kumimoji="1" lang="ja-JP" altLang="en-US">
                <a:solidFill>
                  <a:schemeClr val="tx1"/>
                </a:solidFill>
              </a:rPr>
              <a:t>とは</a:t>
            </a:r>
          </a:p>
        </p:txBody>
      </p:sp>
      <p:sp>
        <p:nvSpPr>
          <p:cNvPr id="6" name="正方形/長方形 5">
            <a:extLst>
              <a:ext uri="{FF2B5EF4-FFF2-40B4-BE49-F238E27FC236}">
                <a16:creationId xmlns:a16="http://schemas.microsoft.com/office/drawing/2014/main" id="{D58E7F30-5588-4C51-A27E-961A9E1CC9D1}"/>
              </a:ext>
            </a:extLst>
          </p:cNvPr>
          <p:cNvSpPr/>
          <p:nvPr/>
        </p:nvSpPr>
        <p:spPr>
          <a:xfrm>
            <a:off x="5630765" y="6360577"/>
            <a:ext cx="4455066" cy="369332"/>
          </a:xfrm>
          <a:prstGeom prst="rect">
            <a:avLst/>
          </a:prstGeom>
        </p:spPr>
        <p:txBody>
          <a:bodyPr wrap="none">
            <a:spAutoFit/>
          </a:bodyPr>
          <a:lstStyle/>
          <a:p>
            <a:r>
              <a:rPr lang="ja-JP" altLang="en-US" dirty="0">
                <a:solidFill>
                  <a:srgbClr val="595959"/>
                </a:solidFill>
                <a:ea typeface="HGｺﾞｼｯｸM" panose="020B0609000000000000" pitchFamily="49" charset="-128"/>
              </a:rPr>
              <a:t>引用元</a:t>
            </a:r>
            <a:r>
              <a:rPr lang="en-US" altLang="ja-JP" dirty="0">
                <a:solidFill>
                  <a:srgbClr val="595959"/>
                </a:solidFill>
                <a:latin typeface="HGｺﾞｼｯｸM" panose="020B0609000000000000" pitchFamily="49" charset="-128"/>
              </a:rPr>
              <a:t>:</a:t>
            </a:r>
            <a:r>
              <a:rPr lang="ja-JP" altLang="en-US" dirty="0">
                <a:solidFill>
                  <a:srgbClr val="595959"/>
                </a:solidFill>
                <a:ea typeface="HGｺﾞｼｯｸM" panose="020B0609000000000000" pitchFamily="49" charset="-128"/>
              </a:rPr>
              <a:t>交通エコロジー・モビリティ財団</a:t>
            </a:r>
            <a:r>
              <a:rPr lang="ja-JP" altLang="en-US" dirty="0">
                <a:solidFill>
                  <a:srgbClr val="000000"/>
                </a:solidFill>
                <a:latin typeface="HGｺﾞｼｯｸM" panose="020B0609000000000000" pitchFamily="49" charset="-128"/>
                <a:ea typeface="HGｺﾞｼｯｸM" panose="020B0609000000000000" pitchFamily="49" charset="-128"/>
              </a:rPr>
              <a:t>​</a:t>
            </a:r>
            <a:endParaRPr lang="ja-JP" altLang="en-US" dirty="0"/>
          </a:p>
        </p:txBody>
      </p:sp>
      <p:pic>
        <p:nvPicPr>
          <p:cNvPr id="4" name="図 3">
            <a:extLst>
              <a:ext uri="{FF2B5EF4-FFF2-40B4-BE49-F238E27FC236}">
                <a16:creationId xmlns:a16="http://schemas.microsoft.com/office/drawing/2014/main" id="{5AAB8605-7D1F-428E-B965-3FA7D7282B33}"/>
              </a:ext>
            </a:extLst>
          </p:cNvPr>
          <p:cNvPicPr>
            <a:picLocks noChangeAspect="1"/>
          </p:cNvPicPr>
          <p:nvPr/>
        </p:nvPicPr>
        <p:blipFill>
          <a:blip r:embed="rId2"/>
          <a:stretch>
            <a:fillRect/>
          </a:stretch>
        </p:blipFill>
        <p:spPr>
          <a:xfrm>
            <a:off x="6172676" y="1681576"/>
            <a:ext cx="5742930" cy="4048095"/>
          </a:xfrm>
          <a:prstGeom prst="rect">
            <a:avLst/>
          </a:prstGeom>
        </p:spPr>
      </p:pic>
      <p:pic>
        <p:nvPicPr>
          <p:cNvPr id="5" name="図 4">
            <a:extLst>
              <a:ext uri="{FF2B5EF4-FFF2-40B4-BE49-F238E27FC236}">
                <a16:creationId xmlns:a16="http://schemas.microsoft.com/office/drawing/2014/main" id="{06755684-9DB9-46DC-9374-ACA4DFEE8713}"/>
              </a:ext>
            </a:extLst>
          </p:cNvPr>
          <p:cNvPicPr>
            <a:picLocks noChangeAspect="1"/>
          </p:cNvPicPr>
          <p:nvPr/>
        </p:nvPicPr>
        <p:blipFill>
          <a:blip r:embed="rId3"/>
          <a:stretch>
            <a:fillRect/>
          </a:stretch>
        </p:blipFill>
        <p:spPr>
          <a:xfrm>
            <a:off x="6605529" y="1691710"/>
            <a:ext cx="4877223" cy="664522"/>
          </a:xfrm>
          <a:prstGeom prst="rect">
            <a:avLst/>
          </a:prstGeom>
        </p:spPr>
      </p:pic>
      <p:sp>
        <p:nvSpPr>
          <p:cNvPr id="7" name="吹き出し: 四角形 6">
            <a:extLst>
              <a:ext uri="{FF2B5EF4-FFF2-40B4-BE49-F238E27FC236}">
                <a16:creationId xmlns:a16="http://schemas.microsoft.com/office/drawing/2014/main" id="{D97F8F38-92F1-40EF-A4A8-95F2EA894371}"/>
              </a:ext>
            </a:extLst>
          </p:cNvPr>
          <p:cNvSpPr/>
          <p:nvPr/>
        </p:nvSpPr>
        <p:spPr>
          <a:xfrm>
            <a:off x="5680006" y="1499569"/>
            <a:ext cx="1851045" cy="812978"/>
          </a:xfrm>
          <a:prstGeom prst="wedgeRectCallout">
            <a:avLst>
              <a:gd name="adj1" fmla="val -10282"/>
              <a:gd name="adj2" fmla="val 1149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CB297C"/>
                </a:solidFill>
              </a:rPr>
              <a:t>２００万人</a:t>
            </a:r>
          </a:p>
        </p:txBody>
      </p:sp>
      <p:sp>
        <p:nvSpPr>
          <p:cNvPr id="11" name="吹き出し: 四角形 10">
            <a:extLst>
              <a:ext uri="{FF2B5EF4-FFF2-40B4-BE49-F238E27FC236}">
                <a16:creationId xmlns:a16="http://schemas.microsoft.com/office/drawing/2014/main" id="{DC6026AF-D37A-4D7B-BCBC-FCDAA33D4152}"/>
              </a:ext>
            </a:extLst>
          </p:cNvPr>
          <p:cNvSpPr/>
          <p:nvPr/>
        </p:nvSpPr>
        <p:spPr>
          <a:xfrm>
            <a:off x="10668000" y="1408738"/>
            <a:ext cx="1237865" cy="812978"/>
          </a:xfrm>
          <a:prstGeom prst="wedgeRectCallout">
            <a:avLst>
              <a:gd name="adj1" fmla="val 12772"/>
              <a:gd name="adj2" fmla="val 1304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CB297C"/>
                </a:solidFill>
              </a:rPr>
              <a:t>４万台</a:t>
            </a:r>
          </a:p>
        </p:txBody>
      </p:sp>
      <p:sp>
        <p:nvSpPr>
          <p:cNvPr id="8" name="吹き出し: 四角形 7">
            <a:extLst>
              <a:ext uri="{FF2B5EF4-FFF2-40B4-BE49-F238E27FC236}">
                <a16:creationId xmlns:a16="http://schemas.microsoft.com/office/drawing/2014/main" id="{5FADB487-B1EF-47DA-BA83-D511329BEAA9}"/>
              </a:ext>
            </a:extLst>
          </p:cNvPr>
          <p:cNvSpPr/>
          <p:nvPr/>
        </p:nvSpPr>
        <p:spPr>
          <a:xfrm>
            <a:off x="9814857" y="5136733"/>
            <a:ext cx="1254196" cy="751849"/>
          </a:xfrm>
          <a:prstGeom prst="wedgeRectCallout">
            <a:avLst>
              <a:gd name="adj1" fmla="val 59482"/>
              <a:gd name="adj2" fmla="val -938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rgbClr val="CB297C"/>
                </a:solidFill>
              </a:rPr>
              <a:t>2020</a:t>
            </a:r>
            <a:r>
              <a:rPr lang="ja-JP" altLang="en-US" sz="2400" dirty="0">
                <a:solidFill>
                  <a:srgbClr val="CB297C"/>
                </a:solidFill>
              </a:rPr>
              <a:t>年</a:t>
            </a:r>
            <a:endParaRPr kumimoji="1" lang="ja-JP" altLang="en-US" sz="2400" dirty="0">
              <a:solidFill>
                <a:srgbClr val="CB297C"/>
              </a:solidFill>
            </a:endParaRPr>
          </a:p>
        </p:txBody>
      </p:sp>
      <p:pic>
        <p:nvPicPr>
          <p:cNvPr id="13" name="図 12">
            <a:extLst>
              <a:ext uri="{FF2B5EF4-FFF2-40B4-BE49-F238E27FC236}">
                <a16:creationId xmlns:a16="http://schemas.microsoft.com/office/drawing/2014/main" id="{9E88BE1A-913C-4C07-8482-016F9A838065}"/>
              </a:ext>
            </a:extLst>
          </p:cNvPr>
          <p:cNvPicPr>
            <a:picLocks noChangeAspect="1"/>
          </p:cNvPicPr>
          <p:nvPr/>
        </p:nvPicPr>
        <p:blipFill rotWithShape="1">
          <a:blip r:embed="rId4"/>
          <a:srcRect l="4082" t="39209" b="15278"/>
          <a:stretch/>
        </p:blipFill>
        <p:spPr>
          <a:xfrm>
            <a:off x="6511996" y="5242288"/>
            <a:ext cx="3226186" cy="497517"/>
          </a:xfrm>
          <a:prstGeom prst="rect">
            <a:avLst/>
          </a:prstGeom>
        </p:spPr>
      </p:pic>
    </p:spTree>
    <p:extLst>
      <p:ext uri="{BB962C8B-B14F-4D97-AF65-F5344CB8AC3E}">
        <p14:creationId xmlns:p14="http://schemas.microsoft.com/office/powerpoint/2010/main" val="2857657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98A26-0930-4A38-93A5-A0848ABB2731}"/>
              </a:ext>
            </a:extLst>
          </p:cNvPr>
          <p:cNvSpPr>
            <a:spLocks noGrp="1"/>
          </p:cNvSpPr>
          <p:nvPr>
            <p:ph type="ctrTitle"/>
          </p:nvPr>
        </p:nvSpPr>
        <p:spPr>
          <a:xfrm>
            <a:off x="1524000" y="254001"/>
            <a:ext cx="9144000" cy="1235434"/>
          </a:xfrm>
        </p:spPr>
        <p:txBody>
          <a:bodyPr>
            <a:normAutofit/>
          </a:bodyPr>
          <a:lstStyle/>
          <a:p>
            <a:r>
              <a:rPr kumimoji="1" lang="en-US" altLang="ja-JP"/>
              <a:t>1</a:t>
            </a:r>
            <a:r>
              <a:rPr kumimoji="1" lang="ja-JP" altLang="en-US"/>
              <a:t>．はじめに</a:t>
            </a:r>
          </a:p>
        </p:txBody>
      </p:sp>
      <p:sp>
        <p:nvSpPr>
          <p:cNvPr id="4" name="字幕 3">
            <a:extLst>
              <a:ext uri="{FF2B5EF4-FFF2-40B4-BE49-F238E27FC236}">
                <a16:creationId xmlns:a16="http://schemas.microsoft.com/office/drawing/2014/main" id="{3679D7B5-1D6E-4328-A0A5-FCF9BAC2DFF5}"/>
              </a:ext>
            </a:extLst>
          </p:cNvPr>
          <p:cNvSpPr>
            <a:spLocks noGrp="1"/>
          </p:cNvSpPr>
          <p:nvPr>
            <p:ph type="subTitle" idx="1"/>
          </p:nvPr>
        </p:nvSpPr>
        <p:spPr>
          <a:xfrm>
            <a:off x="1122947" y="1892967"/>
            <a:ext cx="9914021" cy="4315327"/>
          </a:xfrm>
        </p:spPr>
        <p:txBody>
          <a:bodyPr vert="horz" lIns="91440" tIns="45720" rIns="91440" bIns="45720" rtlCol="0" anchor="t">
            <a:normAutofit/>
          </a:bodyPr>
          <a:lstStyle/>
          <a:p>
            <a:r>
              <a:rPr lang="ja-JP" altLang="en-US">
                <a:latin typeface="ロンド B スクエア" panose="02000600000000000000" pitchFamily="50" charset="-128"/>
                <a:ea typeface="ロンド B スクエア" panose="02000600000000000000" pitchFamily="50" charset="-128"/>
              </a:rPr>
              <a:t>現在の問題</a:t>
            </a:r>
            <a:endParaRPr lang="en-US" altLang="ja-JP">
              <a:latin typeface="ロンド B スクエア" panose="02000600000000000000" pitchFamily="50" charset="-128"/>
              <a:ea typeface="ロンド B スクエア" panose="02000600000000000000" pitchFamily="50" charset="-128"/>
            </a:endParaRPr>
          </a:p>
          <a:p>
            <a:pPr marL="800100" lvl="1" indent="-342900" algn="l">
              <a:buClr>
                <a:srgbClr val="5B9BD5"/>
              </a:buClr>
              <a:buFont typeface="Wingdings" panose="05000000000000000000" pitchFamily="2" charset="2"/>
              <a:buChar char="p"/>
            </a:pPr>
            <a:r>
              <a:rPr lang="ja-JP" altLang="en-US" sz="2400">
                <a:latin typeface="ロンド B スクエア" panose="02000600000000000000" pitchFamily="50" charset="-128"/>
                <a:ea typeface="ロンド B スクエア" panose="02000600000000000000" pitchFamily="50" charset="-128"/>
              </a:rPr>
              <a:t>予約が埋まっている場合は借り入れることができない。</a:t>
            </a:r>
            <a:endParaRPr lang="en-US" altLang="ja-JP" sz="2400">
              <a:latin typeface="ロンド B スクエア" panose="02000600000000000000" pitchFamily="50" charset="-128"/>
              <a:ea typeface="ロンド B スクエア" panose="02000600000000000000" pitchFamily="50" charset="-128"/>
            </a:endParaRPr>
          </a:p>
          <a:p>
            <a:pPr marL="800100" lvl="1" indent="-342900" algn="l">
              <a:buClr>
                <a:srgbClr val="5B9BD5"/>
              </a:buClr>
              <a:buFont typeface="Wingdings" panose="05000000000000000000" pitchFamily="2" charset="2"/>
              <a:buChar char="p"/>
            </a:pPr>
            <a:r>
              <a:rPr lang="ja-JP" altLang="en-US" sz="2400">
                <a:latin typeface="ロンド B スクエア"/>
                <a:ea typeface="ロンド B スクエア"/>
              </a:rPr>
              <a:t>車両の清掃は会員による自己責任のところもあるため、</a:t>
            </a:r>
            <a:r>
              <a:rPr lang="ja-JP" altLang="en-US" sz="2400">
                <a:solidFill>
                  <a:srgbClr val="CB297C"/>
                </a:solidFill>
                <a:latin typeface="ロンド B スクエア"/>
                <a:ea typeface="ロンド B スクエア"/>
              </a:rPr>
              <a:t>汚れた車両</a:t>
            </a:r>
            <a:r>
              <a:rPr lang="ja-JP" altLang="en-US" sz="2400">
                <a:latin typeface="ロンド B スクエア"/>
                <a:ea typeface="ロンド B スクエア"/>
              </a:rPr>
              <a:t>が用意されるケースもある。</a:t>
            </a:r>
            <a:endParaRPr lang="en-US" altLang="ja-JP" sz="2400">
              <a:latin typeface="ロンド B スクエア"/>
              <a:ea typeface="ロンド B スクエア"/>
            </a:endParaRPr>
          </a:p>
          <a:p>
            <a:pPr marL="800100" lvl="1" indent="-342900" algn="l">
              <a:buClr>
                <a:srgbClr val="5B9BD5"/>
              </a:buClr>
              <a:buFont typeface="Wingdings" panose="05000000000000000000" pitchFamily="2" charset="2"/>
              <a:buChar char="p"/>
            </a:pPr>
            <a:r>
              <a:rPr lang="ja-JP" altLang="en-US" sz="2400">
                <a:solidFill>
                  <a:srgbClr val="CB297C"/>
                </a:solidFill>
                <a:latin typeface="ロンド B スクエア" panose="02000600000000000000" pitchFamily="50" charset="-128"/>
                <a:ea typeface="ロンド B スクエア"/>
              </a:rPr>
              <a:t>キズ</a:t>
            </a:r>
            <a:r>
              <a:rPr lang="ja-JP" altLang="en-US" sz="2400">
                <a:latin typeface="ロンド B スクエア" panose="02000600000000000000" pitchFamily="50" charset="-128"/>
                <a:ea typeface="ロンド B スクエア"/>
              </a:rPr>
              <a:t>がついていたり、</a:t>
            </a:r>
            <a:r>
              <a:rPr lang="ja-JP" altLang="en-US" sz="2400">
                <a:solidFill>
                  <a:srgbClr val="CB297C"/>
                </a:solidFill>
                <a:latin typeface="ロンド B スクエア" panose="02000600000000000000" pitchFamily="50" charset="-128"/>
                <a:ea typeface="ロンド B スクエア"/>
              </a:rPr>
              <a:t>へこんでいる</a:t>
            </a:r>
            <a:r>
              <a:rPr lang="ja-JP" altLang="en-US" sz="2400">
                <a:latin typeface="ロンド B スクエア" panose="02000600000000000000" pitchFamily="50" charset="-128"/>
                <a:ea typeface="ロンド B スクエア"/>
              </a:rPr>
              <a:t>状態で乗ることになることもある。</a:t>
            </a:r>
            <a:endParaRPr lang="en-US" altLang="ja-JP" sz="2400">
              <a:latin typeface="ロンド B スクエア" panose="02000600000000000000" pitchFamily="50" charset="-128"/>
              <a:ea typeface="ロンド B スクエア"/>
            </a:endParaRPr>
          </a:p>
          <a:p>
            <a:pPr lvl="1"/>
            <a:endParaRPr lang="en-US" altLang="ja-JP" sz="4000" b="1">
              <a:latin typeface="ロンド B スクエア" panose="02000600000000000000" pitchFamily="50" charset="-128"/>
              <a:ea typeface="ロンド B スクエア"/>
            </a:endParaRPr>
          </a:p>
          <a:p>
            <a:pPr lvl="1"/>
            <a:r>
              <a:rPr lang="ja-JP" altLang="en-US" sz="4800" b="1">
                <a:latin typeface="ロンド B スクエア" panose="02000600000000000000" pitchFamily="50" charset="-128"/>
                <a:ea typeface="ロンド B スクエア"/>
              </a:rPr>
              <a:t>管理が</a:t>
            </a:r>
            <a:r>
              <a:rPr lang="ja-JP" altLang="en-US" sz="4800" b="1">
                <a:solidFill>
                  <a:srgbClr val="CB297C"/>
                </a:solidFill>
                <a:latin typeface="ロンド B スクエア" panose="02000600000000000000" pitchFamily="50" charset="-128"/>
                <a:ea typeface="ロンド B スクエア"/>
              </a:rPr>
              <a:t>利用者側</a:t>
            </a:r>
            <a:r>
              <a:rPr lang="ja-JP" altLang="en-US" sz="4800" b="1">
                <a:latin typeface="ロンド B スクエア" panose="02000600000000000000" pitchFamily="50" charset="-128"/>
                <a:ea typeface="ロンド B スクエア"/>
              </a:rPr>
              <a:t>だから</a:t>
            </a:r>
            <a:r>
              <a:rPr lang="en-US" altLang="ja-JP" sz="4800" b="1">
                <a:latin typeface="ロンド B スクエア" panose="02000600000000000000" pitchFamily="50" charset="-128"/>
                <a:ea typeface="ロンド B スクエア"/>
              </a:rPr>
              <a:t>?</a:t>
            </a:r>
          </a:p>
          <a:p>
            <a:pPr lvl="1"/>
            <a:r>
              <a:rPr lang="ja-JP" altLang="en-US" b="1">
                <a:latin typeface="ロンド B スクエア" panose="02000600000000000000" pitchFamily="50" charset="-128"/>
                <a:ea typeface="ロンド B スクエア"/>
              </a:rPr>
              <a:t>（</a:t>
            </a:r>
            <a:r>
              <a:rPr lang="ja-JP" altLang="en-US" sz="1900" b="1">
                <a:latin typeface="ロンド B スクエア" panose="02000600000000000000" pitchFamily="50" charset="-128"/>
                <a:ea typeface="ロンド B スクエア"/>
              </a:rPr>
              <a:t>人が管理するには多大な人件費がかかる）</a:t>
            </a:r>
            <a:endParaRPr lang="en-US" altLang="ja-JP" sz="1900" b="1">
              <a:latin typeface="ロンド B スクエア" panose="02000600000000000000" pitchFamily="50" charset="-128"/>
              <a:ea typeface="ロンド B スクエア"/>
            </a:endParaRPr>
          </a:p>
          <a:p>
            <a:endParaRPr lang="ja-JP" altLang="en-US"/>
          </a:p>
        </p:txBody>
      </p:sp>
      <p:sp>
        <p:nvSpPr>
          <p:cNvPr id="6" name="正方形/長方形 5">
            <a:extLst>
              <a:ext uri="{FF2B5EF4-FFF2-40B4-BE49-F238E27FC236}">
                <a16:creationId xmlns:a16="http://schemas.microsoft.com/office/drawing/2014/main" id="{1B5AD4C8-6226-4644-A15D-590B40C4AC85}"/>
              </a:ext>
            </a:extLst>
          </p:cNvPr>
          <p:cNvSpPr/>
          <p:nvPr/>
        </p:nvSpPr>
        <p:spPr>
          <a:xfrm>
            <a:off x="3737811" y="6465499"/>
            <a:ext cx="6930189" cy="276999"/>
          </a:xfrm>
          <a:prstGeom prst="rect">
            <a:avLst/>
          </a:prstGeom>
        </p:spPr>
        <p:txBody>
          <a:bodyPr wrap="square">
            <a:spAutoFit/>
          </a:bodyPr>
          <a:lstStyle/>
          <a:p>
            <a:r>
              <a:rPr lang="ja-JP" altLang="en-US" sz="1200">
                <a:hlinkClick r:id="rId2"/>
              </a:rPr>
              <a:t>カーシェアでトラブルが増加　高額の請求も（日本テレビ系（</a:t>
            </a:r>
            <a:r>
              <a:rPr lang="en-US" altLang="ja-JP" sz="1200">
                <a:hlinkClick r:id="rId2"/>
              </a:rPr>
              <a:t>NNN</a:t>
            </a:r>
            <a:r>
              <a:rPr lang="ja-JP" altLang="en-US" sz="1200">
                <a:hlinkClick r:id="rId2"/>
              </a:rPr>
              <a:t>）） </a:t>
            </a:r>
            <a:r>
              <a:rPr lang="en-US" altLang="ja-JP" sz="1200">
                <a:hlinkClick r:id="rId2"/>
              </a:rPr>
              <a:t>- Yahoo!</a:t>
            </a:r>
            <a:r>
              <a:rPr lang="ja-JP" altLang="en-US" sz="1200">
                <a:hlinkClick r:id="rId2"/>
              </a:rPr>
              <a:t>ニュース</a:t>
            </a:r>
            <a:endParaRPr lang="ja-JP" altLang="en-US" sz="1200"/>
          </a:p>
        </p:txBody>
      </p:sp>
      <p:pic>
        <p:nvPicPr>
          <p:cNvPr id="5" name="図 4">
            <a:extLst>
              <a:ext uri="{FF2B5EF4-FFF2-40B4-BE49-F238E27FC236}">
                <a16:creationId xmlns:a16="http://schemas.microsoft.com/office/drawing/2014/main" id="{911E07B2-4A20-4C48-AD27-1588F90D9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96" y="4122642"/>
            <a:ext cx="2342857" cy="2342857"/>
          </a:xfrm>
          <a:prstGeom prst="rect">
            <a:avLst/>
          </a:prstGeom>
        </p:spPr>
      </p:pic>
    </p:spTree>
    <p:extLst>
      <p:ext uri="{BB962C8B-B14F-4D97-AF65-F5344CB8AC3E}">
        <p14:creationId xmlns:p14="http://schemas.microsoft.com/office/powerpoint/2010/main" val="58122567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2C698EF654C1342ABBFB3595E43FA3C" ma:contentTypeVersion="8" ma:contentTypeDescription="新しいドキュメントを作成します。" ma:contentTypeScope="" ma:versionID="be986f719a89c15b6637a36fd292be53">
  <xsd:schema xmlns:xsd="http://www.w3.org/2001/XMLSchema" xmlns:xs="http://www.w3.org/2001/XMLSchema" xmlns:p="http://schemas.microsoft.com/office/2006/metadata/properties" xmlns:ns2="a4f6a580-d5db-46fb-9f70-81b9d3d7d2c8" targetNamespace="http://schemas.microsoft.com/office/2006/metadata/properties" ma:root="true" ma:fieldsID="ceb6cbc142bd0cabb31ef04e94bac369" ns2:_="">
    <xsd:import namespace="a4f6a580-d5db-46fb-9f70-81b9d3d7d2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6a580-d5db-46fb-9f70-81b9d3d7d2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140E07-0C5F-4F2F-A815-982FB03E04BE}">
  <ds:schemaRefs>
    <ds:schemaRef ds:uri="a4f6a580-d5db-46fb-9f70-81b9d3d7d2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300726A3-EF63-4E84-9D73-FCEA6F2A2935}">
  <ds:schemaRefs>
    <ds:schemaRef ds:uri="http://schemas.microsoft.com/office/2006/metadata/properties"/>
    <ds:schemaRef ds:uri="http://schemas.microsoft.com/office/infopath/2007/PartnerControls"/>
    <ds:schemaRef ds:uri="http://www.w3.org/2000/xmlns/"/>
  </ds:schemaRefs>
</ds:datastoreItem>
</file>

<file path=customXml/itemProps3.xml><?xml version="1.0" encoding="utf-8"?>
<ds:datastoreItem xmlns:ds="http://schemas.openxmlformats.org/officeDocument/2006/customXml" ds:itemID="{541FA03A-1762-48FE-AF32-28952D391D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TotalTime>
  <Words>1654</Words>
  <Application>Microsoft Office PowerPoint</Application>
  <PresentationFormat>ワイド画面</PresentationFormat>
  <Paragraphs>201</Paragraphs>
  <Slides>24</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24</vt:i4>
      </vt:variant>
    </vt:vector>
  </HeadingPairs>
  <TitlesOfParts>
    <vt:vector size="35" baseType="lpstr">
      <vt:lpstr>HGｺﾞｼｯｸM</vt:lpstr>
      <vt:lpstr>ＭＳ Ｐゴシック</vt:lpstr>
      <vt:lpstr>Roboto</vt:lpstr>
      <vt:lpstr>ロンド B スクエア</vt:lpstr>
      <vt:lpstr>游ゴシック</vt:lpstr>
      <vt:lpstr>游ゴシック Light</vt:lpstr>
      <vt:lpstr>游明朝</vt:lpstr>
      <vt:lpstr>Arial</vt:lpstr>
      <vt:lpstr>Times New Roman</vt:lpstr>
      <vt:lpstr>Wingdings</vt:lpstr>
      <vt:lpstr>Office テーマ</vt:lpstr>
      <vt:lpstr>「心地よいカーシェアをすべての人に」 そんなことを当たり前に、MIRSを通じて 公平であり、確実であり、安心な管理 として提供する。</vt:lpstr>
      <vt:lpstr>提案内容</vt:lpstr>
      <vt:lpstr>1．はじめに</vt:lpstr>
      <vt:lpstr>1．はじめに</vt:lpstr>
      <vt:lpstr>1．はじめに</vt:lpstr>
      <vt:lpstr>1．はじめに</vt:lpstr>
      <vt:lpstr>1．はじめに</vt:lpstr>
      <vt:lpstr>1．はじめに</vt:lpstr>
      <vt:lpstr>1．はじめに</vt:lpstr>
      <vt:lpstr>1．はじめに</vt:lpstr>
      <vt:lpstr>1．はじめに</vt:lpstr>
      <vt:lpstr>2．製品コンセプト</vt:lpstr>
      <vt:lpstr>2．製品コンセプト</vt:lpstr>
      <vt:lpstr>3．システムの外観イメージ</vt:lpstr>
      <vt:lpstr>4．主な機能・特徴</vt:lpstr>
      <vt:lpstr>PowerPoint プレゼンテーション</vt:lpstr>
      <vt:lpstr>PowerPoint プレゼンテーション</vt:lpstr>
      <vt:lpstr>4．主な機能・特徴</vt:lpstr>
      <vt:lpstr>4．主な機能・特徴</vt:lpstr>
      <vt:lpstr>4．主な機能・特徴</vt:lpstr>
      <vt:lpstr>4．主な機能・特徴</vt:lpstr>
      <vt:lpstr>5．仕様一覧</vt:lpstr>
      <vt:lpstr>６．価格設定</vt:lpstr>
      <vt:lpstr>７．まとめ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真野 利津子</dc:creator>
  <cp:lastModifiedBy>d18131@comproom.local</cp:lastModifiedBy>
  <cp:revision>14</cp:revision>
  <dcterms:created xsi:type="dcterms:W3CDTF">2021-07-10T15:30:14Z</dcterms:created>
  <dcterms:modified xsi:type="dcterms:W3CDTF">2021-07-16T01:12:19Z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0x01010052C698EF654C1342ABBFB3595E43FA3C</vt:lpwstr>
  </property>
</Properties>
</file>