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4" r:id="rId3"/>
    <p:sldId id="263" r:id="rId4"/>
    <p:sldId id="260"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ja-JP" altLang="en-US"/>
              <a:t>マスター タイトルの書式設定</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3224778-5A47-4D25-B224-8A986339A8D5}"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a:xfrm>
            <a:off x="2416500" y="329307"/>
            <a:ext cx="4973915" cy="309201"/>
          </a:xfrm>
        </p:spPr>
        <p:txBody>
          <a:bodyPr/>
          <a:lstStyle/>
          <a:p>
            <a:endParaRPr kumimoji="1" lang="ja-JP" altLang="en-US"/>
          </a:p>
        </p:txBody>
      </p:sp>
      <p:sp>
        <p:nvSpPr>
          <p:cNvPr id="6" name="Slide Number Placeholder 5"/>
          <p:cNvSpPr>
            <a:spLocks noGrp="1"/>
          </p:cNvSpPr>
          <p:nvPr>
            <p:ph type="sldNum" sz="quarter" idx="12"/>
          </p:nvPr>
        </p:nvSpPr>
        <p:spPr>
          <a:xfrm>
            <a:off x="1437664" y="798973"/>
            <a:ext cx="811019" cy="503578"/>
          </a:xfrm>
        </p:spPr>
        <p:txBody>
          <a:bodyPr/>
          <a:lstStyle/>
          <a:p>
            <a:fld id="{D32BDDB0-CC40-4D59-907E-266E427C431B}" type="slidenum">
              <a:rPr kumimoji="1" lang="ja-JP" altLang="en-US" smtClean="0"/>
              <a:t>‹#›</a:t>
            </a:fld>
            <a:endParaRPr kumimoji="1" lang="ja-JP" alt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13907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224778-5A47-4D25-B224-8A986339A8D5}"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2BDDB0-CC40-4D59-907E-266E427C431B}" type="slidenum">
              <a:rPr kumimoji="1" lang="ja-JP" altLang="en-US" smtClean="0"/>
              <a:t>‹#›</a:t>
            </a:fld>
            <a:endParaRPr kumimoji="1" lang="ja-JP" alt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39056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224778-5A47-4D25-B224-8A986339A8D5}"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2BDDB0-CC40-4D59-907E-266E427C431B}" type="slidenum">
              <a:rPr kumimoji="1" lang="ja-JP" altLang="en-US" smtClean="0"/>
              <a:t>‹#›</a:t>
            </a:fld>
            <a:endParaRPr kumimoji="1" lang="ja-JP" alt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1413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3224778-5A47-4D25-B224-8A986339A8D5}"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2BDDB0-CC40-4D59-907E-266E427C431B}" type="slidenum">
              <a:rPr kumimoji="1" lang="ja-JP" altLang="en-US" smtClean="0"/>
              <a:t>‹#›</a:t>
            </a:fld>
            <a:endParaRPr kumimoji="1" lang="ja-JP" alt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04619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3224778-5A47-4D25-B224-8A986339A8D5}" type="datetimeFigureOut">
              <a:rPr kumimoji="1" lang="ja-JP" altLang="en-US" smtClean="0"/>
              <a:t>2020/12/11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2BDDB0-CC40-4D59-907E-266E427C431B}" type="slidenum">
              <a:rPr kumimoji="1" lang="ja-JP" altLang="en-US" smtClean="0"/>
              <a:t>‹#›</a:t>
            </a:fld>
            <a:endParaRPr kumimoji="1" lang="ja-JP" alt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9035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3224778-5A47-4D25-B224-8A986339A8D5}" type="datetimeFigureOut">
              <a:rPr kumimoji="1" lang="ja-JP" altLang="en-US" smtClean="0"/>
              <a:t>2020/12/11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2BDDB0-CC40-4D59-907E-266E427C431B}" type="slidenum">
              <a:rPr kumimoji="1" lang="ja-JP" altLang="en-US" smtClean="0"/>
              <a:t>‹#›</a:t>
            </a:fld>
            <a:endParaRPr kumimoji="1" lang="ja-JP" alt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074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447191" y="2824269"/>
            <a:ext cx="4645152" cy="26444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412362" y="2821491"/>
            <a:ext cx="4645152" cy="2637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3224778-5A47-4D25-B224-8A986339A8D5}" type="datetimeFigureOut">
              <a:rPr kumimoji="1" lang="ja-JP" altLang="en-US" smtClean="0"/>
              <a:t>2020/12/11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2BDDB0-CC40-4D59-907E-266E427C431B}" type="slidenum">
              <a:rPr kumimoji="1" lang="ja-JP" altLang="en-US" smtClean="0"/>
              <a:t>‹#›</a:t>
            </a:fld>
            <a:endParaRPr kumimoji="1" lang="ja-JP" alt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446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3224778-5A47-4D25-B224-8A986339A8D5}" type="datetimeFigureOut">
              <a:rPr kumimoji="1" lang="ja-JP" altLang="en-US" smtClean="0"/>
              <a:t>2020/12/11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2BDDB0-CC40-4D59-907E-266E427C431B}" type="slidenum">
              <a:rPr kumimoji="1" lang="ja-JP" altLang="en-US" smtClean="0"/>
              <a:t>‹#›</a:t>
            </a:fld>
            <a:endParaRPr kumimoji="1" lang="ja-JP" alt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7632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224778-5A47-4D25-B224-8A986339A8D5}" type="datetimeFigureOut">
              <a:rPr kumimoji="1" lang="ja-JP" altLang="en-US" smtClean="0"/>
              <a:t>2020/12/11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2BDDB0-CC40-4D59-907E-266E427C431B}" type="slidenum">
              <a:rPr kumimoji="1" lang="ja-JP" altLang="en-US" smtClean="0"/>
              <a:t>‹#›</a:t>
            </a:fld>
            <a:endParaRPr kumimoji="1" lang="ja-JP" altLang="en-US"/>
          </a:p>
        </p:txBody>
      </p:sp>
    </p:spTree>
    <p:extLst>
      <p:ext uri="{BB962C8B-B14F-4D97-AF65-F5344CB8AC3E}">
        <p14:creationId xmlns:p14="http://schemas.microsoft.com/office/powerpoint/2010/main" val="3306102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3224778-5A47-4D25-B224-8A986339A8D5}" type="datetimeFigureOut">
              <a:rPr kumimoji="1" lang="ja-JP" altLang="en-US" smtClean="0"/>
              <a:t>2020/12/11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2BDDB0-CC40-4D59-907E-266E427C431B}" type="slidenum">
              <a:rPr kumimoji="1" lang="ja-JP" altLang="en-US" smtClean="0"/>
              <a:t>‹#›</a:t>
            </a:fld>
            <a:endParaRPr kumimoji="1" lang="ja-JP" alt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123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3224778-5A47-4D25-B224-8A986339A8D5}" type="datetimeFigureOut">
              <a:rPr kumimoji="1" lang="ja-JP" altLang="en-US" smtClean="0"/>
              <a:t>2020/12/11</a:t>
            </a:fld>
            <a:endParaRPr kumimoji="1" lang="ja-JP" altLang="en-US"/>
          </a:p>
        </p:txBody>
      </p:sp>
      <p:sp>
        <p:nvSpPr>
          <p:cNvPr id="6" name="Footer Placeholder 5"/>
          <p:cNvSpPr>
            <a:spLocks noGrp="1"/>
          </p:cNvSpPr>
          <p:nvPr>
            <p:ph type="ftr" sz="quarter" idx="11"/>
          </p:nvPr>
        </p:nvSpPr>
        <p:spPr>
          <a:xfrm>
            <a:off x="1447382" y="318640"/>
            <a:ext cx="5541004" cy="320931"/>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D32BDDB0-CC40-4D59-907E-266E427C431B}" type="slidenum">
              <a:rPr kumimoji="1" lang="ja-JP" altLang="en-US" smtClean="0"/>
              <a:t>‹#›</a:t>
            </a:fld>
            <a:endParaRPr kumimoji="1" lang="ja-JP" alt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323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3224778-5A47-4D25-B224-8A986339A8D5}" type="datetimeFigureOut">
              <a:rPr kumimoji="1" lang="ja-JP" altLang="en-US" smtClean="0"/>
              <a:t>2020/12/11</a:t>
            </a:fld>
            <a:endParaRPr kumimoji="1" lang="ja-JP" alt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32BDDB0-CC40-4D59-907E-266E427C431B}" type="slidenum">
              <a:rPr kumimoji="1" lang="ja-JP" altLang="en-US" smtClean="0"/>
              <a:t>‹#›</a:t>
            </a:fld>
            <a:endParaRPr kumimoji="1" lang="ja-JP" alt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85395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kumimoji="1"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kumimoji="1"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29870B-C58D-41F5-B4AB-6ACFC5BCA11F}"/>
              </a:ext>
            </a:extLst>
          </p:cNvPr>
          <p:cNvSpPr>
            <a:spLocks noGrp="1"/>
          </p:cNvSpPr>
          <p:nvPr>
            <p:ph type="ctrTitle"/>
          </p:nvPr>
        </p:nvSpPr>
        <p:spPr/>
        <p:txBody>
          <a:bodyPr/>
          <a:lstStyle/>
          <a:p>
            <a:r>
              <a:rPr kumimoji="1" lang="ja-JP" altLang="en-US" dirty="0"/>
              <a:t>システム統合確認会議</a:t>
            </a:r>
          </a:p>
        </p:txBody>
      </p:sp>
      <p:sp>
        <p:nvSpPr>
          <p:cNvPr id="3" name="字幕 2">
            <a:extLst>
              <a:ext uri="{FF2B5EF4-FFF2-40B4-BE49-F238E27FC236}">
                <a16:creationId xmlns:a16="http://schemas.microsoft.com/office/drawing/2014/main" id="{134D8BC0-F1C1-4912-9931-17E2B1B77808}"/>
              </a:ext>
            </a:extLst>
          </p:cNvPr>
          <p:cNvSpPr>
            <a:spLocks noGrp="1"/>
          </p:cNvSpPr>
          <p:nvPr>
            <p:ph type="subTitle" idx="1"/>
          </p:nvPr>
        </p:nvSpPr>
        <p:spPr/>
        <p:txBody>
          <a:bodyPr>
            <a:normAutofit/>
          </a:bodyPr>
          <a:lstStyle/>
          <a:p>
            <a:pPr algn="ctr"/>
            <a:r>
              <a:rPr kumimoji="1" lang="en-US" altLang="ja-JP" sz="3200" dirty="0"/>
              <a:t>MIRS2005</a:t>
            </a:r>
            <a:endParaRPr kumimoji="1" lang="ja-JP" altLang="en-US" sz="3200" dirty="0"/>
          </a:p>
        </p:txBody>
      </p:sp>
    </p:spTree>
    <p:extLst>
      <p:ext uri="{BB962C8B-B14F-4D97-AF65-F5344CB8AC3E}">
        <p14:creationId xmlns:p14="http://schemas.microsoft.com/office/powerpoint/2010/main" val="304307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2F6C81-5AA0-4D79-BAC9-F7636FF75303}"/>
              </a:ext>
            </a:extLst>
          </p:cNvPr>
          <p:cNvSpPr>
            <a:spLocks noGrp="1"/>
          </p:cNvSpPr>
          <p:nvPr>
            <p:ph type="title"/>
          </p:nvPr>
        </p:nvSpPr>
        <p:spPr/>
        <p:txBody>
          <a:bodyPr>
            <a:normAutofit/>
          </a:bodyPr>
          <a:lstStyle/>
          <a:p>
            <a:r>
              <a:rPr kumimoji="1" lang="ja-JP" altLang="en-US" sz="4800" dirty="0"/>
              <a:t>進捗報告</a:t>
            </a:r>
          </a:p>
        </p:txBody>
      </p:sp>
      <p:graphicFrame>
        <p:nvGraphicFramePr>
          <p:cNvPr id="4" name="表 4">
            <a:extLst>
              <a:ext uri="{FF2B5EF4-FFF2-40B4-BE49-F238E27FC236}">
                <a16:creationId xmlns:a16="http://schemas.microsoft.com/office/drawing/2014/main" id="{D04DF28E-9751-4C1A-B3A8-4A3443639577}"/>
              </a:ext>
            </a:extLst>
          </p:cNvPr>
          <p:cNvGraphicFramePr>
            <a:graphicFrameLocks noGrp="1"/>
          </p:cNvGraphicFramePr>
          <p:nvPr>
            <p:ph idx="1"/>
            <p:extLst>
              <p:ext uri="{D42A27DB-BD31-4B8C-83A1-F6EECF244321}">
                <p14:modId xmlns:p14="http://schemas.microsoft.com/office/powerpoint/2010/main" val="1709686484"/>
              </p:ext>
            </p:extLst>
          </p:nvPr>
        </p:nvGraphicFramePr>
        <p:xfrm>
          <a:off x="1450975" y="2016125"/>
          <a:ext cx="9604375" cy="2748280"/>
        </p:xfrm>
        <a:graphic>
          <a:graphicData uri="http://schemas.openxmlformats.org/drawingml/2006/table">
            <a:tbl>
              <a:tblPr firstRow="1" bandRow="1">
                <a:tableStyleId>{5C22544A-7EE6-4342-B048-85BDC9FD1C3A}</a:tableStyleId>
              </a:tblPr>
              <a:tblGrid>
                <a:gridCol w="1920875">
                  <a:extLst>
                    <a:ext uri="{9D8B030D-6E8A-4147-A177-3AD203B41FA5}">
                      <a16:colId xmlns:a16="http://schemas.microsoft.com/office/drawing/2014/main" val="3867651902"/>
                    </a:ext>
                  </a:extLst>
                </a:gridCol>
                <a:gridCol w="2885515">
                  <a:extLst>
                    <a:ext uri="{9D8B030D-6E8A-4147-A177-3AD203B41FA5}">
                      <a16:colId xmlns:a16="http://schemas.microsoft.com/office/drawing/2014/main" val="3893365609"/>
                    </a:ext>
                  </a:extLst>
                </a:gridCol>
                <a:gridCol w="956235">
                  <a:extLst>
                    <a:ext uri="{9D8B030D-6E8A-4147-A177-3AD203B41FA5}">
                      <a16:colId xmlns:a16="http://schemas.microsoft.com/office/drawing/2014/main" val="1504016081"/>
                    </a:ext>
                  </a:extLst>
                </a:gridCol>
                <a:gridCol w="2925482">
                  <a:extLst>
                    <a:ext uri="{9D8B030D-6E8A-4147-A177-3AD203B41FA5}">
                      <a16:colId xmlns:a16="http://schemas.microsoft.com/office/drawing/2014/main" val="691747673"/>
                    </a:ext>
                  </a:extLst>
                </a:gridCol>
                <a:gridCol w="916268">
                  <a:extLst>
                    <a:ext uri="{9D8B030D-6E8A-4147-A177-3AD203B41FA5}">
                      <a16:colId xmlns:a16="http://schemas.microsoft.com/office/drawing/2014/main" val="2112596628"/>
                    </a:ext>
                  </a:extLst>
                </a:gridCol>
              </a:tblGrid>
              <a:tr h="370840">
                <a:tc>
                  <a:txBody>
                    <a:bodyPr/>
                    <a:lstStyle/>
                    <a:p>
                      <a:pPr algn="ctr"/>
                      <a:r>
                        <a:rPr kumimoji="1" lang="ja-JP" altLang="en-US" dirty="0"/>
                        <a:t>項目</a:t>
                      </a:r>
                    </a:p>
                  </a:txBody>
                  <a:tcPr/>
                </a:tc>
                <a:tc>
                  <a:txBody>
                    <a:bodyPr/>
                    <a:lstStyle/>
                    <a:p>
                      <a:pPr algn="ctr"/>
                      <a:r>
                        <a:rPr kumimoji="1" lang="ja-JP" altLang="en-US" dirty="0"/>
                        <a:t>動作シナリオ</a:t>
                      </a:r>
                    </a:p>
                  </a:txBody>
                  <a:tcPr/>
                </a:tc>
                <a:tc>
                  <a:txBody>
                    <a:bodyPr/>
                    <a:lstStyle/>
                    <a:p>
                      <a:pPr algn="ctr"/>
                      <a:r>
                        <a:rPr kumimoji="1" lang="ja-JP" altLang="en-US" dirty="0"/>
                        <a:t>優先度</a:t>
                      </a:r>
                    </a:p>
                  </a:txBody>
                  <a:tcPr/>
                </a:tc>
                <a:tc>
                  <a:txBody>
                    <a:bodyPr/>
                    <a:lstStyle/>
                    <a:p>
                      <a:pPr algn="ctr"/>
                      <a:r>
                        <a:rPr kumimoji="1" lang="ja-JP" altLang="en-US" dirty="0"/>
                        <a:t>開発状況</a:t>
                      </a:r>
                    </a:p>
                  </a:txBody>
                  <a:tcPr/>
                </a:tc>
                <a:tc>
                  <a:txBody>
                    <a:bodyPr/>
                    <a:lstStyle/>
                    <a:p>
                      <a:pPr algn="ctr"/>
                      <a:r>
                        <a:rPr kumimoji="1" lang="ja-JP" altLang="en-US" dirty="0"/>
                        <a:t>備考</a:t>
                      </a:r>
                    </a:p>
                  </a:txBody>
                  <a:tcPr/>
                </a:tc>
                <a:extLst>
                  <a:ext uri="{0D108BD9-81ED-4DB2-BD59-A6C34878D82A}">
                    <a16:rowId xmlns:a16="http://schemas.microsoft.com/office/drawing/2014/main" val="2219143802"/>
                  </a:ext>
                </a:extLst>
              </a:tr>
              <a:tr h="370840">
                <a:tc>
                  <a:txBody>
                    <a:bodyPr/>
                    <a:lstStyle/>
                    <a:p>
                      <a:r>
                        <a:rPr kumimoji="1" lang="ja-JP" altLang="en-US" dirty="0"/>
                        <a:t>乗車機能</a:t>
                      </a:r>
                    </a:p>
                  </a:txBody>
                  <a:tcPr/>
                </a:tc>
                <a:tc>
                  <a:txBody>
                    <a:bodyPr/>
                    <a:lstStyle/>
                    <a:p>
                      <a:r>
                        <a:rPr kumimoji="1" lang="ja-JP" altLang="en-US" dirty="0"/>
                        <a:t>・子供を乗せて移動することができる</a:t>
                      </a:r>
                      <a:endParaRPr kumimoji="1" lang="en-US" altLang="ja-JP" dirty="0"/>
                    </a:p>
                    <a:p>
                      <a:r>
                        <a:rPr kumimoji="1" lang="ja-JP" altLang="en-US" dirty="0"/>
                        <a:t>・待合室 ⇔ 診察室</a:t>
                      </a:r>
                      <a:endParaRPr kumimoji="1" lang="en-US" altLang="ja-JP" dirty="0"/>
                    </a:p>
                    <a:p>
                      <a:endParaRPr kumimoji="1" lang="ja-JP" altLang="en-US" dirty="0"/>
                    </a:p>
                  </a:txBody>
                  <a:tcPr/>
                </a:tc>
                <a:tc>
                  <a:txBody>
                    <a:bodyPr/>
                    <a:lstStyle/>
                    <a:p>
                      <a:pPr algn="ctr"/>
                      <a:r>
                        <a:rPr kumimoji="1" lang="en-US" altLang="ja-JP" dirty="0"/>
                        <a:t>A1</a:t>
                      </a:r>
                      <a:endParaRPr kumimoji="1" lang="ja-JP" altLang="en-US" dirty="0"/>
                    </a:p>
                  </a:txBody>
                  <a:tcPr/>
                </a:tc>
                <a:tc>
                  <a:txBody>
                    <a:bodyPr/>
                    <a:lstStyle/>
                    <a:p>
                      <a:r>
                        <a:rPr kumimoji="1" lang="ja-JP" altLang="en-US" dirty="0"/>
                        <a:t>・部品の加工完了</a:t>
                      </a:r>
                      <a:endParaRPr kumimoji="1" lang="en-US" altLang="ja-JP" dirty="0"/>
                    </a:p>
                    <a:p>
                      <a:r>
                        <a:rPr kumimoji="1" lang="ja-JP" altLang="en-US" dirty="0"/>
                        <a:t>・本日組み立て</a:t>
                      </a:r>
                      <a:endParaRPr kumimoji="1" lang="en-US" altLang="ja-JP" dirty="0"/>
                    </a:p>
                    <a:p>
                      <a:r>
                        <a:rPr kumimoji="1" lang="ja-JP" altLang="en-US" dirty="0"/>
                        <a:t>・外装は部品が完成しこれから縫い合わせ</a:t>
                      </a:r>
                      <a:endParaRPr kumimoji="1" lang="en-US" altLang="ja-JP" dirty="0"/>
                    </a:p>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494815096"/>
                  </a:ext>
                </a:extLst>
              </a:tr>
              <a:tr h="370840">
                <a:tc>
                  <a:txBody>
                    <a:bodyPr/>
                    <a:lstStyle/>
                    <a:p>
                      <a:r>
                        <a:rPr kumimoji="1" lang="ja-JP" altLang="en-US" dirty="0"/>
                        <a:t>画像認識ライントレース機能</a:t>
                      </a:r>
                    </a:p>
                  </a:txBody>
                  <a:tcPr/>
                </a:tc>
                <a:tc>
                  <a:txBody>
                    <a:bodyPr/>
                    <a:lstStyle/>
                    <a:p>
                      <a:r>
                        <a:rPr kumimoji="1" lang="ja-JP" altLang="en-US" dirty="0"/>
                        <a:t>ラインによって決められた道のりを移動する</a:t>
                      </a:r>
                      <a:endParaRPr kumimoji="1" lang="en-US" altLang="ja-JP" dirty="0"/>
                    </a:p>
                    <a:p>
                      <a:endParaRPr kumimoji="1" lang="ja-JP" altLang="en-US" dirty="0"/>
                    </a:p>
                  </a:txBody>
                  <a:tcPr/>
                </a:tc>
                <a:tc>
                  <a:txBody>
                    <a:bodyPr/>
                    <a:lstStyle/>
                    <a:p>
                      <a:pPr algn="ctr"/>
                      <a:r>
                        <a:rPr kumimoji="1" lang="en-US" altLang="ja-JP" dirty="0"/>
                        <a:t>A2</a:t>
                      </a:r>
                      <a:endParaRPr kumimoji="1" lang="ja-JP" altLang="en-US" dirty="0"/>
                    </a:p>
                  </a:txBody>
                  <a:tcPr/>
                </a:tc>
                <a:tc>
                  <a:txBody>
                    <a:bodyPr/>
                    <a:lstStyle/>
                    <a:p>
                      <a:r>
                        <a:rPr kumimoji="1" lang="ja-JP" altLang="en-US" dirty="0"/>
                        <a:t>・プロトタイプ開発完了</a:t>
                      </a:r>
                      <a:endParaRPr kumimoji="1" lang="en-US" altLang="ja-JP" dirty="0"/>
                    </a:p>
                    <a:p>
                      <a:r>
                        <a:rPr kumimoji="1" lang="ja-JP" altLang="en-US" dirty="0"/>
                        <a:t>・動作が安定していない</a:t>
                      </a:r>
                      <a:endParaRPr kumimoji="1" lang="en-US" altLang="ja-JP" dirty="0"/>
                    </a:p>
                  </a:txBody>
                  <a:tcPr/>
                </a:tc>
                <a:tc>
                  <a:txBody>
                    <a:bodyPr/>
                    <a:lstStyle/>
                    <a:p>
                      <a:r>
                        <a:rPr kumimoji="1" lang="ja-JP" altLang="en-US" dirty="0"/>
                        <a:t>要改良</a:t>
                      </a:r>
                    </a:p>
                  </a:txBody>
                  <a:tcPr/>
                </a:tc>
                <a:extLst>
                  <a:ext uri="{0D108BD9-81ED-4DB2-BD59-A6C34878D82A}">
                    <a16:rowId xmlns:a16="http://schemas.microsoft.com/office/drawing/2014/main" val="3779345117"/>
                  </a:ext>
                </a:extLst>
              </a:tr>
            </a:tbl>
          </a:graphicData>
        </a:graphic>
      </p:graphicFrame>
    </p:spTree>
    <p:extLst>
      <p:ext uri="{BB962C8B-B14F-4D97-AF65-F5344CB8AC3E}">
        <p14:creationId xmlns:p14="http://schemas.microsoft.com/office/powerpoint/2010/main" val="3650920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FDB10B-5389-49CD-A8BE-CFDA198D08DD}"/>
              </a:ext>
            </a:extLst>
          </p:cNvPr>
          <p:cNvSpPr>
            <a:spLocks noGrp="1"/>
          </p:cNvSpPr>
          <p:nvPr>
            <p:ph type="title"/>
          </p:nvPr>
        </p:nvSpPr>
        <p:spPr/>
        <p:txBody>
          <a:bodyPr>
            <a:normAutofit/>
          </a:bodyPr>
          <a:lstStyle/>
          <a:p>
            <a:r>
              <a:rPr kumimoji="1" lang="ja-JP" altLang="en-US" sz="4800" dirty="0"/>
              <a:t>進捗報告</a:t>
            </a:r>
          </a:p>
        </p:txBody>
      </p:sp>
      <p:graphicFrame>
        <p:nvGraphicFramePr>
          <p:cNvPr id="4" name="表 4">
            <a:extLst>
              <a:ext uri="{FF2B5EF4-FFF2-40B4-BE49-F238E27FC236}">
                <a16:creationId xmlns:a16="http://schemas.microsoft.com/office/drawing/2014/main" id="{686A6D0F-D5D6-400A-AB2A-51A9A2CCECD9}"/>
              </a:ext>
            </a:extLst>
          </p:cNvPr>
          <p:cNvGraphicFramePr>
            <a:graphicFrameLocks noGrp="1"/>
          </p:cNvGraphicFramePr>
          <p:nvPr>
            <p:ph idx="1"/>
            <p:extLst>
              <p:ext uri="{D42A27DB-BD31-4B8C-83A1-F6EECF244321}">
                <p14:modId xmlns:p14="http://schemas.microsoft.com/office/powerpoint/2010/main" val="2068763163"/>
              </p:ext>
            </p:extLst>
          </p:nvPr>
        </p:nvGraphicFramePr>
        <p:xfrm>
          <a:off x="1450975" y="2016125"/>
          <a:ext cx="9604375" cy="4394200"/>
        </p:xfrm>
        <a:graphic>
          <a:graphicData uri="http://schemas.openxmlformats.org/drawingml/2006/table">
            <a:tbl>
              <a:tblPr firstRow="1" bandRow="1">
                <a:tableStyleId>{5C22544A-7EE6-4342-B048-85BDC9FD1C3A}</a:tableStyleId>
              </a:tblPr>
              <a:tblGrid>
                <a:gridCol w="1920875">
                  <a:extLst>
                    <a:ext uri="{9D8B030D-6E8A-4147-A177-3AD203B41FA5}">
                      <a16:colId xmlns:a16="http://schemas.microsoft.com/office/drawing/2014/main" val="2131507962"/>
                    </a:ext>
                  </a:extLst>
                </a:gridCol>
                <a:gridCol w="2903444">
                  <a:extLst>
                    <a:ext uri="{9D8B030D-6E8A-4147-A177-3AD203B41FA5}">
                      <a16:colId xmlns:a16="http://schemas.microsoft.com/office/drawing/2014/main" val="3813202227"/>
                    </a:ext>
                  </a:extLst>
                </a:gridCol>
                <a:gridCol w="938306">
                  <a:extLst>
                    <a:ext uri="{9D8B030D-6E8A-4147-A177-3AD203B41FA5}">
                      <a16:colId xmlns:a16="http://schemas.microsoft.com/office/drawing/2014/main" val="3955081327"/>
                    </a:ext>
                  </a:extLst>
                </a:gridCol>
                <a:gridCol w="2826871">
                  <a:extLst>
                    <a:ext uri="{9D8B030D-6E8A-4147-A177-3AD203B41FA5}">
                      <a16:colId xmlns:a16="http://schemas.microsoft.com/office/drawing/2014/main" val="3057707872"/>
                    </a:ext>
                  </a:extLst>
                </a:gridCol>
                <a:gridCol w="1014879">
                  <a:extLst>
                    <a:ext uri="{9D8B030D-6E8A-4147-A177-3AD203B41FA5}">
                      <a16:colId xmlns:a16="http://schemas.microsoft.com/office/drawing/2014/main" val="2256852345"/>
                    </a:ext>
                  </a:extLst>
                </a:gridCol>
              </a:tblGrid>
              <a:tr h="370840">
                <a:tc>
                  <a:txBody>
                    <a:bodyPr/>
                    <a:lstStyle/>
                    <a:p>
                      <a:pPr algn="ctr"/>
                      <a:r>
                        <a:rPr kumimoji="1" lang="ja-JP" altLang="en-US" dirty="0"/>
                        <a:t>項目</a:t>
                      </a:r>
                    </a:p>
                  </a:txBody>
                  <a:tcPr/>
                </a:tc>
                <a:tc>
                  <a:txBody>
                    <a:bodyPr/>
                    <a:lstStyle/>
                    <a:p>
                      <a:pPr algn="ctr"/>
                      <a:r>
                        <a:rPr kumimoji="1" lang="ja-JP" altLang="en-US" dirty="0"/>
                        <a:t>動作シナリオ</a:t>
                      </a:r>
                    </a:p>
                  </a:txBody>
                  <a:tcPr/>
                </a:tc>
                <a:tc>
                  <a:txBody>
                    <a:bodyPr/>
                    <a:lstStyle/>
                    <a:p>
                      <a:pPr algn="ctr"/>
                      <a:r>
                        <a:rPr kumimoji="1" lang="ja-JP" altLang="en-US" dirty="0"/>
                        <a:t>優先度</a:t>
                      </a:r>
                    </a:p>
                  </a:txBody>
                  <a:tcPr/>
                </a:tc>
                <a:tc>
                  <a:txBody>
                    <a:bodyPr/>
                    <a:lstStyle/>
                    <a:p>
                      <a:pPr algn="ctr"/>
                      <a:r>
                        <a:rPr kumimoji="1" lang="ja-JP" altLang="en-US" dirty="0"/>
                        <a:t>開発状況</a:t>
                      </a:r>
                    </a:p>
                  </a:txBody>
                  <a:tcPr/>
                </a:tc>
                <a:tc>
                  <a:txBody>
                    <a:bodyPr/>
                    <a:lstStyle/>
                    <a:p>
                      <a:pPr algn="ctr"/>
                      <a:r>
                        <a:rPr kumimoji="1" lang="ja-JP" altLang="en-US" dirty="0"/>
                        <a:t>備考</a:t>
                      </a:r>
                    </a:p>
                  </a:txBody>
                  <a:tcPr/>
                </a:tc>
                <a:extLst>
                  <a:ext uri="{0D108BD9-81ED-4DB2-BD59-A6C34878D82A}">
                    <a16:rowId xmlns:a16="http://schemas.microsoft.com/office/drawing/2014/main" val="1550660711"/>
                  </a:ext>
                </a:extLst>
              </a:tr>
              <a:tr h="370840">
                <a:tc>
                  <a:txBody>
                    <a:bodyPr/>
                    <a:lstStyle/>
                    <a:p>
                      <a:r>
                        <a:rPr kumimoji="1" lang="ja-JP" altLang="en-US" dirty="0"/>
                        <a:t>緊急停止機能</a:t>
                      </a:r>
                    </a:p>
                  </a:txBody>
                  <a:tcPr/>
                </a:tc>
                <a:tc>
                  <a:txBody>
                    <a:bodyPr/>
                    <a:lstStyle/>
                    <a:p>
                      <a:r>
                        <a:rPr kumimoji="1" lang="ja-JP" altLang="en-US" dirty="0"/>
                        <a:t>・物理的な緊急停止スイッチ・ソフト的な緊急停止スイッチを押すことで強制的に動作を停止させる</a:t>
                      </a:r>
                      <a:endParaRPr kumimoji="1" lang="en-US" altLang="ja-JP" dirty="0"/>
                    </a:p>
                    <a:p>
                      <a:endParaRPr kumimoji="1" lang="en-US" altLang="ja-JP" dirty="0"/>
                    </a:p>
                    <a:p>
                      <a:r>
                        <a:rPr kumimoji="1" lang="ja-JP" altLang="en-US" dirty="0"/>
                        <a:t>・再び動作させるためには再起動させる必要がある</a:t>
                      </a:r>
                      <a:endParaRPr kumimoji="1" lang="en-US" altLang="ja-JP" dirty="0"/>
                    </a:p>
                    <a:p>
                      <a:endParaRPr kumimoji="1" lang="ja-JP" altLang="en-US" dirty="0"/>
                    </a:p>
                  </a:txBody>
                  <a:tcPr/>
                </a:tc>
                <a:tc>
                  <a:txBody>
                    <a:bodyPr/>
                    <a:lstStyle/>
                    <a:p>
                      <a:pPr algn="ctr"/>
                      <a:r>
                        <a:rPr kumimoji="1" lang="en-US" altLang="ja-JP" dirty="0"/>
                        <a:t>A3</a:t>
                      </a:r>
                      <a:endParaRPr kumimoji="1" lang="ja-JP" altLang="en-US" dirty="0"/>
                    </a:p>
                  </a:txBody>
                  <a:tcPr/>
                </a:tc>
                <a:tc>
                  <a:txBody>
                    <a:bodyPr/>
                    <a:lstStyle/>
                    <a:p>
                      <a:r>
                        <a:rPr kumimoji="1" lang="ja-JP" altLang="en-US" dirty="0"/>
                        <a:t>・物理的な緊急停止は実現</a:t>
                      </a:r>
                      <a:endParaRPr kumimoji="1" lang="en-US" altLang="ja-JP" dirty="0"/>
                    </a:p>
                    <a:p>
                      <a:endParaRPr kumimoji="1" lang="en-US" altLang="ja-JP" dirty="0"/>
                    </a:p>
                    <a:p>
                      <a:r>
                        <a:rPr kumimoji="1" lang="ja-JP" altLang="en-US" dirty="0"/>
                        <a:t>・ソフト的な緊急停止はアプリとの連携のみこれから開発</a:t>
                      </a:r>
                      <a:endParaRPr kumimoji="1" lang="en-US" altLang="ja-JP" dirty="0"/>
                    </a:p>
                    <a:p>
                      <a:endParaRPr kumimoji="1" lang="en-US" altLang="ja-JP" dirty="0"/>
                    </a:p>
                    <a:p>
                      <a:r>
                        <a:rPr kumimoji="1" lang="ja-JP" altLang="en-US" dirty="0"/>
                        <a:t>・動作確認済み</a:t>
                      </a:r>
                    </a:p>
                  </a:txBody>
                  <a:tcPr/>
                </a:tc>
                <a:tc>
                  <a:txBody>
                    <a:bodyPr/>
                    <a:lstStyle/>
                    <a:p>
                      <a:endParaRPr kumimoji="1" lang="ja-JP" altLang="en-US" dirty="0"/>
                    </a:p>
                  </a:txBody>
                  <a:tcPr/>
                </a:tc>
                <a:extLst>
                  <a:ext uri="{0D108BD9-81ED-4DB2-BD59-A6C34878D82A}">
                    <a16:rowId xmlns:a16="http://schemas.microsoft.com/office/drawing/2014/main" val="1988480617"/>
                  </a:ext>
                </a:extLst>
              </a:tr>
              <a:tr h="370840">
                <a:tc>
                  <a:txBody>
                    <a:bodyPr/>
                    <a:lstStyle/>
                    <a:p>
                      <a:r>
                        <a:rPr kumimoji="1" lang="ja-JP" altLang="en-US" dirty="0"/>
                        <a:t>衝突防止機能</a:t>
                      </a:r>
                    </a:p>
                  </a:txBody>
                  <a:tcPr/>
                </a:tc>
                <a:tc>
                  <a:txBody>
                    <a:bodyPr/>
                    <a:lstStyle/>
                    <a:p>
                      <a:r>
                        <a:rPr kumimoji="1" lang="ja-JP" altLang="en-US" dirty="0"/>
                        <a:t>周りの障害物を認知して一定距離以下になると一時停止する</a:t>
                      </a:r>
                      <a:endParaRPr kumimoji="1" lang="en-US" altLang="ja-JP" dirty="0"/>
                    </a:p>
                    <a:p>
                      <a:endParaRPr kumimoji="1" lang="ja-JP" altLang="en-US" dirty="0"/>
                    </a:p>
                  </a:txBody>
                  <a:tcPr/>
                </a:tc>
                <a:tc>
                  <a:txBody>
                    <a:bodyPr/>
                    <a:lstStyle/>
                    <a:p>
                      <a:pPr algn="ctr"/>
                      <a:r>
                        <a:rPr kumimoji="1" lang="en-US" altLang="ja-JP" dirty="0"/>
                        <a:t>A4</a:t>
                      </a:r>
                      <a:endParaRPr kumimoji="1" lang="ja-JP" altLang="en-US" dirty="0"/>
                    </a:p>
                  </a:txBody>
                  <a:tcPr/>
                </a:tc>
                <a:tc>
                  <a:txBody>
                    <a:bodyPr/>
                    <a:lstStyle/>
                    <a:p>
                      <a:r>
                        <a:rPr kumimoji="1" lang="ja-JP" altLang="en-US" dirty="0"/>
                        <a:t>・開発完了</a:t>
                      </a:r>
                      <a:endParaRPr kumimoji="1" lang="en-US" altLang="ja-JP" dirty="0"/>
                    </a:p>
                    <a:p>
                      <a:r>
                        <a:rPr kumimoji="1" lang="ja-JP" altLang="en-US" dirty="0"/>
                        <a:t>・動作確認済み</a:t>
                      </a:r>
                      <a:endParaRPr kumimoji="1" lang="en-US" altLang="ja-JP" dirty="0"/>
                    </a:p>
                  </a:txBody>
                  <a:tcPr/>
                </a:tc>
                <a:tc>
                  <a:txBody>
                    <a:bodyPr/>
                    <a:lstStyle/>
                    <a:p>
                      <a:endParaRPr kumimoji="1" lang="ja-JP" altLang="en-US" dirty="0"/>
                    </a:p>
                  </a:txBody>
                  <a:tcPr/>
                </a:tc>
                <a:extLst>
                  <a:ext uri="{0D108BD9-81ED-4DB2-BD59-A6C34878D82A}">
                    <a16:rowId xmlns:a16="http://schemas.microsoft.com/office/drawing/2014/main" val="1932415603"/>
                  </a:ext>
                </a:extLst>
              </a:tr>
            </a:tbl>
          </a:graphicData>
        </a:graphic>
      </p:graphicFrame>
    </p:spTree>
    <p:extLst>
      <p:ext uri="{BB962C8B-B14F-4D97-AF65-F5344CB8AC3E}">
        <p14:creationId xmlns:p14="http://schemas.microsoft.com/office/powerpoint/2010/main" val="3078644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4A72D8-D4AB-4405-BBDF-1DEC48F61709}"/>
              </a:ext>
            </a:extLst>
          </p:cNvPr>
          <p:cNvSpPr>
            <a:spLocks noGrp="1"/>
          </p:cNvSpPr>
          <p:nvPr>
            <p:ph type="title"/>
          </p:nvPr>
        </p:nvSpPr>
        <p:spPr/>
        <p:txBody>
          <a:bodyPr>
            <a:normAutofit/>
          </a:bodyPr>
          <a:lstStyle/>
          <a:p>
            <a:r>
              <a:rPr kumimoji="1" lang="ja-JP" altLang="en-US" sz="4800" dirty="0"/>
              <a:t>進捗報告</a:t>
            </a:r>
          </a:p>
        </p:txBody>
      </p:sp>
      <p:graphicFrame>
        <p:nvGraphicFramePr>
          <p:cNvPr id="4" name="表 4">
            <a:extLst>
              <a:ext uri="{FF2B5EF4-FFF2-40B4-BE49-F238E27FC236}">
                <a16:creationId xmlns:a16="http://schemas.microsoft.com/office/drawing/2014/main" id="{D2BE6115-EC94-4FA3-B09A-2562002ED4AB}"/>
              </a:ext>
            </a:extLst>
          </p:cNvPr>
          <p:cNvGraphicFramePr>
            <a:graphicFrameLocks noGrp="1"/>
          </p:cNvGraphicFramePr>
          <p:nvPr>
            <p:ph idx="1"/>
            <p:extLst>
              <p:ext uri="{D42A27DB-BD31-4B8C-83A1-F6EECF244321}">
                <p14:modId xmlns:p14="http://schemas.microsoft.com/office/powerpoint/2010/main" val="1233125266"/>
              </p:ext>
            </p:extLst>
          </p:nvPr>
        </p:nvGraphicFramePr>
        <p:xfrm>
          <a:off x="1450975" y="2016125"/>
          <a:ext cx="9604375" cy="4485640"/>
        </p:xfrm>
        <a:graphic>
          <a:graphicData uri="http://schemas.openxmlformats.org/drawingml/2006/table">
            <a:tbl>
              <a:tblPr firstRow="1" bandRow="1">
                <a:tableStyleId>{5C22544A-7EE6-4342-B048-85BDC9FD1C3A}</a:tableStyleId>
              </a:tblPr>
              <a:tblGrid>
                <a:gridCol w="2286836">
                  <a:extLst>
                    <a:ext uri="{9D8B030D-6E8A-4147-A177-3AD203B41FA5}">
                      <a16:colId xmlns:a16="http://schemas.microsoft.com/office/drawing/2014/main" val="4230583439"/>
                    </a:ext>
                  </a:extLst>
                </a:gridCol>
                <a:gridCol w="2454442">
                  <a:extLst>
                    <a:ext uri="{9D8B030D-6E8A-4147-A177-3AD203B41FA5}">
                      <a16:colId xmlns:a16="http://schemas.microsoft.com/office/drawing/2014/main" val="848268366"/>
                    </a:ext>
                  </a:extLst>
                </a:gridCol>
                <a:gridCol w="1021347">
                  <a:extLst>
                    <a:ext uri="{9D8B030D-6E8A-4147-A177-3AD203B41FA5}">
                      <a16:colId xmlns:a16="http://schemas.microsoft.com/office/drawing/2014/main" val="2378730983"/>
                    </a:ext>
                  </a:extLst>
                </a:gridCol>
                <a:gridCol w="2029012">
                  <a:extLst>
                    <a:ext uri="{9D8B030D-6E8A-4147-A177-3AD203B41FA5}">
                      <a16:colId xmlns:a16="http://schemas.microsoft.com/office/drawing/2014/main" val="2411433879"/>
                    </a:ext>
                  </a:extLst>
                </a:gridCol>
                <a:gridCol w="1812738">
                  <a:extLst>
                    <a:ext uri="{9D8B030D-6E8A-4147-A177-3AD203B41FA5}">
                      <a16:colId xmlns:a16="http://schemas.microsoft.com/office/drawing/2014/main" val="1981297447"/>
                    </a:ext>
                  </a:extLst>
                </a:gridCol>
              </a:tblGrid>
              <a:tr h="370840">
                <a:tc>
                  <a:txBody>
                    <a:bodyPr/>
                    <a:lstStyle/>
                    <a:p>
                      <a:pPr algn="ctr"/>
                      <a:r>
                        <a:rPr kumimoji="1" lang="ja-JP" altLang="en-US" dirty="0"/>
                        <a:t>項目</a:t>
                      </a:r>
                    </a:p>
                  </a:txBody>
                  <a:tcPr/>
                </a:tc>
                <a:tc>
                  <a:txBody>
                    <a:bodyPr/>
                    <a:lstStyle/>
                    <a:p>
                      <a:pPr algn="ctr"/>
                      <a:r>
                        <a:rPr kumimoji="1" lang="ja-JP" altLang="en-US" dirty="0"/>
                        <a:t>動作シナリオ</a:t>
                      </a:r>
                    </a:p>
                  </a:txBody>
                  <a:tcPr/>
                </a:tc>
                <a:tc>
                  <a:txBody>
                    <a:bodyPr/>
                    <a:lstStyle/>
                    <a:p>
                      <a:pPr algn="ctr"/>
                      <a:r>
                        <a:rPr kumimoji="1" lang="ja-JP" altLang="en-US" dirty="0"/>
                        <a:t>優先度</a:t>
                      </a:r>
                    </a:p>
                  </a:txBody>
                  <a:tcPr/>
                </a:tc>
                <a:tc>
                  <a:txBody>
                    <a:bodyPr/>
                    <a:lstStyle/>
                    <a:p>
                      <a:pPr algn="ctr"/>
                      <a:r>
                        <a:rPr kumimoji="1" lang="ja-JP" altLang="en-US" dirty="0"/>
                        <a:t>開発状況</a:t>
                      </a:r>
                    </a:p>
                  </a:txBody>
                  <a:tcPr/>
                </a:tc>
                <a:tc>
                  <a:txBody>
                    <a:bodyPr/>
                    <a:lstStyle/>
                    <a:p>
                      <a:pPr algn="ctr"/>
                      <a:r>
                        <a:rPr kumimoji="1" lang="ja-JP" altLang="en-US" dirty="0"/>
                        <a:t>備考</a:t>
                      </a:r>
                    </a:p>
                  </a:txBody>
                  <a:tcPr/>
                </a:tc>
                <a:extLst>
                  <a:ext uri="{0D108BD9-81ED-4DB2-BD59-A6C34878D82A}">
                    <a16:rowId xmlns:a16="http://schemas.microsoft.com/office/drawing/2014/main" val="2714331767"/>
                  </a:ext>
                </a:extLst>
              </a:tr>
              <a:tr h="370840">
                <a:tc>
                  <a:txBody>
                    <a:bodyPr/>
                    <a:lstStyle/>
                    <a:p>
                      <a:r>
                        <a:rPr kumimoji="1" lang="ja-JP" altLang="en-US" dirty="0"/>
                        <a:t>音声認識・発声機能</a:t>
                      </a:r>
                    </a:p>
                  </a:txBody>
                  <a:tcPr/>
                </a:tc>
                <a:tc>
                  <a:txBody>
                    <a:bodyPr/>
                    <a:lstStyle/>
                    <a:p>
                      <a:r>
                        <a:rPr kumimoji="1" lang="ja-JP" altLang="en-US" dirty="0"/>
                        <a:t>特定の声を認識しそれに対する返答を行う</a:t>
                      </a:r>
                      <a:endParaRPr kumimoji="1" lang="en-US" altLang="ja-JP" dirty="0"/>
                    </a:p>
                    <a:p>
                      <a:endParaRPr kumimoji="1" lang="ja-JP" altLang="en-US" dirty="0"/>
                    </a:p>
                  </a:txBody>
                  <a:tcPr/>
                </a:tc>
                <a:tc>
                  <a:txBody>
                    <a:bodyPr/>
                    <a:lstStyle/>
                    <a:p>
                      <a:pPr algn="ctr"/>
                      <a:r>
                        <a:rPr kumimoji="1" lang="en-US" altLang="ja-JP" dirty="0"/>
                        <a:t>A5</a:t>
                      </a:r>
                      <a:endParaRPr kumimoji="1" lang="ja-JP" altLang="en-US" dirty="0"/>
                    </a:p>
                  </a:txBody>
                  <a:tcPr/>
                </a:tc>
                <a:tc>
                  <a:txBody>
                    <a:bodyPr/>
                    <a:lstStyle/>
                    <a:p>
                      <a:r>
                        <a:rPr kumimoji="1" lang="ja-JP" altLang="en-US" dirty="0"/>
                        <a:t>・プログラム完了</a:t>
                      </a:r>
                      <a:endParaRPr kumimoji="1" lang="en-US" altLang="ja-JP" dirty="0"/>
                    </a:p>
                    <a:p>
                      <a:r>
                        <a:rPr kumimoji="1" lang="ja-JP" altLang="en-US" dirty="0"/>
                        <a:t>・動作確認済み</a:t>
                      </a:r>
                      <a:endParaRPr kumimoji="1" lang="en-US" altLang="ja-JP" dirty="0"/>
                    </a:p>
                    <a:p>
                      <a:r>
                        <a:rPr kumimoji="1" lang="ja-JP" altLang="en-US" dirty="0"/>
                        <a:t>・辞書ファイル未作成</a:t>
                      </a:r>
                      <a:endParaRPr kumimoji="1" lang="en-US" altLang="ja-JP" dirty="0"/>
                    </a:p>
                  </a:txBody>
                  <a:tcPr/>
                </a:tc>
                <a:tc>
                  <a:txBody>
                    <a:bodyPr/>
                    <a:lstStyle/>
                    <a:p>
                      <a:r>
                        <a:rPr kumimoji="1" lang="ja-JP" altLang="en-US" dirty="0"/>
                        <a:t>言葉は未設定</a:t>
                      </a:r>
                      <a:endParaRPr kumimoji="1" lang="en-US" altLang="ja-JP" dirty="0"/>
                    </a:p>
                    <a:p>
                      <a:endParaRPr kumimoji="1" lang="en-US" altLang="ja-JP" dirty="0"/>
                    </a:p>
                  </a:txBody>
                  <a:tcPr/>
                </a:tc>
                <a:extLst>
                  <a:ext uri="{0D108BD9-81ED-4DB2-BD59-A6C34878D82A}">
                    <a16:rowId xmlns:a16="http://schemas.microsoft.com/office/drawing/2014/main" val="714891253"/>
                  </a:ext>
                </a:extLst>
              </a:tr>
              <a:tr h="370840">
                <a:tc>
                  <a:txBody>
                    <a:bodyPr/>
                    <a:lstStyle/>
                    <a:p>
                      <a:r>
                        <a:rPr kumimoji="1" lang="ja-JP" altLang="en-US" dirty="0"/>
                        <a:t>音楽再生機能</a:t>
                      </a:r>
                    </a:p>
                  </a:txBody>
                  <a:tcPr/>
                </a:tc>
                <a:tc>
                  <a:txBody>
                    <a:bodyPr/>
                    <a:lstStyle/>
                    <a:p>
                      <a:r>
                        <a:rPr kumimoji="1" lang="ja-JP" altLang="en-US" dirty="0"/>
                        <a:t>・特定の音楽を再生する</a:t>
                      </a:r>
                      <a:endParaRPr kumimoji="1" lang="en-US" altLang="ja-JP" dirty="0"/>
                    </a:p>
                    <a:p>
                      <a:r>
                        <a:rPr kumimoji="1" lang="ja-JP" altLang="en-US" dirty="0"/>
                        <a:t>・音声入力によって曲変可能</a:t>
                      </a:r>
                      <a:endParaRPr kumimoji="1" lang="en-US" altLang="ja-JP" dirty="0"/>
                    </a:p>
                    <a:p>
                      <a:endParaRPr kumimoji="1" lang="ja-JP" altLang="en-US" dirty="0"/>
                    </a:p>
                  </a:txBody>
                  <a:tcPr/>
                </a:tc>
                <a:tc>
                  <a:txBody>
                    <a:bodyPr/>
                    <a:lstStyle/>
                    <a:p>
                      <a:pPr algn="ctr"/>
                      <a:r>
                        <a:rPr kumimoji="1" lang="en-US" altLang="ja-JP" dirty="0"/>
                        <a:t>A6</a:t>
                      </a:r>
                      <a:endParaRPr kumimoji="1" lang="ja-JP" altLang="en-US" dirty="0"/>
                    </a:p>
                  </a:txBody>
                  <a:tcPr/>
                </a:tc>
                <a:tc>
                  <a:txBody>
                    <a:bodyPr/>
                    <a:lstStyle/>
                    <a:p>
                      <a:r>
                        <a:rPr kumimoji="1" lang="ja-JP" altLang="en-US" dirty="0"/>
                        <a:t>・プログラム完了</a:t>
                      </a:r>
                      <a:endParaRPr kumimoji="1" lang="en-US" altLang="ja-JP" dirty="0"/>
                    </a:p>
                    <a:p>
                      <a:r>
                        <a:rPr kumimoji="1" lang="ja-JP" altLang="en-US" dirty="0"/>
                        <a:t>・動作確認済み</a:t>
                      </a:r>
                    </a:p>
                  </a:txBody>
                  <a:tcPr/>
                </a:tc>
                <a:tc>
                  <a:txBody>
                    <a:bodyPr/>
                    <a:lstStyle/>
                    <a:p>
                      <a:endParaRPr kumimoji="1" lang="ja-JP" altLang="en-US" dirty="0"/>
                    </a:p>
                  </a:txBody>
                  <a:tcPr/>
                </a:tc>
                <a:extLst>
                  <a:ext uri="{0D108BD9-81ED-4DB2-BD59-A6C34878D82A}">
                    <a16:rowId xmlns:a16="http://schemas.microsoft.com/office/drawing/2014/main" val="4136604391"/>
                  </a:ext>
                </a:extLst>
              </a:tr>
              <a:tr h="370840">
                <a:tc>
                  <a:txBody>
                    <a:bodyPr/>
                    <a:lstStyle/>
                    <a:p>
                      <a:r>
                        <a:rPr kumimoji="1" lang="ja-JP" altLang="en-US" dirty="0"/>
                        <a:t>遠隔操作機能</a:t>
                      </a:r>
                    </a:p>
                  </a:txBody>
                  <a:tcPr/>
                </a:tc>
                <a:tc>
                  <a:txBody>
                    <a:bodyPr/>
                    <a:lstStyle/>
                    <a:p>
                      <a:r>
                        <a:rPr kumimoji="1" lang="en-US" altLang="ja-JP" dirty="0"/>
                        <a:t>Web</a:t>
                      </a:r>
                      <a:r>
                        <a:rPr kumimoji="1" lang="ja-JP" altLang="en-US" dirty="0"/>
                        <a:t>アプリから遠隔操作可能</a:t>
                      </a:r>
                    </a:p>
                  </a:txBody>
                  <a:tcPr/>
                </a:tc>
                <a:tc>
                  <a:txBody>
                    <a:bodyPr/>
                    <a:lstStyle/>
                    <a:p>
                      <a:pPr algn="ctr"/>
                      <a:r>
                        <a:rPr kumimoji="1" lang="en-US" altLang="ja-JP" dirty="0"/>
                        <a:t>B</a:t>
                      </a:r>
                      <a:endParaRPr kumimoji="1" lang="ja-JP" altLang="en-US" dirty="0"/>
                    </a:p>
                  </a:txBody>
                  <a:tcPr/>
                </a:tc>
                <a:tc>
                  <a:txBody>
                    <a:bodyPr/>
                    <a:lstStyle/>
                    <a:p>
                      <a:r>
                        <a:rPr kumimoji="1" lang="ja-JP" altLang="en-US" dirty="0"/>
                        <a:t>・端末の認識まで完了</a:t>
                      </a:r>
                      <a:endParaRPr kumimoji="1" lang="en-US" altLang="ja-JP" dirty="0"/>
                    </a:p>
                    <a:p>
                      <a:r>
                        <a:rPr kumimoji="1" lang="ja-JP" altLang="en-US" dirty="0"/>
                        <a:t>・コード未完成</a:t>
                      </a:r>
                      <a:endParaRPr kumimoji="1" lang="en-US" altLang="ja-JP" dirty="0"/>
                    </a:p>
                    <a:p>
                      <a:r>
                        <a:rPr kumimoji="1" lang="ja-JP" altLang="en-US" dirty="0"/>
                        <a:t>・</a:t>
                      </a:r>
                      <a:r>
                        <a:rPr kumimoji="1" lang="en-US" altLang="ja-JP" dirty="0" err="1"/>
                        <a:t>raspi</a:t>
                      </a:r>
                      <a:r>
                        <a:rPr kumimoji="1" lang="ja-JP" altLang="en-US" dirty="0"/>
                        <a:t>との通信は未確認</a:t>
                      </a:r>
                    </a:p>
                  </a:txBody>
                  <a:tcPr/>
                </a:tc>
                <a:tc>
                  <a:txBody>
                    <a:bodyPr/>
                    <a:lstStyle/>
                    <a:p>
                      <a:endParaRPr kumimoji="1" lang="ja-JP" altLang="en-US" dirty="0"/>
                    </a:p>
                  </a:txBody>
                  <a:tcPr/>
                </a:tc>
                <a:extLst>
                  <a:ext uri="{0D108BD9-81ED-4DB2-BD59-A6C34878D82A}">
                    <a16:rowId xmlns:a16="http://schemas.microsoft.com/office/drawing/2014/main" val="2016636013"/>
                  </a:ext>
                </a:extLst>
              </a:tr>
            </a:tbl>
          </a:graphicData>
        </a:graphic>
      </p:graphicFrame>
    </p:spTree>
    <p:extLst>
      <p:ext uri="{BB962C8B-B14F-4D97-AF65-F5344CB8AC3E}">
        <p14:creationId xmlns:p14="http://schemas.microsoft.com/office/powerpoint/2010/main" val="3852908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8DE12F-BD39-460A-8A0F-9D6B4718EC4A}"/>
              </a:ext>
            </a:extLst>
          </p:cNvPr>
          <p:cNvSpPr>
            <a:spLocks noGrp="1"/>
          </p:cNvSpPr>
          <p:nvPr>
            <p:ph type="title"/>
          </p:nvPr>
        </p:nvSpPr>
        <p:spPr/>
        <p:txBody>
          <a:bodyPr>
            <a:normAutofit/>
          </a:bodyPr>
          <a:lstStyle/>
          <a:p>
            <a:r>
              <a:rPr kumimoji="1" lang="ja-JP" altLang="en-US" sz="4800" dirty="0"/>
              <a:t>これからの開発予定</a:t>
            </a:r>
          </a:p>
        </p:txBody>
      </p:sp>
      <p:sp>
        <p:nvSpPr>
          <p:cNvPr id="3" name="コンテンツ プレースホルダー 2">
            <a:extLst>
              <a:ext uri="{FF2B5EF4-FFF2-40B4-BE49-F238E27FC236}">
                <a16:creationId xmlns:a16="http://schemas.microsoft.com/office/drawing/2014/main" id="{BC5C286C-6B1E-4056-8D69-541F1718DAB7}"/>
              </a:ext>
            </a:extLst>
          </p:cNvPr>
          <p:cNvSpPr>
            <a:spLocks noGrp="1"/>
          </p:cNvSpPr>
          <p:nvPr>
            <p:ph idx="1"/>
          </p:nvPr>
        </p:nvSpPr>
        <p:spPr/>
        <p:txBody>
          <a:bodyPr/>
          <a:lstStyle/>
          <a:p>
            <a:r>
              <a:rPr kumimoji="1" lang="ja-JP" altLang="en-US" dirty="0"/>
              <a:t>乗車機能を最優先で完成させる</a:t>
            </a:r>
            <a:endParaRPr kumimoji="1" lang="en-US" altLang="ja-JP" dirty="0"/>
          </a:p>
          <a:p>
            <a:r>
              <a:rPr kumimoji="1" lang="ja-JP" altLang="en-US" dirty="0"/>
              <a:t>システム統合を続けていく</a:t>
            </a:r>
            <a:endParaRPr kumimoji="1" lang="en-US" altLang="ja-JP" dirty="0"/>
          </a:p>
          <a:p>
            <a:r>
              <a:rPr lang="ja-JP" altLang="en-US" dirty="0"/>
              <a:t>現時点で切り捨てる機能はない</a:t>
            </a:r>
            <a:endParaRPr lang="en-US" altLang="ja-JP" dirty="0"/>
          </a:p>
          <a:p>
            <a:r>
              <a:rPr lang="en-US" altLang="ja-JP" dirty="0"/>
              <a:t>Web</a:t>
            </a:r>
            <a:r>
              <a:rPr lang="ja-JP" altLang="en-US" dirty="0"/>
              <a:t>アプリを用いた遠隔操作機能については場合によって切り捨てる</a:t>
            </a:r>
            <a:endParaRPr lang="en-US" altLang="ja-JP" dirty="0"/>
          </a:p>
          <a:p>
            <a:r>
              <a:rPr lang="en-US" altLang="ja-JP" dirty="0"/>
              <a:t>Web</a:t>
            </a:r>
            <a:r>
              <a:rPr lang="ja-JP" altLang="en-US" dirty="0"/>
              <a:t>アプリを切り捨てた場合、標準入力を用いて操作するようにする</a:t>
            </a:r>
            <a:endParaRPr lang="en-US" altLang="ja-JP" dirty="0"/>
          </a:p>
          <a:p>
            <a:endParaRPr kumimoji="1" lang="en-US" altLang="ja-JP" dirty="0"/>
          </a:p>
        </p:txBody>
      </p:sp>
    </p:spTree>
    <p:extLst>
      <p:ext uri="{BB962C8B-B14F-4D97-AF65-F5344CB8AC3E}">
        <p14:creationId xmlns:p14="http://schemas.microsoft.com/office/powerpoint/2010/main" val="1578230835"/>
      </p:ext>
    </p:extLst>
  </p:cSld>
  <p:clrMapOvr>
    <a:masterClrMapping/>
  </p:clrMapOvr>
</p:sld>
</file>

<file path=ppt/theme/theme1.xml><?xml version="1.0" encoding="utf-8"?>
<a:theme xmlns:a="http://schemas.openxmlformats.org/drawingml/2006/main" name="ギャラリー">
  <a:themeElements>
    <a:clrScheme name="ギャラリー">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ギャラリー">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ギャラリー">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184</TotalTime>
  <Words>309</Words>
  <Application>Microsoft Office PowerPoint</Application>
  <PresentationFormat>ワイド画面</PresentationFormat>
  <Paragraphs>73</Paragraphs>
  <Slides>5</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5</vt:i4>
      </vt:variant>
    </vt:vector>
  </HeadingPairs>
  <TitlesOfParts>
    <vt:vector size="8" baseType="lpstr">
      <vt:lpstr>Arial</vt:lpstr>
      <vt:lpstr>Gill Sans MT</vt:lpstr>
      <vt:lpstr>ギャラリー</vt:lpstr>
      <vt:lpstr>システム統合確認会議</vt:lpstr>
      <vt:lpstr>進捗報告</vt:lpstr>
      <vt:lpstr>進捗報告</vt:lpstr>
      <vt:lpstr>進捗報告</vt:lpstr>
      <vt:lpstr>これからの開発予定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システム統合確認会議</dc:title>
  <dc:creator>榊原 里樹</dc:creator>
  <cp:lastModifiedBy>榊原 里樹</cp:lastModifiedBy>
  <cp:revision>27</cp:revision>
  <dcterms:created xsi:type="dcterms:W3CDTF">2020-12-09T06:23:07Z</dcterms:created>
  <dcterms:modified xsi:type="dcterms:W3CDTF">2020-12-11T05:13:56Z</dcterms:modified>
</cp:coreProperties>
</file>