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1"/>
  </p:notesMasterIdLst>
  <p:sldIdLst>
    <p:sldId id="256" r:id="rId2"/>
    <p:sldId id="260" r:id="rId3"/>
    <p:sldId id="264" r:id="rId4"/>
    <p:sldId id="263" r:id="rId5"/>
    <p:sldId id="288" r:id="rId6"/>
    <p:sldId id="265" r:id="rId7"/>
    <p:sldId id="261" r:id="rId8"/>
    <p:sldId id="289" r:id="rId9"/>
    <p:sldId id="267" r:id="rId10"/>
    <p:sldId id="266" r:id="rId11"/>
    <p:sldId id="269" r:id="rId12"/>
    <p:sldId id="290" r:id="rId13"/>
    <p:sldId id="270" r:id="rId14"/>
    <p:sldId id="271" r:id="rId15"/>
    <p:sldId id="272" r:id="rId16"/>
    <p:sldId id="284" r:id="rId17"/>
    <p:sldId id="280" r:id="rId18"/>
    <p:sldId id="283" r:id="rId19"/>
    <p:sldId id="286" r:id="rId20"/>
    <p:sldId id="285" r:id="rId21"/>
    <p:sldId id="287" r:id="rId22"/>
    <p:sldId id="273" r:id="rId23"/>
    <p:sldId id="276" r:id="rId24"/>
    <p:sldId id="278" r:id="rId25"/>
    <p:sldId id="275" r:id="rId26"/>
    <p:sldId id="279" r:id="rId27"/>
    <p:sldId id="277" r:id="rId28"/>
    <p:sldId id="281" r:id="rId29"/>
    <p:sldId id="282" r:id="rId3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近藤 空哉" initials="近藤" lastIdx="1" clrIdx="0">
    <p:extLst>
      <p:ext uri="{19B8F6BF-5375-455C-9EA6-DF929625EA0E}">
        <p15:presenceInfo xmlns:p15="http://schemas.microsoft.com/office/powerpoint/2012/main" userId="S::d17116@numazu.kosen-ac.jp::1101bcba-8e3c-48d3-92d1-5afa94b3fe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17689"/>
    <a:srgbClr val="317600"/>
    <a:srgbClr val="03C3D7"/>
    <a:srgbClr val="E32E62"/>
    <a:srgbClr val="03E0F7"/>
    <a:srgbClr val="03D9EF"/>
    <a:srgbClr val="7CCF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2" d="100"/>
          <a:sy n="112" d="100"/>
        </p:scale>
        <p:origin x="1218" y="114"/>
      </p:cViewPr>
      <p:guideLst/>
    </p:cSldViewPr>
  </p:slideViewPr>
  <p:notesTextViewPr>
    <p:cViewPr>
      <p:scale>
        <a:sx n="1" d="1"/>
        <a:sy n="1" d="1"/>
      </p:scale>
      <p:origin x="0" y="0"/>
    </p:cViewPr>
  </p:notesTextViewPr>
  <p:notesViewPr>
    <p:cSldViewPr snapToGrid="0" showGuides="1">
      <p:cViewPr varScale="1">
        <p:scale>
          <a:sx n="90" d="100"/>
          <a:sy n="90" d="100"/>
        </p:scale>
        <p:origin x="369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3E833D-917B-433D-A69E-CB9CA3485FDC}" type="datetimeFigureOut">
              <a:rPr kumimoji="1" lang="ja-JP" altLang="en-US" smtClean="0"/>
              <a:t>2020/9/18</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0F56FB-2191-4220-ACF4-A288440E6C3C}" type="slidenum">
              <a:rPr kumimoji="1" lang="ja-JP" altLang="en-US" smtClean="0"/>
              <a:t>‹#›</a:t>
            </a:fld>
            <a:endParaRPr kumimoji="1" lang="ja-JP" altLang="en-US"/>
          </a:p>
        </p:txBody>
      </p:sp>
    </p:spTree>
    <p:extLst>
      <p:ext uri="{BB962C8B-B14F-4D97-AF65-F5344CB8AC3E}">
        <p14:creationId xmlns:p14="http://schemas.microsoft.com/office/powerpoint/2010/main" val="118258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MIRS</a:t>
            </a:r>
            <a:r>
              <a:rPr kumimoji="1" lang="ja-JP" altLang="en-US" dirty="0"/>
              <a:t>四班のプロジェクトマネージャーの近藤です</a:t>
            </a:r>
            <a:endParaRPr kumimoji="1" lang="en-US" altLang="ja-JP" dirty="0"/>
          </a:p>
          <a:p>
            <a:r>
              <a:rPr kumimoji="1" lang="ja-JP" altLang="en-US" dirty="0"/>
              <a:t>これから四班の</a:t>
            </a:r>
            <a:r>
              <a:rPr kumimoji="1" lang="en-US" altLang="ja-JP" dirty="0"/>
              <a:t>MIRS</a:t>
            </a:r>
            <a:r>
              <a:rPr kumimoji="1" lang="ja-JP" altLang="en-US" dirty="0"/>
              <a:t>システム提案について説明します</a:t>
            </a:r>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1</a:t>
            </a:fld>
            <a:endParaRPr kumimoji="1" lang="ja-JP" altLang="en-US"/>
          </a:p>
        </p:txBody>
      </p:sp>
    </p:spTree>
    <p:extLst>
      <p:ext uri="{BB962C8B-B14F-4D97-AF65-F5344CB8AC3E}">
        <p14:creationId xmlns:p14="http://schemas.microsoft.com/office/powerpoint/2010/main" val="2443254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次の図を見てください。これは「無骨なものと愛らしいデザインのロボットをそれぞれ比較したものです」</a:t>
            </a:r>
            <a:endParaRPr kumimoji="1" lang="en-US" altLang="ja-JP" dirty="0"/>
          </a:p>
          <a:p>
            <a:r>
              <a:rPr kumimoji="1" lang="ja-JP" altLang="en-US" dirty="0"/>
              <a:t>一つ目に、整備・作成の面では、配線がむき出しだったり金属が外側から見えるデザインでも問題のない無骨なデザインのロボットのほうが、自由度が高く設備・作成が、愛らしいデザインの物よりも簡単になります</a:t>
            </a:r>
            <a:endParaRPr kumimoji="1" lang="en-US" altLang="ja-JP" dirty="0"/>
          </a:p>
          <a:p>
            <a:r>
              <a:rPr kumimoji="1" lang="ja-JP" altLang="en-US" dirty="0"/>
              <a:t>二つ目に、ミスをしたときの周囲の反応についてです。ロボットを作り、社会実装する際に必ず新たなエラーが見つかると思います。その時に無骨なデザインの物よりも、愛らしいデザインのロボットのほうが、失敗をしてもそれもなんとなく許せる、「ポンコツ」なところも可愛いと感じてもらえると思います。</a:t>
            </a:r>
            <a:endParaRPr kumimoji="1" lang="en-US" altLang="ja-JP" dirty="0"/>
          </a:p>
          <a:p>
            <a:r>
              <a:rPr kumimoji="1" lang="ja-JP" altLang="en-US" dirty="0"/>
              <a:t>そのため、ミスを周囲に受け入れられる可愛らしいデザインのロボットのほうが、三つ目の社会実装が容易になると考えられます</a:t>
            </a:r>
            <a:endParaRPr kumimoji="1" lang="en-US" altLang="ja-JP" dirty="0"/>
          </a:p>
          <a:p>
            <a:r>
              <a:rPr kumimoji="1" lang="ja-JP" altLang="en-US" dirty="0"/>
              <a:t>これらが、愛らしく生活感のあるデザインのロボットの利点です</a:t>
            </a:r>
            <a:endParaRPr kumimoji="1" lang="en-US" altLang="ja-JP" dirty="0"/>
          </a:p>
          <a:p>
            <a:r>
              <a:rPr kumimoji="1" lang="ja-JP" altLang="en-US" dirty="0"/>
              <a:t>また、ロボットと生活をする場合、配線がむき出しの厳ついものよりも、ドラえもんのような角がなく柔らかいデザインのロボットのほうが良いと私は考えています</a:t>
            </a:r>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10</a:t>
            </a:fld>
            <a:endParaRPr kumimoji="1" lang="ja-JP" altLang="en-US"/>
          </a:p>
        </p:txBody>
      </p:sp>
    </p:spTree>
    <p:extLst>
      <p:ext uri="{BB962C8B-B14F-4D97-AF65-F5344CB8AC3E}">
        <p14:creationId xmlns:p14="http://schemas.microsoft.com/office/powerpoint/2010/main" val="788418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次にシステムの外観についてです</a:t>
            </a:r>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11</a:t>
            </a:fld>
            <a:endParaRPr kumimoji="1" lang="ja-JP" altLang="en-US"/>
          </a:p>
        </p:txBody>
      </p:sp>
    </p:spTree>
    <p:extLst>
      <p:ext uri="{BB962C8B-B14F-4D97-AF65-F5344CB8AC3E}">
        <p14:creationId xmlns:p14="http://schemas.microsoft.com/office/powerpoint/2010/main" val="1962279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現時点で考えている</a:t>
            </a:r>
            <a:r>
              <a:rPr kumimoji="1" lang="en-US" altLang="ja-JP" dirty="0"/>
              <a:t>MIRS</a:t>
            </a:r>
            <a:r>
              <a:rPr kumimoji="1" lang="ja-JP" altLang="en-US" dirty="0"/>
              <a:t>のデザインは次の物です</a:t>
            </a:r>
            <a:endParaRPr kumimoji="1" lang="en-US" altLang="ja-JP" dirty="0"/>
          </a:p>
          <a:p>
            <a:r>
              <a:rPr kumimoji="1" lang="ja-JP" altLang="en-US" dirty="0"/>
              <a:t>緊急停止ボタンを付け忘れてしまったのですが、ボタンは機体の上側の見えやすい位置に設置する予定です</a:t>
            </a:r>
            <a:endParaRPr kumimoji="1" lang="en-US" altLang="ja-JP" dirty="0"/>
          </a:p>
          <a:p>
            <a:r>
              <a:rPr kumimoji="1" lang="ja-JP" altLang="en-US" dirty="0"/>
              <a:t>全体の機能としては、機体前側に着けられたローラーでボールを拾い、機体の透明な部分に回収したボールを入れていきます</a:t>
            </a:r>
            <a:endParaRPr kumimoji="1" lang="en-US" altLang="ja-JP" dirty="0"/>
          </a:p>
          <a:p>
            <a:r>
              <a:rPr kumimoji="1" lang="ja-JP" altLang="en-US" dirty="0"/>
              <a:t>透明な部分にしまわれたボールは機体後方の扉を開けることで取り出せます</a:t>
            </a:r>
            <a:endParaRPr kumimoji="1" lang="en-US" altLang="ja-JP" dirty="0"/>
          </a:p>
          <a:p>
            <a:r>
              <a:rPr kumimoji="1" lang="ja-JP" altLang="en-US" dirty="0"/>
              <a:t>また、機体全面のディスプレイには</a:t>
            </a:r>
            <a:r>
              <a:rPr kumimoji="1" lang="en-US" altLang="ja-JP" dirty="0"/>
              <a:t>MIRS</a:t>
            </a:r>
            <a:r>
              <a:rPr kumimoji="1" lang="ja-JP" altLang="en-US" dirty="0"/>
              <a:t>の顔を映し出す目的と、デバックの際に使用することを目的に取り付けられています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13</a:t>
            </a:fld>
            <a:endParaRPr kumimoji="1" lang="ja-JP" altLang="en-US"/>
          </a:p>
        </p:txBody>
      </p:sp>
    </p:spTree>
    <p:extLst>
      <p:ext uri="{BB962C8B-B14F-4D97-AF65-F5344CB8AC3E}">
        <p14:creationId xmlns:p14="http://schemas.microsoft.com/office/powerpoint/2010/main" val="1686702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デザインとしては、「家電のような生活感のあるデザイン」と「角がなく丸い印象を与えるデザイン」などを心がけました</a:t>
            </a:r>
            <a:endParaRPr kumimoji="1" lang="en-US" altLang="ja-JP" dirty="0"/>
          </a:p>
          <a:p>
            <a:r>
              <a:rPr kumimoji="1" lang="ja-JP" altLang="en-US" dirty="0"/>
              <a:t>角を丸めるためのパーツを</a:t>
            </a:r>
            <a:r>
              <a:rPr kumimoji="1" lang="en-US" altLang="ja-JP" dirty="0"/>
              <a:t>3D</a:t>
            </a:r>
            <a:r>
              <a:rPr kumimoji="1" lang="ja-JP" altLang="en-US" dirty="0"/>
              <a:t>プリンターで作成し、四隅を丸める予定です</a:t>
            </a:r>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14</a:t>
            </a:fld>
            <a:endParaRPr kumimoji="1" lang="ja-JP" altLang="en-US"/>
          </a:p>
        </p:txBody>
      </p:sp>
    </p:spTree>
    <p:extLst>
      <p:ext uri="{BB962C8B-B14F-4D97-AF65-F5344CB8AC3E}">
        <p14:creationId xmlns:p14="http://schemas.microsoft.com/office/powerpoint/2010/main" val="2431914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機体側面を取り払い内部の構造を見るとこのようになっています</a:t>
            </a:r>
            <a:endParaRPr kumimoji="1" lang="en-US" altLang="ja-JP" dirty="0"/>
          </a:p>
          <a:p>
            <a:r>
              <a:rPr kumimoji="1" lang="ja-JP" altLang="en-US" dirty="0"/>
              <a:t>機体前部にボールを拾うローラーがあり、回収したボールを機体上側に運ぶためのスクリューがその後方に設置されています</a:t>
            </a:r>
            <a:endParaRPr kumimoji="1" lang="en-US" altLang="ja-JP" dirty="0"/>
          </a:p>
          <a:p>
            <a:r>
              <a:rPr kumimoji="1" lang="ja-JP" altLang="en-US" dirty="0"/>
              <a:t>サイズとしては、おおよそ、縦横奥行きがそれぞれ</a:t>
            </a:r>
            <a:r>
              <a:rPr kumimoji="1" lang="en-US" altLang="ja-JP" dirty="0"/>
              <a:t>60</a:t>
            </a:r>
            <a:r>
              <a:rPr kumimoji="1" lang="ja-JP" altLang="en-US" dirty="0"/>
              <a:t>ｃｍほどになります</a:t>
            </a:r>
            <a:endParaRPr kumimoji="1" lang="en-US" altLang="ja-JP" dirty="0"/>
          </a:p>
          <a:p>
            <a:r>
              <a:rPr kumimoji="1" lang="ja-JP" altLang="en-US" dirty="0"/>
              <a:t>今回は、サイズの関係から対応する球種は卓球ボールのみになっています。この機体を</a:t>
            </a:r>
            <a:r>
              <a:rPr kumimoji="1" lang="en-US" altLang="ja-JP" dirty="0"/>
              <a:t>1.4</a:t>
            </a:r>
            <a:r>
              <a:rPr kumimoji="1" lang="ja-JP" altLang="en-US" dirty="0"/>
              <a:t>倍するとテニスボールと野球ボールに対応できるのですが、機体サイズがパーマン四台分ほどのサイズになってしまい、実現が難しいので</a:t>
            </a:r>
            <a:endParaRPr kumimoji="1" lang="en-US" altLang="ja-JP" dirty="0"/>
          </a:p>
          <a:p>
            <a:r>
              <a:rPr kumimoji="1" lang="ja-JP" altLang="en-US" dirty="0"/>
              <a:t>今回は、実現したいもののミニチュアを作成することにしました</a:t>
            </a:r>
            <a:endParaRPr kumimoji="1" lang="en-US" altLang="ja-JP" dirty="0"/>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15</a:t>
            </a:fld>
            <a:endParaRPr kumimoji="1" lang="ja-JP" altLang="en-US"/>
          </a:p>
        </p:txBody>
      </p:sp>
    </p:spTree>
    <p:extLst>
      <p:ext uri="{BB962C8B-B14F-4D97-AF65-F5344CB8AC3E}">
        <p14:creationId xmlns:p14="http://schemas.microsoft.com/office/powerpoint/2010/main" val="2553013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さらに詳しい内部の構造です</a:t>
            </a:r>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16</a:t>
            </a:fld>
            <a:endParaRPr kumimoji="1" lang="ja-JP" altLang="en-US"/>
          </a:p>
        </p:txBody>
      </p:sp>
    </p:spTree>
    <p:extLst>
      <p:ext uri="{BB962C8B-B14F-4D97-AF65-F5344CB8AC3E}">
        <p14:creationId xmlns:p14="http://schemas.microsoft.com/office/powerpoint/2010/main" val="1723774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次に主な機能・特徴の紹介に移ります</a:t>
            </a:r>
            <a:endParaRPr kumimoji="1" lang="en-US" altLang="ja-JP" dirty="0"/>
          </a:p>
          <a:p>
            <a:r>
              <a:rPr kumimoji="1" lang="ja-JP" altLang="en-US" dirty="0"/>
              <a:t>それぞれ、ローラー、スクリューの動作を動画にまとめました</a:t>
            </a:r>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17</a:t>
            </a:fld>
            <a:endParaRPr kumimoji="1" lang="ja-JP" altLang="en-US"/>
          </a:p>
        </p:txBody>
      </p:sp>
    </p:spTree>
    <p:extLst>
      <p:ext uri="{BB962C8B-B14F-4D97-AF65-F5344CB8AC3E}">
        <p14:creationId xmlns:p14="http://schemas.microsoft.com/office/powerpoint/2010/main" val="3476173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ローラーの挙動です</a:t>
            </a:r>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19</a:t>
            </a:fld>
            <a:endParaRPr kumimoji="1" lang="ja-JP" altLang="en-US"/>
          </a:p>
        </p:txBody>
      </p:sp>
    </p:spTree>
    <p:extLst>
      <p:ext uri="{BB962C8B-B14F-4D97-AF65-F5344CB8AC3E}">
        <p14:creationId xmlns:p14="http://schemas.microsoft.com/office/powerpoint/2010/main" val="1744705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スクリューの挙動です</a:t>
            </a:r>
            <a:endParaRPr kumimoji="1" lang="en-US" altLang="ja-JP" dirty="0"/>
          </a:p>
          <a:p>
            <a:r>
              <a:rPr kumimoji="1" lang="ja-JP" altLang="en-US" dirty="0"/>
              <a:t>これらは</a:t>
            </a:r>
            <a:r>
              <a:rPr kumimoji="1" lang="en-US" altLang="ja-JP" dirty="0"/>
              <a:t>B</a:t>
            </a:r>
            <a:r>
              <a:rPr kumimoji="1" lang="ja-JP" altLang="en-US" dirty="0"/>
              <a:t>日程中に</a:t>
            </a:r>
            <a:r>
              <a:rPr kumimoji="1" lang="en-US" altLang="ja-JP" dirty="0"/>
              <a:t>10</a:t>
            </a:r>
            <a:r>
              <a:rPr kumimoji="1" lang="ja-JP" altLang="en-US" dirty="0"/>
              <a:t>分の</a:t>
            </a:r>
            <a:r>
              <a:rPr kumimoji="1" lang="en-US" altLang="ja-JP" dirty="0"/>
              <a:t>1</a:t>
            </a:r>
            <a:r>
              <a:rPr kumimoji="1" lang="ja-JP" altLang="en-US" dirty="0"/>
              <a:t>のサイズで</a:t>
            </a:r>
            <a:r>
              <a:rPr kumimoji="1" lang="en-US" altLang="ja-JP" dirty="0"/>
              <a:t>3d</a:t>
            </a:r>
            <a:r>
              <a:rPr kumimoji="1" lang="ja-JP" altLang="en-US" dirty="0"/>
              <a:t>プリントし挙動を確かめたところ問題なく動作しました</a:t>
            </a:r>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20</a:t>
            </a:fld>
            <a:endParaRPr kumimoji="1" lang="ja-JP" altLang="en-US"/>
          </a:p>
        </p:txBody>
      </p:sp>
    </p:spTree>
    <p:extLst>
      <p:ext uri="{BB962C8B-B14F-4D97-AF65-F5344CB8AC3E}">
        <p14:creationId xmlns:p14="http://schemas.microsoft.com/office/powerpoint/2010/main" val="2066630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また、これは機体の展開の仕方をまとめたものです</a:t>
            </a:r>
            <a:endParaRPr kumimoji="1" lang="en-US" altLang="ja-JP" dirty="0"/>
          </a:p>
          <a:p>
            <a:r>
              <a:rPr kumimoji="1" lang="ja-JP" altLang="en-US" dirty="0"/>
              <a:t>箱側面は展開ができるようにし、そこにモータードライバ、バッテリーなどを配置することでできるだけ簡単に、回路を修正できるようにしました</a:t>
            </a:r>
            <a:endParaRPr kumimoji="1" lang="en-US" altLang="ja-JP" dirty="0"/>
          </a:p>
          <a:p>
            <a:r>
              <a:rPr kumimoji="1" lang="ja-JP" altLang="en-US" dirty="0"/>
              <a:t>主な基盤を機体の下側に配置し、重心の調節をしています</a:t>
            </a:r>
            <a:endParaRPr kumimoji="1" lang="en-US" altLang="ja-JP" dirty="0"/>
          </a:p>
          <a:p>
            <a:r>
              <a:rPr kumimoji="1" lang="ja-JP" altLang="en-US" dirty="0"/>
              <a:t>また、機体が上と下に分離することで、ハードとソフトを簡単に分けることができ、修正が容易になると考えています</a:t>
            </a:r>
            <a:endParaRPr kumimoji="1" lang="en-US" altLang="ja-JP" dirty="0"/>
          </a:p>
          <a:p>
            <a:r>
              <a:rPr kumimoji="1" lang="ja-JP" altLang="en-US" dirty="0"/>
              <a:t>機体内部には</a:t>
            </a:r>
            <a:r>
              <a:rPr kumimoji="1" lang="en-US" altLang="ja-JP" dirty="0"/>
              <a:t>6</a:t>
            </a:r>
            <a:r>
              <a:rPr kumimoji="1" lang="ja-JP" altLang="en-US" dirty="0"/>
              <a:t>本の柱を設置し、機体全体を支えます</a:t>
            </a:r>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21</a:t>
            </a:fld>
            <a:endParaRPr kumimoji="1" lang="ja-JP" altLang="en-US"/>
          </a:p>
        </p:txBody>
      </p:sp>
    </p:spTree>
    <p:extLst>
      <p:ext uri="{BB962C8B-B14F-4D97-AF65-F5344CB8AC3E}">
        <p14:creationId xmlns:p14="http://schemas.microsoft.com/office/powerpoint/2010/main" val="415203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今回はシステム提案書のながれにのっとり、このような順番で説明をさせていただきます</a:t>
            </a:r>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2</a:t>
            </a:fld>
            <a:endParaRPr kumimoji="1" lang="ja-JP" altLang="en-US"/>
          </a:p>
        </p:txBody>
      </p:sp>
    </p:spTree>
    <p:extLst>
      <p:ext uri="{BB962C8B-B14F-4D97-AF65-F5344CB8AC3E}">
        <p14:creationId xmlns:p14="http://schemas.microsoft.com/office/powerpoint/2010/main" val="1392187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次に、想定されるユーザーについてです</a:t>
            </a:r>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22</a:t>
            </a:fld>
            <a:endParaRPr kumimoji="1" lang="ja-JP" altLang="en-US"/>
          </a:p>
        </p:txBody>
      </p:sp>
    </p:spTree>
    <p:extLst>
      <p:ext uri="{BB962C8B-B14F-4D97-AF65-F5344CB8AC3E}">
        <p14:creationId xmlns:p14="http://schemas.microsoft.com/office/powerpoint/2010/main" val="3318752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理想としては、テニスボールをはじめとするすべての球技競技者でした</a:t>
            </a:r>
            <a:endParaRPr kumimoji="1" lang="en-US" altLang="ja-JP" dirty="0"/>
          </a:p>
          <a:p>
            <a:r>
              <a:rPr kumimoji="1" lang="ja-JP" altLang="en-US" dirty="0"/>
              <a:t>しかし、先にも述べたようにサイズの関係から、今回のユーザーは卓球競技者のみとなっています</a:t>
            </a:r>
            <a:endParaRPr kumimoji="1" lang="en-US" altLang="ja-JP" dirty="0"/>
          </a:p>
          <a:p>
            <a:r>
              <a:rPr kumimoji="1" lang="ja-JP" altLang="en-US" dirty="0"/>
              <a:t>ボールを回収する機構的には、ローラーの半径よりも小さなものなら何でも回収することができるため、将来的に機体のサイズが大きくなればソフトボールなどの大きなものや、ボール以外ののものも拾えるようになります</a:t>
            </a:r>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23</a:t>
            </a:fld>
            <a:endParaRPr kumimoji="1" lang="ja-JP" altLang="en-US"/>
          </a:p>
        </p:txBody>
      </p:sp>
    </p:spTree>
    <p:extLst>
      <p:ext uri="{BB962C8B-B14F-4D97-AF65-F5344CB8AC3E}">
        <p14:creationId xmlns:p14="http://schemas.microsoft.com/office/powerpoint/2010/main" val="788829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次に動作シナリオについてです</a:t>
            </a:r>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24</a:t>
            </a:fld>
            <a:endParaRPr kumimoji="1" lang="ja-JP" altLang="en-US"/>
          </a:p>
        </p:txBody>
      </p:sp>
    </p:spTree>
    <p:extLst>
      <p:ext uri="{BB962C8B-B14F-4D97-AF65-F5344CB8AC3E}">
        <p14:creationId xmlns:p14="http://schemas.microsoft.com/office/powerpoint/2010/main" val="3306685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前提として、人がいないほうのコートで使用します</a:t>
            </a:r>
            <a:endParaRPr kumimoji="1" lang="en-US" altLang="ja-JP" dirty="0"/>
          </a:p>
          <a:p>
            <a:r>
              <a:rPr kumimoji="1" lang="ja-JP" altLang="en-US" dirty="0"/>
              <a:t>今回は、卓球ボールを回収するので体育館で使用する予定です</a:t>
            </a:r>
            <a:endParaRPr kumimoji="1" lang="en-US" altLang="ja-JP" dirty="0"/>
          </a:p>
          <a:p>
            <a:r>
              <a:rPr kumimoji="1" lang="ja-JP" altLang="en-US" dirty="0"/>
              <a:t>また、センサーが人を感知した場合その場で停止もしくは回避行動をとります</a:t>
            </a:r>
            <a:endParaRPr kumimoji="1" lang="en-US" altLang="ja-JP" dirty="0"/>
          </a:p>
          <a:p>
            <a:r>
              <a:rPr kumimoji="1" lang="ja-JP" altLang="en-US" dirty="0"/>
              <a:t>動作フルーチャートでは画像認識を採用していますが、実現できなければコート全面を</a:t>
            </a:r>
            <a:r>
              <a:rPr kumimoji="1" lang="en-US" altLang="ja-JP" dirty="0"/>
              <a:t>MIRS</a:t>
            </a:r>
            <a:r>
              <a:rPr kumimoji="1" lang="ja-JP" altLang="en-US" dirty="0"/>
              <a:t>に走行させます</a:t>
            </a:r>
            <a:endParaRPr kumimoji="1" lang="en-US" altLang="ja-JP" dirty="0"/>
          </a:p>
          <a:p>
            <a:r>
              <a:rPr kumimoji="1" lang="ja-JP" altLang="en-US" dirty="0"/>
              <a:t>動作フローチャートの説明に移ります</a:t>
            </a:r>
            <a:endParaRPr kumimoji="1" lang="en-US" altLang="ja-JP" dirty="0"/>
          </a:p>
          <a:p>
            <a:r>
              <a:rPr kumimoji="1" lang="ja-JP" altLang="en-US" dirty="0"/>
              <a:t>はじめに使用者が</a:t>
            </a:r>
            <a:r>
              <a:rPr kumimoji="1" lang="en-US" altLang="ja-JP" dirty="0"/>
              <a:t>MIRS</a:t>
            </a:r>
            <a:r>
              <a:rPr kumimoji="1" lang="ja-JP" altLang="en-US" dirty="0"/>
              <a:t>にボールを回収して欲しい範囲の四隅にカラーコーンを設置します</a:t>
            </a:r>
            <a:endParaRPr kumimoji="1" lang="en-US" altLang="ja-JP" dirty="0"/>
          </a:p>
          <a:p>
            <a:r>
              <a:rPr kumimoji="1" lang="ja-JP" altLang="en-US" dirty="0"/>
              <a:t>その後、</a:t>
            </a:r>
            <a:r>
              <a:rPr kumimoji="1" lang="en-US" altLang="ja-JP" dirty="0"/>
              <a:t>MIRS</a:t>
            </a:r>
            <a:r>
              <a:rPr kumimoji="1" lang="ja-JP" altLang="en-US" dirty="0"/>
              <a:t>の電源を入れます</a:t>
            </a:r>
            <a:endParaRPr kumimoji="1" lang="en-US" altLang="ja-JP" dirty="0"/>
          </a:p>
          <a:p>
            <a:r>
              <a:rPr kumimoji="1" lang="en-US" altLang="ja-JP" dirty="0"/>
              <a:t>MIRS</a:t>
            </a:r>
            <a:r>
              <a:rPr kumimoji="1" lang="ja-JP" altLang="en-US" dirty="0"/>
              <a:t>はカラーコーンを認識し、その手前まで走行します、それぞれのカラーコーンの位置で座標をとり、回収範囲を定めます</a:t>
            </a:r>
            <a:endParaRPr kumimoji="1" lang="en-US" altLang="ja-JP" dirty="0"/>
          </a:p>
          <a:p>
            <a:r>
              <a:rPr kumimoji="1" lang="ja-JP" altLang="en-US" dirty="0"/>
              <a:t>その後、ボールの認識に移ります、ボールが認識できればその位置まで進み、ボールを回収します</a:t>
            </a:r>
            <a:endParaRPr kumimoji="1" lang="en-US" altLang="ja-JP" dirty="0"/>
          </a:p>
          <a:p>
            <a:r>
              <a:rPr kumimoji="1" lang="ja-JP" altLang="en-US" dirty="0"/>
              <a:t>ボールが認識されなければその場で</a:t>
            </a:r>
            <a:r>
              <a:rPr kumimoji="1" lang="en-US" altLang="ja-JP" dirty="0"/>
              <a:t>360</a:t>
            </a:r>
            <a:r>
              <a:rPr kumimoji="1" lang="ja-JP" altLang="en-US" dirty="0"/>
              <a:t>度回転します。この時にボールが認識できなければ指定の位置まで移動して動作を終了します</a:t>
            </a:r>
            <a:endParaRPr kumimoji="1" lang="en-US" altLang="ja-JP" dirty="0"/>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25</a:t>
            </a:fld>
            <a:endParaRPr kumimoji="1" lang="ja-JP" altLang="en-US"/>
          </a:p>
        </p:txBody>
      </p:sp>
    </p:spTree>
    <p:extLst>
      <p:ext uri="{BB962C8B-B14F-4D97-AF65-F5344CB8AC3E}">
        <p14:creationId xmlns:p14="http://schemas.microsoft.com/office/powerpoint/2010/main" val="1316407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次に使用一覧です</a:t>
            </a:r>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26</a:t>
            </a:fld>
            <a:endParaRPr kumimoji="1" lang="ja-JP" altLang="en-US"/>
          </a:p>
        </p:txBody>
      </p:sp>
    </p:spTree>
    <p:extLst>
      <p:ext uri="{BB962C8B-B14F-4D97-AF65-F5344CB8AC3E}">
        <p14:creationId xmlns:p14="http://schemas.microsoft.com/office/powerpoint/2010/main" val="1221739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標準機からの変更点の一覧です</a:t>
            </a:r>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27</a:t>
            </a:fld>
            <a:endParaRPr kumimoji="1" lang="ja-JP" altLang="en-US"/>
          </a:p>
        </p:txBody>
      </p:sp>
    </p:spTree>
    <p:extLst>
      <p:ext uri="{BB962C8B-B14F-4D97-AF65-F5344CB8AC3E}">
        <p14:creationId xmlns:p14="http://schemas.microsoft.com/office/powerpoint/2010/main" val="2072720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合計　</a:t>
            </a:r>
            <a:r>
              <a:rPr kumimoji="1" lang="en-US" altLang="ja-JP" dirty="0"/>
              <a:t>14,123</a:t>
            </a:r>
            <a:r>
              <a:rPr kumimoji="1" lang="ja-JP" altLang="en-US" dirty="0"/>
              <a:t>円</a:t>
            </a:r>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29</a:t>
            </a:fld>
            <a:endParaRPr kumimoji="1" lang="ja-JP" altLang="en-US"/>
          </a:p>
        </p:txBody>
      </p:sp>
    </p:spTree>
    <p:extLst>
      <p:ext uri="{BB962C8B-B14F-4D97-AF65-F5344CB8AC3E}">
        <p14:creationId xmlns:p14="http://schemas.microsoft.com/office/powerpoint/2010/main" val="10908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はじめに、プロジェクトのテーマについて説明します</a:t>
            </a:r>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3</a:t>
            </a:fld>
            <a:endParaRPr kumimoji="1" lang="ja-JP" altLang="en-US"/>
          </a:p>
        </p:txBody>
      </p:sp>
    </p:spTree>
    <p:extLst>
      <p:ext uri="{BB962C8B-B14F-4D97-AF65-F5344CB8AC3E}">
        <p14:creationId xmlns:p14="http://schemas.microsoft.com/office/powerpoint/2010/main" val="274355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私たちの班のプロジェクトテーマは二つあります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一つ目は、～ことです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二つ目は、～ことです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4</a:t>
            </a:fld>
            <a:endParaRPr kumimoji="1" lang="ja-JP" altLang="en-US"/>
          </a:p>
        </p:txBody>
      </p:sp>
    </p:spTree>
    <p:extLst>
      <p:ext uri="{BB962C8B-B14F-4D97-AF65-F5344CB8AC3E}">
        <p14:creationId xmlns:p14="http://schemas.microsoft.com/office/powerpoint/2010/main" val="3832488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これらのテーマを満たすロボットを作るため、四班の「救球プロジェクト」今まで活動を進めてきました</a:t>
            </a:r>
            <a:endParaRPr kumimoji="1" lang="en-US" altLang="ja-JP" dirty="0"/>
          </a:p>
          <a:p>
            <a:r>
              <a:rPr kumimoji="1" lang="ja-JP" altLang="en-US" dirty="0"/>
              <a:t>プロジェクト名は、救急車のように急いで球を回収してほしい。</a:t>
            </a:r>
            <a:endParaRPr kumimoji="1" lang="en-US" altLang="ja-JP" dirty="0"/>
          </a:p>
          <a:p>
            <a:r>
              <a:rPr kumimoji="1" lang="ja-JP" altLang="en-US" dirty="0"/>
              <a:t>全ての球技競技者を救って欲しいという願いから付けられました</a:t>
            </a:r>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5</a:t>
            </a:fld>
            <a:endParaRPr kumimoji="1" lang="ja-JP" altLang="en-US"/>
          </a:p>
        </p:txBody>
      </p:sp>
    </p:spTree>
    <p:extLst>
      <p:ext uri="{BB962C8B-B14F-4D97-AF65-F5344CB8AC3E}">
        <p14:creationId xmlns:p14="http://schemas.microsoft.com/office/powerpoint/2010/main" val="1335139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次に製品コンセプトについて説明します</a:t>
            </a:r>
            <a:endParaRPr kumimoji="1" lang="en-US" altLang="ja-JP" dirty="0"/>
          </a:p>
          <a:p>
            <a:r>
              <a:rPr kumimoji="1" lang="ja-JP" altLang="en-US" dirty="0"/>
              <a:t>説明コンセプトも、プロジェクトテーマ同様二つあります</a:t>
            </a:r>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6</a:t>
            </a:fld>
            <a:endParaRPr kumimoji="1" lang="ja-JP" altLang="en-US"/>
          </a:p>
        </p:txBody>
      </p:sp>
    </p:spTree>
    <p:extLst>
      <p:ext uri="{BB962C8B-B14F-4D97-AF65-F5344CB8AC3E}">
        <p14:creationId xmlns:p14="http://schemas.microsoft.com/office/powerpoint/2010/main" val="3776793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一つ目の製品コンセプトは、「面倒なことは</a:t>
            </a:r>
            <a:r>
              <a:rPr kumimoji="1" lang="en-US" altLang="ja-JP" dirty="0"/>
              <a:t>MIRS</a:t>
            </a:r>
            <a:r>
              <a:rPr kumimoji="1" lang="ja-JP" altLang="en-US" dirty="0"/>
              <a:t>に任せよう」といったものです</a:t>
            </a:r>
            <a:endParaRPr kumimoji="1" lang="en-US" altLang="ja-JP" dirty="0"/>
          </a:p>
          <a:p>
            <a:r>
              <a:rPr kumimoji="1" lang="ja-JP" altLang="en-US" dirty="0"/>
              <a:t>私たちの班では、生活の中にあるロボットについて考えたときに、「～」、「～」と考えました</a:t>
            </a:r>
            <a:endParaRPr kumimoji="1" lang="en-US" altLang="ja-JP" dirty="0"/>
          </a:p>
          <a:p>
            <a:r>
              <a:rPr kumimoji="1" lang="ja-JP" altLang="en-US" dirty="0"/>
              <a:t>そこで、「</a:t>
            </a:r>
            <a:r>
              <a:rPr kumimoji="1" lang="ja-JP" altLang="en-US" dirty="0">
                <a:solidFill>
                  <a:schemeClr val="tx1"/>
                </a:solidFill>
              </a:rPr>
              <a:t>単純で時間と体力を使う仕事</a:t>
            </a:r>
            <a:r>
              <a:rPr kumimoji="1" lang="ja-JP" altLang="en-US" dirty="0"/>
              <a:t>」にはなにがあるのかを考えたところ、球技経験者が多い班だったということもあり、「球拾い」が候補として挙げられました</a:t>
            </a:r>
            <a:endParaRPr kumimoji="1" lang="en-US" altLang="ja-JP" dirty="0"/>
          </a:p>
          <a:p>
            <a:r>
              <a:rPr kumimoji="1" lang="ja-JP" altLang="en-US" dirty="0"/>
              <a:t>「球拾い」は練習時間を削るうえに単純な作業の割には体力を使います</a:t>
            </a:r>
            <a:endParaRPr kumimoji="1" lang="en-US" altLang="ja-JP" dirty="0"/>
          </a:p>
          <a:p>
            <a:r>
              <a:rPr kumimoji="1" lang="ja-JP" altLang="en-US" dirty="0"/>
              <a:t>高齢者のテニスプレイヤーからは腰を屈めてボールを拾うことが負担になるなどのこえも上げられました</a:t>
            </a:r>
            <a:endParaRPr kumimoji="1" lang="en-US" altLang="ja-JP" dirty="0"/>
          </a:p>
          <a:p>
            <a:r>
              <a:rPr kumimoji="1" lang="ja-JP" altLang="en-US" dirty="0"/>
              <a:t>そこで今回我々は、「球拾い」という面倒な作業を「</a:t>
            </a:r>
            <a:r>
              <a:rPr kumimoji="1" lang="en-US" altLang="ja-JP" dirty="0"/>
              <a:t>MIRS</a:t>
            </a:r>
            <a:r>
              <a:rPr kumimoji="1" lang="ja-JP" altLang="en-US" dirty="0"/>
              <a:t>に任せてしまおう」と考えました</a:t>
            </a:r>
            <a:endParaRPr kumimoji="1" lang="en-US" altLang="ja-JP" dirty="0"/>
          </a:p>
          <a:p>
            <a:r>
              <a:rPr kumimoji="1" lang="ja-JP" altLang="en-US" dirty="0"/>
              <a:t>このような背景から、「どのような球種でも自動で回収してくれるロボットの開発」を目標にしプロジェクトを進めてきました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7</a:t>
            </a:fld>
            <a:endParaRPr kumimoji="1" lang="ja-JP" altLang="en-US"/>
          </a:p>
        </p:txBody>
      </p:sp>
    </p:spTree>
    <p:extLst>
      <p:ext uri="{BB962C8B-B14F-4D97-AF65-F5344CB8AC3E}">
        <p14:creationId xmlns:p14="http://schemas.microsoft.com/office/powerpoint/2010/main" val="642251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また、ユーザーの声として</a:t>
            </a:r>
            <a:endParaRPr kumimoji="1" lang="en-US" altLang="ja-JP" dirty="0"/>
          </a:p>
          <a:p>
            <a:r>
              <a:rPr kumimoji="1" lang="ja-JP" altLang="en-US" dirty="0"/>
              <a:t>「」、「」、「」、「」といったものがあげられました</a:t>
            </a:r>
            <a:endParaRPr kumimoji="1" lang="en-US" altLang="ja-JP" dirty="0"/>
          </a:p>
          <a:p>
            <a:r>
              <a:rPr kumimoji="1" lang="ja-JP" altLang="en-US" dirty="0"/>
              <a:t>これらのユーザーの不満を解決するロボットを作成していきたいです</a:t>
            </a:r>
            <a:endParaRPr kumimoji="1" lang="en-US" altLang="ja-JP" dirty="0"/>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8</a:t>
            </a:fld>
            <a:endParaRPr kumimoji="1" lang="ja-JP" altLang="en-US"/>
          </a:p>
        </p:txBody>
      </p:sp>
    </p:spTree>
    <p:extLst>
      <p:ext uri="{BB962C8B-B14F-4D97-AF65-F5344CB8AC3E}">
        <p14:creationId xmlns:p14="http://schemas.microsoft.com/office/powerpoint/2010/main" val="2720049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二つ目の製品コンセプトは、「愛らしく生活感のある」デザインを目指すといったものです</a:t>
            </a:r>
            <a:endParaRPr kumimoji="1" lang="en-US" altLang="ja-JP" dirty="0"/>
          </a:p>
          <a:p>
            <a:r>
              <a:rPr kumimoji="1" lang="ja-JP" altLang="en-US" dirty="0"/>
              <a:t>これは「ロボットのある生活」を考えるうえでとても重要なことだと考えています</a:t>
            </a:r>
          </a:p>
        </p:txBody>
      </p:sp>
      <p:sp>
        <p:nvSpPr>
          <p:cNvPr id="4" name="スライド番号プレースホルダー 3"/>
          <p:cNvSpPr>
            <a:spLocks noGrp="1"/>
          </p:cNvSpPr>
          <p:nvPr>
            <p:ph type="sldNum" sz="quarter" idx="5"/>
          </p:nvPr>
        </p:nvSpPr>
        <p:spPr/>
        <p:txBody>
          <a:bodyPr/>
          <a:lstStyle/>
          <a:p>
            <a:fld id="{EA0F56FB-2191-4220-ACF4-A288440E6C3C}" type="slidenum">
              <a:rPr kumimoji="1" lang="ja-JP" altLang="en-US" smtClean="0"/>
              <a:t>9</a:t>
            </a:fld>
            <a:endParaRPr kumimoji="1" lang="ja-JP" altLang="en-US"/>
          </a:p>
        </p:txBody>
      </p:sp>
    </p:spTree>
    <p:extLst>
      <p:ext uri="{BB962C8B-B14F-4D97-AF65-F5344CB8AC3E}">
        <p14:creationId xmlns:p14="http://schemas.microsoft.com/office/powerpoint/2010/main" val="1006789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238250" y="3602038"/>
            <a:ext cx="7429500" cy="1655762"/>
          </a:xfrm>
        </p:spPr>
        <p:txBody>
          <a:bodyPr anchor="b" anchorCtr="0"/>
          <a:lstStyle>
            <a:lvl1pPr marL="0" indent="0" algn="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年月日</a:t>
            </a:r>
            <a:endParaRPr lang="en-US" altLang="ja-JP" dirty="0"/>
          </a:p>
          <a:p>
            <a:r>
              <a:rPr lang="ja-JP" altLang="en-US" dirty="0"/>
              <a:t>名前</a:t>
            </a:r>
            <a:endParaRPr lang="en-US" dirty="0"/>
          </a:p>
        </p:txBody>
      </p:sp>
      <p:sp>
        <p:nvSpPr>
          <p:cNvPr id="10" name="タイトル 9">
            <a:extLst>
              <a:ext uri="{FF2B5EF4-FFF2-40B4-BE49-F238E27FC236}">
                <a16:creationId xmlns:a16="http://schemas.microsoft.com/office/drawing/2014/main" id="{04D1B79C-5744-4773-A5BC-0AD59CB581CA}"/>
              </a:ext>
            </a:extLst>
          </p:cNvPr>
          <p:cNvSpPr>
            <a:spLocks noGrp="1"/>
          </p:cNvSpPr>
          <p:nvPr>
            <p:ph type="title" hasCustomPrompt="1"/>
          </p:nvPr>
        </p:nvSpPr>
        <p:spPr>
          <a:xfrm>
            <a:off x="1238250" y="2420938"/>
            <a:ext cx="7429500" cy="1008062"/>
          </a:xfrm>
        </p:spPr>
        <p:txBody>
          <a:bodyPr anchor="b" anchorCtr="0"/>
          <a:lstStyle>
            <a:lvl1pPr algn="ctr">
              <a:defRPr sz="3200">
                <a:solidFill>
                  <a:schemeClr val="tx1"/>
                </a:solidFill>
              </a:defRPr>
            </a:lvl1pPr>
          </a:lstStyle>
          <a:p>
            <a:r>
              <a:rPr kumimoji="1" lang="ja-JP" altLang="en-US" dirty="0"/>
              <a:t>タイトル</a:t>
            </a:r>
          </a:p>
        </p:txBody>
      </p:sp>
      <p:sp>
        <p:nvSpPr>
          <p:cNvPr id="11" name="日付プレースホルダー 10">
            <a:extLst>
              <a:ext uri="{FF2B5EF4-FFF2-40B4-BE49-F238E27FC236}">
                <a16:creationId xmlns:a16="http://schemas.microsoft.com/office/drawing/2014/main" id="{6E2A51E4-0C5F-4559-BB42-B3149CB26614}"/>
              </a:ext>
            </a:extLst>
          </p:cNvPr>
          <p:cNvSpPr>
            <a:spLocks noGrp="1"/>
          </p:cNvSpPr>
          <p:nvPr>
            <p:ph type="dt" sz="half" idx="10"/>
          </p:nvPr>
        </p:nvSpPr>
        <p:spPr/>
        <p:txBody>
          <a:bodyPr/>
          <a:lstStyle/>
          <a:p>
            <a:r>
              <a:rPr kumimoji="1" lang="en-US" altLang="ja-JP" dirty="0"/>
              <a:t>MIRS2004</a:t>
            </a:r>
          </a:p>
        </p:txBody>
      </p:sp>
    </p:spTree>
    <p:extLst>
      <p:ext uri="{BB962C8B-B14F-4D97-AF65-F5344CB8AC3E}">
        <p14:creationId xmlns:p14="http://schemas.microsoft.com/office/powerpoint/2010/main" val="27815680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guide id="3" orient="horz" pos="152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906000" cy="908049"/>
          </a:xfrm>
        </p:spPr>
        <p:txBody>
          <a:bodyPr anchor="b" anchorCtr="0">
            <a:normAutofit/>
          </a:bodyPr>
          <a:lstStyle>
            <a:lvl1pPr>
              <a:defRPr sz="2400">
                <a:solidFill>
                  <a:schemeClr val="tx1"/>
                </a:solidFill>
                <a:latin typeface="Spica Neue P Light"/>
              </a:defRPr>
            </a:lvl1pPr>
          </a:lstStyle>
          <a:p>
            <a:r>
              <a:rPr lang="ja-JP" altLang="en-US" dirty="0"/>
              <a:t>目次</a:t>
            </a:r>
            <a:endParaRPr lang="en-US" dirty="0"/>
          </a:p>
        </p:txBody>
      </p:sp>
      <p:sp>
        <p:nvSpPr>
          <p:cNvPr id="3" name="Content Placeholder 2"/>
          <p:cNvSpPr>
            <a:spLocks noGrp="1"/>
          </p:cNvSpPr>
          <p:nvPr>
            <p:ph idx="1" hasCustomPrompt="1"/>
          </p:nvPr>
        </p:nvSpPr>
        <p:spPr>
          <a:xfrm>
            <a:off x="668338" y="1341437"/>
            <a:ext cx="8543925" cy="4802982"/>
          </a:xfrm>
        </p:spPr>
        <p:txBody>
          <a:bodyPr/>
          <a:lstStyle>
            <a:lvl1pPr marL="514350" indent="-514350">
              <a:buFont typeface="+mj-lt"/>
              <a:buAutoNum type="arabicPeriod"/>
              <a:defRPr>
                <a:solidFill>
                  <a:schemeClr val="tx1"/>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Aa</a:t>
            </a:r>
          </a:p>
          <a:p>
            <a:pPr lvl="0"/>
            <a:r>
              <a:rPr lang="en-US" dirty="0"/>
              <a:t>Aa</a:t>
            </a:r>
          </a:p>
          <a:p>
            <a:pPr lvl="0"/>
            <a:r>
              <a:rPr lang="en-US" dirty="0"/>
              <a:t>Aa</a:t>
            </a:r>
          </a:p>
          <a:p>
            <a:pPr lvl="0"/>
            <a:r>
              <a:rPr lang="en-US" dirty="0"/>
              <a:t>Aa</a:t>
            </a:r>
          </a:p>
          <a:p>
            <a:pPr lvl="0"/>
            <a:r>
              <a:rPr lang="en-US" dirty="0"/>
              <a:t>Aa</a:t>
            </a:r>
          </a:p>
          <a:p>
            <a:pPr lvl="0"/>
            <a:r>
              <a:rPr lang="en-US" dirty="0"/>
              <a:t>Aa</a:t>
            </a:r>
          </a:p>
          <a:p>
            <a:pPr lvl="0"/>
            <a:r>
              <a:rPr lang="en-US" dirty="0"/>
              <a:t>Aa</a:t>
            </a:r>
          </a:p>
          <a:p>
            <a:pPr lvl="0"/>
            <a:r>
              <a:rPr lang="en-US" dirty="0"/>
              <a:t>Aa</a:t>
            </a:r>
          </a:p>
          <a:p>
            <a:pPr lvl="0"/>
            <a:r>
              <a:rPr lang="en-US" dirty="0"/>
              <a:t>aa</a:t>
            </a:r>
          </a:p>
        </p:txBody>
      </p:sp>
      <p:sp>
        <p:nvSpPr>
          <p:cNvPr id="6" name="Slide Number Placeholder 5"/>
          <p:cNvSpPr>
            <a:spLocks noGrp="1"/>
          </p:cNvSpPr>
          <p:nvPr>
            <p:ph type="sldNum" sz="quarter" idx="12"/>
          </p:nvPr>
        </p:nvSpPr>
        <p:spPr>
          <a:xfrm>
            <a:off x="6996113" y="6330226"/>
            <a:ext cx="2228850" cy="365125"/>
          </a:xfrm>
        </p:spPr>
        <p:txBody>
          <a:bodyPr/>
          <a:lstStyle/>
          <a:p>
            <a:fld id="{E4292994-37A4-4001-94A7-00E80D6A2418}"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03D19187-C340-4E29-A6BB-15372A9C1947}"/>
              </a:ext>
            </a:extLst>
          </p:cNvPr>
          <p:cNvCxnSpPr>
            <a:cxnSpLocks/>
          </p:cNvCxnSpPr>
          <p:nvPr userDrawn="1"/>
        </p:nvCxnSpPr>
        <p:spPr>
          <a:xfrm>
            <a:off x="0" y="908050"/>
            <a:ext cx="990600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9CC917D8-F89E-4540-8072-116D96E859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4907" y="-78627"/>
            <a:ext cx="1065302" cy="1065302"/>
          </a:xfrm>
          <a:prstGeom prst="rect">
            <a:avLst/>
          </a:prstGeom>
        </p:spPr>
      </p:pic>
    </p:spTree>
    <p:extLst>
      <p:ext uri="{BB962C8B-B14F-4D97-AF65-F5344CB8AC3E}">
        <p14:creationId xmlns:p14="http://schemas.microsoft.com/office/powerpoint/2010/main" val="3340695935"/>
      </p:ext>
    </p:extLst>
  </p:cSld>
  <p:clrMapOvr>
    <a:masterClrMapping/>
  </p:clrMapOvr>
  <p:extLst>
    <p:ext uri="{DCECCB84-F9BA-43D5-87BE-67443E8EF086}">
      <p15:sldGuideLst xmlns:p15="http://schemas.microsoft.com/office/powerpoint/2012/main">
        <p15:guide id="2" pos="421">
          <p15:clr>
            <a:srgbClr val="FBAE40"/>
          </p15:clr>
        </p15:guide>
        <p15:guide id="3" orient="horz" pos="572">
          <p15:clr>
            <a:srgbClr val="FBAE40"/>
          </p15:clr>
        </p15:guide>
        <p15:guide id="4" orient="horz" pos="845">
          <p15:clr>
            <a:srgbClr val="FBAE40"/>
          </p15:clr>
        </p15:guide>
        <p15:guide id="5" pos="5819">
          <p15:clr>
            <a:srgbClr val="FBAE40"/>
          </p15:clr>
        </p15:guide>
        <p15:guide id="6" orient="horz" pos="3884">
          <p15:clr>
            <a:srgbClr val="FBAE40"/>
          </p15:clr>
        </p15:guide>
        <p15:guide id="7" pos="3120">
          <p15:clr>
            <a:srgbClr val="FBAE40"/>
          </p15:clr>
        </p15:guide>
        <p15:guide id="8" orient="horz" pos="25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906000" cy="908049"/>
          </a:xfrm>
        </p:spPr>
        <p:txBody>
          <a:bodyPr anchor="b" anchorCtr="0">
            <a:normAutofit/>
          </a:bodyPr>
          <a:lstStyle>
            <a:lvl1pPr>
              <a:defRPr sz="2400">
                <a:solidFill>
                  <a:schemeClr val="tx1"/>
                </a:solidFill>
                <a:latin typeface="Spica Neue P Light"/>
              </a:defRPr>
            </a:lvl1pPr>
          </a:lstStyle>
          <a:p>
            <a:r>
              <a:rPr lang="ja-JP" altLang="en-US" dirty="0"/>
              <a:t>目次</a:t>
            </a:r>
            <a:endParaRPr lang="en-US" dirty="0"/>
          </a:p>
        </p:txBody>
      </p:sp>
      <p:sp>
        <p:nvSpPr>
          <p:cNvPr id="3" name="Content Placeholder 2"/>
          <p:cNvSpPr>
            <a:spLocks noGrp="1"/>
          </p:cNvSpPr>
          <p:nvPr>
            <p:ph idx="1" hasCustomPrompt="1"/>
          </p:nvPr>
        </p:nvSpPr>
        <p:spPr>
          <a:xfrm>
            <a:off x="668338" y="1341437"/>
            <a:ext cx="8543925" cy="4802982"/>
          </a:xfrm>
        </p:spPr>
        <p:txBody>
          <a:bodyPr/>
          <a:lstStyle>
            <a:lvl1pPr marL="514350" indent="-514350">
              <a:buFont typeface="+mj-lt"/>
              <a:buAutoNum type="arabicPeriod"/>
              <a:defRPr>
                <a:solidFill>
                  <a:schemeClr val="tx1"/>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Aa</a:t>
            </a:r>
          </a:p>
          <a:p>
            <a:pPr lvl="0"/>
            <a:r>
              <a:rPr lang="en-US" dirty="0"/>
              <a:t>Aa</a:t>
            </a:r>
          </a:p>
          <a:p>
            <a:pPr lvl="0"/>
            <a:r>
              <a:rPr lang="en-US" dirty="0"/>
              <a:t>Aa</a:t>
            </a:r>
          </a:p>
          <a:p>
            <a:pPr lvl="0"/>
            <a:r>
              <a:rPr lang="en-US" dirty="0"/>
              <a:t>Aa</a:t>
            </a:r>
          </a:p>
          <a:p>
            <a:pPr lvl="0"/>
            <a:r>
              <a:rPr lang="en-US" dirty="0"/>
              <a:t>Aa</a:t>
            </a:r>
          </a:p>
          <a:p>
            <a:pPr lvl="0"/>
            <a:r>
              <a:rPr lang="en-US" dirty="0"/>
              <a:t>Aa</a:t>
            </a:r>
          </a:p>
          <a:p>
            <a:pPr lvl="0"/>
            <a:r>
              <a:rPr lang="en-US" dirty="0"/>
              <a:t>Aa</a:t>
            </a:r>
          </a:p>
          <a:p>
            <a:pPr lvl="0"/>
            <a:r>
              <a:rPr lang="en-US" dirty="0"/>
              <a:t>Aa</a:t>
            </a:r>
          </a:p>
          <a:p>
            <a:pPr lvl="0"/>
            <a:r>
              <a:rPr lang="en-US" dirty="0"/>
              <a:t>aa</a:t>
            </a:r>
          </a:p>
        </p:txBody>
      </p:sp>
      <p:sp>
        <p:nvSpPr>
          <p:cNvPr id="6" name="Slide Number Placeholder 5"/>
          <p:cNvSpPr>
            <a:spLocks noGrp="1"/>
          </p:cNvSpPr>
          <p:nvPr>
            <p:ph type="sldNum" sz="quarter" idx="12"/>
          </p:nvPr>
        </p:nvSpPr>
        <p:spPr>
          <a:xfrm>
            <a:off x="6996113" y="6330226"/>
            <a:ext cx="2228850" cy="365125"/>
          </a:xfrm>
        </p:spPr>
        <p:txBody>
          <a:bodyPr/>
          <a:lstStyle/>
          <a:p>
            <a:fld id="{E4292994-37A4-4001-94A7-00E80D6A2418}"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03D19187-C340-4E29-A6BB-15372A9C1947}"/>
              </a:ext>
            </a:extLst>
          </p:cNvPr>
          <p:cNvCxnSpPr>
            <a:cxnSpLocks/>
          </p:cNvCxnSpPr>
          <p:nvPr userDrawn="1"/>
        </p:nvCxnSpPr>
        <p:spPr>
          <a:xfrm>
            <a:off x="0" y="908050"/>
            <a:ext cx="990600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9CC917D8-F89E-4540-8072-116D96E859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4907" y="-78627"/>
            <a:ext cx="1065302" cy="1065302"/>
          </a:xfrm>
          <a:prstGeom prst="rect">
            <a:avLst/>
          </a:prstGeom>
        </p:spPr>
      </p:pic>
    </p:spTree>
    <p:extLst>
      <p:ext uri="{BB962C8B-B14F-4D97-AF65-F5344CB8AC3E}">
        <p14:creationId xmlns:p14="http://schemas.microsoft.com/office/powerpoint/2010/main" val="1782555059"/>
      </p:ext>
    </p:extLst>
  </p:cSld>
  <p:clrMapOvr>
    <a:masterClrMapping/>
  </p:clrMapOvr>
  <p:extLst>
    <p:ext uri="{DCECCB84-F9BA-43D5-87BE-67443E8EF086}">
      <p15:sldGuideLst xmlns:p15="http://schemas.microsoft.com/office/powerpoint/2012/main">
        <p15:guide id="2" pos="421">
          <p15:clr>
            <a:srgbClr val="FBAE40"/>
          </p15:clr>
        </p15:guide>
        <p15:guide id="3" orient="horz" pos="572">
          <p15:clr>
            <a:srgbClr val="FBAE40"/>
          </p15:clr>
        </p15:guide>
        <p15:guide id="4" orient="horz" pos="845">
          <p15:clr>
            <a:srgbClr val="FBAE40"/>
          </p15:clr>
        </p15:guide>
        <p15:guide id="5" pos="5819">
          <p15:clr>
            <a:srgbClr val="FBAE40"/>
          </p15:clr>
        </p15:guide>
        <p15:guide id="6" orient="horz" pos="3884">
          <p15:clr>
            <a:srgbClr val="FBAE40"/>
          </p15:clr>
        </p15:guide>
        <p15:guide id="7" pos="3120">
          <p15:clr>
            <a:srgbClr val="FBAE40"/>
          </p15:clr>
        </p15:guide>
        <p15:guide id="8" orient="horz" pos="25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906000" cy="908049"/>
          </a:xfrm>
        </p:spPr>
        <p:txBody>
          <a:bodyPr anchor="b" anchorCtr="0">
            <a:normAutofit/>
          </a:bodyPr>
          <a:lstStyle>
            <a:lvl1pPr>
              <a:defRPr sz="2400">
                <a:solidFill>
                  <a:schemeClr val="tx1"/>
                </a:solidFill>
                <a:latin typeface="Spica Neue P Light"/>
              </a:defRPr>
            </a:lvl1pPr>
          </a:lstStyle>
          <a:p>
            <a:r>
              <a:rPr lang="ja-JP" altLang="en-US" dirty="0"/>
              <a:t>スライドタイトル</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C7108F0E-3B94-4251-9070-0074EC35114C}" type="datetime1">
              <a:rPr kumimoji="1" lang="ja-JP" altLang="en-US" smtClean="0"/>
              <a:t>2020/9/18</a:t>
            </a:fld>
            <a:endParaRPr kumimoji="1" lang="ja-JP" altLang="en-US"/>
          </a:p>
        </p:txBody>
      </p:sp>
      <p:sp>
        <p:nvSpPr>
          <p:cNvPr id="5" name="Footer Placeholder 4"/>
          <p:cNvSpPr>
            <a:spLocks noGrp="1"/>
          </p:cNvSpPr>
          <p:nvPr>
            <p:ph type="ftr" sz="quarter" idx="11"/>
          </p:nvPr>
        </p:nvSpPr>
        <p:spPr/>
        <p:txBody>
          <a:bodyPr/>
          <a:lstStyle/>
          <a:p>
            <a:r>
              <a:rPr kumimoji="1" lang="en-US" altLang="ja-JP"/>
              <a:t>MIRS2004</a:t>
            </a:r>
            <a:endParaRPr kumimoji="1" lang="ja-JP" altLang="en-US" dirty="0"/>
          </a:p>
        </p:txBody>
      </p:sp>
      <p:sp>
        <p:nvSpPr>
          <p:cNvPr id="6" name="Slide Number Placeholder 5"/>
          <p:cNvSpPr>
            <a:spLocks noGrp="1"/>
          </p:cNvSpPr>
          <p:nvPr>
            <p:ph type="sldNum" sz="quarter" idx="12"/>
          </p:nvPr>
        </p:nvSpPr>
        <p:spPr/>
        <p:txBody>
          <a:bodyPr/>
          <a:lstStyle/>
          <a:p>
            <a:fld id="{E4292994-37A4-4001-94A7-00E80D6A2418}"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03D19187-C340-4E29-A6BB-15372A9C1947}"/>
              </a:ext>
            </a:extLst>
          </p:cNvPr>
          <p:cNvCxnSpPr>
            <a:cxnSpLocks/>
          </p:cNvCxnSpPr>
          <p:nvPr userDrawn="1"/>
        </p:nvCxnSpPr>
        <p:spPr>
          <a:xfrm>
            <a:off x="0" y="908050"/>
            <a:ext cx="990600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9CC917D8-F89E-4540-8072-116D96E859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4907" y="-78627"/>
            <a:ext cx="1065302" cy="1065302"/>
          </a:xfrm>
          <a:prstGeom prst="rect">
            <a:avLst/>
          </a:prstGeom>
        </p:spPr>
      </p:pic>
      <p:sp>
        <p:nvSpPr>
          <p:cNvPr id="11" name="テキスト プレースホルダー 10">
            <a:extLst>
              <a:ext uri="{FF2B5EF4-FFF2-40B4-BE49-F238E27FC236}">
                <a16:creationId xmlns:a16="http://schemas.microsoft.com/office/drawing/2014/main" id="{93C3E8C0-29EA-4110-9B1C-2105D96051B6}"/>
              </a:ext>
            </a:extLst>
          </p:cNvPr>
          <p:cNvSpPr>
            <a:spLocks noGrp="1"/>
          </p:cNvSpPr>
          <p:nvPr>
            <p:ph type="body" sz="quarter" idx="13" hasCustomPrompt="1"/>
          </p:nvPr>
        </p:nvSpPr>
        <p:spPr>
          <a:xfrm>
            <a:off x="0" y="908050"/>
            <a:ext cx="9906000" cy="433388"/>
          </a:xfrm>
        </p:spPr>
        <p:txBody>
          <a:bodyPr anchor="b" anchorCtr="0">
            <a:normAutofit/>
          </a:bodyPr>
          <a:lstStyle>
            <a:lvl1pPr marL="0" indent="0">
              <a:buNone/>
              <a:defRPr sz="2000">
                <a:solidFill>
                  <a:schemeClr val="tx1">
                    <a:lumMod val="60000"/>
                    <a:lumOff val="40000"/>
                  </a:schemeClr>
                </a:solidFill>
              </a:defRPr>
            </a:lvl1pPr>
          </a:lstStyle>
          <a:p>
            <a:pPr lvl="0"/>
            <a:r>
              <a:rPr kumimoji="1" lang="ja-JP" altLang="en-US" dirty="0"/>
              <a:t>スライドメッセージ</a:t>
            </a:r>
          </a:p>
        </p:txBody>
      </p:sp>
    </p:spTree>
    <p:extLst>
      <p:ext uri="{BB962C8B-B14F-4D97-AF65-F5344CB8AC3E}">
        <p14:creationId xmlns:p14="http://schemas.microsoft.com/office/powerpoint/2010/main" val="3269615762"/>
      </p:ext>
    </p:extLst>
  </p:cSld>
  <p:clrMapOvr>
    <a:masterClrMapping/>
  </p:clrMapOvr>
  <p:extLst>
    <p:ext uri="{DCECCB84-F9BA-43D5-87BE-67443E8EF086}">
      <p15:sldGuideLst xmlns:p15="http://schemas.microsoft.com/office/powerpoint/2012/main">
        <p15:guide id="2" pos="421" userDrawn="1">
          <p15:clr>
            <a:srgbClr val="FBAE40"/>
          </p15:clr>
        </p15:guide>
        <p15:guide id="3" orient="horz" pos="572" userDrawn="1">
          <p15:clr>
            <a:srgbClr val="FBAE40"/>
          </p15:clr>
        </p15:guide>
        <p15:guide id="4" orient="horz" pos="845" userDrawn="1">
          <p15:clr>
            <a:srgbClr val="FBAE40"/>
          </p15:clr>
        </p15:guide>
        <p15:guide id="5" pos="5819" userDrawn="1">
          <p15:clr>
            <a:srgbClr val="FBAE40"/>
          </p15:clr>
        </p15:guide>
        <p15:guide id="6" orient="horz" pos="3884" userDrawn="1">
          <p15:clr>
            <a:srgbClr val="FBAE40"/>
          </p15:clr>
        </p15:guide>
        <p15:guide id="7" pos="3120" userDrawn="1">
          <p15:clr>
            <a:srgbClr val="FBAE40"/>
          </p15:clr>
        </p15:guide>
        <p15:guide id="8" orient="horz" pos="250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98D6D-4205-44A3-B6F8-9B8296E25A05}" type="datetime1">
              <a:rPr kumimoji="1" lang="ja-JP" altLang="en-US" smtClean="0"/>
              <a:t>2020/9/18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MIRS2004</a:t>
            </a:r>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92994-37A4-4001-94A7-00E80D6A2418}" type="slidenum">
              <a:rPr kumimoji="1" lang="ja-JP" altLang="en-US" smtClean="0"/>
              <a:t>‹#›</a:t>
            </a:fld>
            <a:endParaRPr kumimoji="1" lang="ja-JP" altLang="en-US"/>
          </a:p>
        </p:txBody>
      </p:sp>
    </p:spTree>
    <p:extLst>
      <p:ext uri="{BB962C8B-B14F-4D97-AF65-F5344CB8AC3E}">
        <p14:creationId xmlns:p14="http://schemas.microsoft.com/office/powerpoint/2010/main" val="2509491737"/>
      </p:ext>
    </p:extLst>
  </p:cSld>
  <p:clrMap bg1="lt1" tx1="dk1" bg2="lt2" tx2="dk2" accent1="accent1" accent2="accent2" accent3="accent3" accent4="accent4" accent5="accent5" accent6="accent6" hlink="hlink" folHlink="folHlink"/>
  <p:sldLayoutIdLst>
    <p:sldLayoutId id="2147483652" r:id="rId1"/>
    <p:sldLayoutId id="2147483655" r:id="rId2"/>
    <p:sldLayoutId id="2147483654" r:id="rId3"/>
    <p:sldLayoutId id="2147483653" r:id="rId4"/>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4.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5.png"/><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6.png"/><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9E09A754-1DC3-4150-8B1B-EC3A8B210D1A}"/>
              </a:ext>
            </a:extLst>
          </p:cNvPr>
          <p:cNvSpPr>
            <a:spLocks noGrp="1"/>
          </p:cNvSpPr>
          <p:nvPr>
            <p:ph type="subTitle" idx="1"/>
          </p:nvPr>
        </p:nvSpPr>
        <p:spPr/>
        <p:txBody>
          <a:bodyPr/>
          <a:lstStyle/>
          <a:p>
            <a:r>
              <a:rPr kumimoji="1" lang="en-US" altLang="ja-JP" dirty="0"/>
              <a:t>2020</a:t>
            </a:r>
            <a:r>
              <a:rPr lang="ja-JP" altLang="en-US" dirty="0"/>
              <a:t>年</a:t>
            </a:r>
            <a:r>
              <a:rPr lang="en-US" altLang="ja-JP" dirty="0"/>
              <a:t>9</a:t>
            </a:r>
            <a:r>
              <a:rPr lang="ja-JP" altLang="en-US" dirty="0"/>
              <a:t>月</a:t>
            </a:r>
            <a:r>
              <a:rPr lang="en-US" altLang="ja-JP" dirty="0"/>
              <a:t>18</a:t>
            </a:r>
            <a:r>
              <a:rPr lang="ja-JP" altLang="en-US" dirty="0"/>
              <a:t>日</a:t>
            </a:r>
            <a:endParaRPr lang="en-US" altLang="ja-JP" dirty="0"/>
          </a:p>
          <a:p>
            <a:r>
              <a:rPr kumimoji="1" lang="ja-JP" altLang="en-US" dirty="0"/>
              <a:t>近藤 </a:t>
            </a:r>
            <a:r>
              <a:rPr lang="ja-JP" altLang="en-US" dirty="0"/>
              <a:t>空哉</a:t>
            </a:r>
            <a:endParaRPr kumimoji="1" lang="ja-JP" altLang="en-US" dirty="0"/>
          </a:p>
        </p:txBody>
      </p:sp>
      <p:sp>
        <p:nvSpPr>
          <p:cNvPr id="2" name="タイトル 1">
            <a:extLst>
              <a:ext uri="{FF2B5EF4-FFF2-40B4-BE49-F238E27FC236}">
                <a16:creationId xmlns:a16="http://schemas.microsoft.com/office/drawing/2014/main" id="{8286F33C-401D-40D2-97B3-90DEC8D2CC6C}"/>
              </a:ext>
            </a:extLst>
          </p:cNvPr>
          <p:cNvSpPr>
            <a:spLocks noGrp="1"/>
          </p:cNvSpPr>
          <p:nvPr>
            <p:ph type="title"/>
          </p:nvPr>
        </p:nvSpPr>
        <p:spPr/>
        <p:txBody>
          <a:bodyPr>
            <a:normAutofit/>
          </a:bodyPr>
          <a:lstStyle/>
          <a:p>
            <a:r>
              <a:rPr kumimoji="1" lang="en-US" altLang="ja-JP" sz="4400" dirty="0"/>
              <a:t>MIRS2004 </a:t>
            </a:r>
            <a:r>
              <a:rPr kumimoji="1" lang="ja-JP" altLang="en-US" sz="4400" dirty="0"/>
              <a:t>システム提案</a:t>
            </a:r>
          </a:p>
        </p:txBody>
      </p:sp>
      <p:sp>
        <p:nvSpPr>
          <p:cNvPr id="4" name="フッター プレースホルダー 3">
            <a:extLst>
              <a:ext uri="{FF2B5EF4-FFF2-40B4-BE49-F238E27FC236}">
                <a16:creationId xmlns:a16="http://schemas.microsoft.com/office/drawing/2014/main" id="{99212179-CCD8-4602-AF74-5BF197DDD8DB}"/>
              </a:ext>
            </a:extLst>
          </p:cNvPr>
          <p:cNvSpPr>
            <a:spLocks noGrp="1"/>
          </p:cNvSpPr>
          <p:nvPr>
            <p:ph type="ftr" sz="quarter" idx="4294967295"/>
          </p:nvPr>
        </p:nvSpPr>
        <p:spPr>
          <a:xfrm>
            <a:off x="0" y="6356350"/>
            <a:ext cx="3343275" cy="365125"/>
          </a:xfrm>
        </p:spPr>
        <p:txBody>
          <a:bodyPr/>
          <a:lstStyle/>
          <a:p>
            <a:r>
              <a:rPr kumimoji="1" lang="en-US" altLang="ja-JP"/>
              <a:t>MIRS2004</a:t>
            </a:r>
            <a:endParaRPr kumimoji="1" lang="ja-JP" altLang="en-US"/>
          </a:p>
        </p:txBody>
      </p:sp>
    </p:spTree>
    <p:extLst>
      <p:ext uri="{BB962C8B-B14F-4D97-AF65-F5344CB8AC3E}">
        <p14:creationId xmlns:p14="http://schemas.microsoft.com/office/powerpoint/2010/main" val="4066510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56732AD3-B114-4523-AE51-FAAC6F034A34}"/>
              </a:ext>
            </a:extLst>
          </p:cNvPr>
          <p:cNvSpPr txBox="1"/>
          <p:nvPr/>
        </p:nvSpPr>
        <p:spPr>
          <a:xfrm>
            <a:off x="4598189" y="3793856"/>
            <a:ext cx="852861" cy="1446550"/>
          </a:xfrm>
          <a:prstGeom prst="rect">
            <a:avLst/>
          </a:prstGeom>
          <a:noFill/>
        </p:spPr>
        <p:txBody>
          <a:bodyPr wrap="square" rtlCol="0">
            <a:spAutoFit/>
          </a:bodyPr>
          <a:lstStyle/>
          <a:p>
            <a:r>
              <a:rPr kumimoji="1" lang="en-US" altLang="ja-JP" sz="8800" dirty="0">
                <a:solidFill>
                  <a:schemeClr val="accent1">
                    <a:lumMod val="40000"/>
                    <a:lumOff val="60000"/>
                  </a:schemeClr>
                </a:solidFill>
              </a:rPr>
              <a:t>×</a:t>
            </a:r>
            <a:endParaRPr kumimoji="1" lang="ja-JP" altLang="en-US" sz="8800" dirty="0">
              <a:solidFill>
                <a:schemeClr val="accent1">
                  <a:lumMod val="40000"/>
                  <a:lumOff val="60000"/>
                </a:schemeClr>
              </a:solidFill>
            </a:endParaRPr>
          </a:p>
        </p:txBody>
      </p:sp>
      <p:sp>
        <p:nvSpPr>
          <p:cNvPr id="30" name="テキスト ボックス 29">
            <a:extLst>
              <a:ext uri="{FF2B5EF4-FFF2-40B4-BE49-F238E27FC236}">
                <a16:creationId xmlns:a16="http://schemas.microsoft.com/office/drawing/2014/main" id="{EA6FC520-7D70-4760-AE62-06C13A38B5D0}"/>
              </a:ext>
            </a:extLst>
          </p:cNvPr>
          <p:cNvSpPr txBox="1"/>
          <p:nvPr/>
        </p:nvSpPr>
        <p:spPr>
          <a:xfrm>
            <a:off x="7778779" y="5308762"/>
            <a:ext cx="956786" cy="923330"/>
          </a:xfrm>
          <a:prstGeom prst="rect">
            <a:avLst/>
          </a:prstGeom>
          <a:noFill/>
        </p:spPr>
        <p:txBody>
          <a:bodyPr wrap="square" rtlCol="0">
            <a:spAutoFit/>
          </a:bodyPr>
          <a:lstStyle/>
          <a:p>
            <a:r>
              <a:rPr kumimoji="1" lang="ja-JP" altLang="en-US" sz="5400" dirty="0">
                <a:solidFill>
                  <a:schemeClr val="accent1">
                    <a:lumMod val="40000"/>
                    <a:lumOff val="60000"/>
                  </a:schemeClr>
                </a:solidFill>
              </a:rPr>
              <a:t>〇</a:t>
            </a:r>
          </a:p>
        </p:txBody>
      </p:sp>
      <p:sp>
        <p:nvSpPr>
          <p:cNvPr id="27" name="テキスト ボックス 26">
            <a:extLst>
              <a:ext uri="{FF2B5EF4-FFF2-40B4-BE49-F238E27FC236}">
                <a16:creationId xmlns:a16="http://schemas.microsoft.com/office/drawing/2014/main" id="{21C19F44-6ECE-4166-85B9-34BAD2C17F3A}"/>
              </a:ext>
            </a:extLst>
          </p:cNvPr>
          <p:cNvSpPr txBox="1"/>
          <p:nvPr/>
        </p:nvSpPr>
        <p:spPr>
          <a:xfrm>
            <a:off x="7726817" y="4110154"/>
            <a:ext cx="956786" cy="923330"/>
          </a:xfrm>
          <a:prstGeom prst="rect">
            <a:avLst/>
          </a:prstGeom>
          <a:noFill/>
        </p:spPr>
        <p:txBody>
          <a:bodyPr wrap="square" rtlCol="0">
            <a:spAutoFit/>
          </a:bodyPr>
          <a:lstStyle/>
          <a:p>
            <a:r>
              <a:rPr kumimoji="1" lang="ja-JP" altLang="en-US" sz="5400" dirty="0">
                <a:solidFill>
                  <a:schemeClr val="accent1">
                    <a:lumMod val="40000"/>
                    <a:lumOff val="60000"/>
                  </a:schemeClr>
                </a:solidFill>
              </a:rPr>
              <a:t>〇</a:t>
            </a:r>
          </a:p>
        </p:txBody>
      </p:sp>
      <p:sp>
        <p:nvSpPr>
          <p:cNvPr id="2" name="タイトル 1">
            <a:extLst>
              <a:ext uri="{FF2B5EF4-FFF2-40B4-BE49-F238E27FC236}">
                <a16:creationId xmlns:a16="http://schemas.microsoft.com/office/drawing/2014/main" id="{AFFE5DAA-7376-4211-947F-6A07AA3702D8}"/>
              </a:ext>
            </a:extLst>
          </p:cNvPr>
          <p:cNvSpPr>
            <a:spLocks noGrp="1"/>
          </p:cNvSpPr>
          <p:nvPr>
            <p:ph type="title"/>
          </p:nvPr>
        </p:nvSpPr>
        <p:spPr/>
        <p:txBody>
          <a:bodyPr/>
          <a:lstStyle/>
          <a:p>
            <a:r>
              <a:rPr kumimoji="1" lang="ja-JP" altLang="en-US" dirty="0"/>
              <a:t>愛らしく生活感のあるロボットの利点</a:t>
            </a:r>
          </a:p>
        </p:txBody>
      </p:sp>
      <p:pic>
        <p:nvPicPr>
          <p:cNvPr id="19" name="コンテンツ プレースホルダー 18" descr="時計 が含まれている画像&#10;&#10;自動的に生成された説明">
            <a:extLst>
              <a:ext uri="{FF2B5EF4-FFF2-40B4-BE49-F238E27FC236}">
                <a16:creationId xmlns:a16="http://schemas.microsoft.com/office/drawing/2014/main" id="{1BB38BB6-221F-438F-AEC8-54A3374455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6426" y="1759270"/>
            <a:ext cx="956786" cy="956786"/>
          </a:xfrm>
        </p:spPr>
      </p:pic>
      <p:sp>
        <p:nvSpPr>
          <p:cNvPr id="4" name="フッター プレースホルダー 3">
            <a:extLst>
              <a:ext uri="{FF2B5EF4-FFF2-40B4-BE49-F238E27FC236}">
                <a16:creationId xmlns:a16="http://schemas.microsoft.com/office/drawing/2014/main" id="{E14C9A69-56A7-41BE-BDD1-190293E7FEE4}"/>
              </a:ext>
            </a:extLst>
          </p:cNvPr>
          <p:cNvSpPr>
            <a:spLocks noGrp="1"/>
          </p:cNvSpPr>
          <p:nvPr>
            <p:ph type="ftr" sz="quarter" idx="11"/>
          </p:nvPr>
        </p:nvSpPr>
        <p:spPr/>
        <p:txBody>
          <a:bodyPr/>
          <a:lstStyle/>
          <a:p>
            <a:r>
              <a:rPr kumimoji="1" lang="en-US" altLang="ja-JP"/>
              <a:t>MIRS2004</a:t>
            </a:r>
            <a:endParaRPr kumimoji="1" lang="ja-JP" altLang="en-US" dirty="0"/>
          </a:p>
        </p:txBody>
      </p:sp>
      <p:sp>
        <p:nvSpPr>
          <p:cNvPr id="6" name="正方形/長方形 5">
            <a:extLst>
              <a:ext uri="{FF2B5EF4-FFF2-40B4-BE49-F238E27FC236}">
                <a16:creationId xmlns:a16="http://schemas.microsoft.com/office/drawing/2014/main" id="{A3A30C4B-5ACA-4CB5-A569-6BC07173A40D}"/>
              </a:ext>
            </a:extLst>
          </p:cNvPr>
          <p:cNvSpPr/>
          <p:nvPr/>
        </p:nvSpPr>
        <p:spPr>
          <a:xfrm>
            <a:off x="3281365" y="1831159"/>
            <a:ext cx="2029146" cy="8130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無骨なデザイン</a:t>
            </a:r>
          </a:p>
        </p:txBody>
      </p:sp>
      <p:sp>
        <p:nvSpPr>
          <p:cNvPr id="7" name="正方形/長方形 6">
            <a:extLst>
              <a:ext uri="{FF2B5EF4-FFF2-40B4-BE49-F238E27FC236}">
                <a16:creationId xmlns:a16="http://schemas.microsoft.com/office/drawing/2014/main" id="{7849E98D-6A1E-4184-B39C-A948841DAA11}"/>
              </a:ext>
            </a:extLst>
          </p:cNvPr>
          <p:cNvSpPr/>
          <p:nvPr/>
        </p:nvSpPr>
        <p:spPr>
          <a:xfrm>
            <a:off x="6479128" y="1831159"/>
            <a:ext cx="2029146" cy="8130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愛らしいデザイン</a:t>
            </a:r>
          </a:p>
        </p:txBody>
      </p:sp>
      <p:sp>
        <p:nvSpPr>
          <p:cNvPr id="8" name="正方形/長方形 7">
            <a:extLst>
              <a:ext uri="{FF2B5EF4-FFF2-40B4-BE49-F238E27FC236}">
                <a16:creationId xmlns:a16="http://schemas.microsoft.com/office/drawing/2014/main" id="{AC110181-FBD1-4C29-BD84-E706EF32824B}"/>
              </a:ext>
            </a:extLst>
          </p:cNvPr>
          <p:cNvSpPr/>
          <p:nvPr/>
        </p:nvSpPr>
        <p:spPr>
          <a:xfrm>
            <a:off x="681037" y="2955381"/>
            <a:ext cx="1944233" cy="813072"/>
          </a:xfrm>
          <a:prstGeom prst="rect">
            <a:avLst/>
          </a:prstGeom>
          <a:solidFill>
            <a:schemeClr val="accent1">
              <a:lumMod val="40000"/>
              <a:lumOff val="60000"/>
            </a:schemeClr>
          </a:solidFill>
          <a:ln>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整備・作成</a:t>
            </a:r>
          </a:p>
        </p:txBody>
      </p:sp>
      <p:sp>
        <p:nvSpPr>
          <p:cNvPr id="9" name="正方形/長方形 8">
            <a:extLst>
              <a:ext uri="{FF2B5EF4-FFF2-40B4-BE49-F238E27FC236}">
                <a16:creationId xmlns:a16="http://schemas.microsoft.com/office/drawing/2014/main" id="{F1A4A9E3-79BF-43A9-B77D-028155970681}"/>
              </a:ext>
            </a:extLst>
          </p:cNvPr>
          <p:cNvSpPr/>
          <p:nvPr/>
        </p:nvSpPr>
        <p:spPr>
          <a:xfrm>
            <a:off x="681037" y="4159636"/>
            <a:ext cx="1944233" cy="813072"/>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ミス</a:t>
            </a:r>
          </a:p>
        </p:txBody>
      </p:sp>
      <p:sp>
        <p:nvSpPr>
          <p:cNvPr id="10" name="正方形/長方形 9">
            <a:extLst>
              <a:ext uri="{FF2B5EF4-FFF2-40B4-BE49-F238E27FC236}">
                <a16:creationId xmlns:a16="http://schemas.microsoft.com/office/drawing/2014/main" id="{8DD7FB06-61D8-4911-8659-F9AF34EAEFB8}"/>
              </a:ext>
            </a:extLst>
          </p:cNvPr>
          <p:cNvSpPr/>
          <p:nvPr/>
        </p:nvSpPr>
        <p:spPr>
          <a:xfrm>
            <a:off x="684280" y="5363891"/>
            <a:ext cx="1944233" cy="813072"/>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社会実装</a:t>
            </a:r>
          </a:p>
        </p:txBody>
      </p:sp>
      <p:sp>
        <p:nvSpPr>
          <p:cNvPr id="11" name="正方形/長方形 10">
            <a:extLst>
              <a:ext uri="{FF2B5EF4-FFF2-40B4-BE49-F238E27FC236}">
                <a16:creationId xmlns:a16="http://schemas.microsoft.com/office/drawing/2014/main" id="{8F40C35F-0AB7-4A6B-9F74-C27924C06BE6}"/>
              </a:ext>
            </a:extLst>
          </p:cNvPr>
          <p:cNvSpPr/>
          <p:nvPr/>
        </p:nvSpPr>
        <p:spPr>
          <a:xfrm>
            <a:off x="3281363" y="2960915"/>
            <a:ext cx="1974714" cy="81307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簡単</a:t>
            </a:r>
          </a:p>
        </p:txBody>
      </p:sp>
      <p:sp>
        <p:nvSpPr>
          <p:cNvPr id="12" name="正方形/長方形 11">
            <a:extLst>
              <a:ext uri="{FF2B5EF4-FFF2-40B4-BE49-F238E27FC236}">
                <a16:creationId xmlns:a16="http://schemas.microsoft.com/office/drawing/2014/main" id="{137A935E-3EB5-4F77-BAE3-DE5EACE17B2A}"/>
              </a:ext>
            </a:extLst>
          </p:cNvPr>
          <p:cNvSpPr/>
          <p:nvPr/>
        </p:nvSpPr>
        <p:spPr>
          <a:xfrm>
            <a:off x="3281364" y="4165170"/>
            <a:ext cx="1974713" cy="81307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許されない</a:t>
            </a:r>
          </a:p>
        </p:txBody>
      </p:sp>
      <p:sp>
        <p:nvSpPr>
          <p:cNvPr id="13" name="正方形/長方形 12">
            <a:extLst>
              <a:ext uri="{FF2B5EF4-FFF2-40B4-BE49-F238E27FC236}">
                <a16:creationId xmlns:a16="http://schemas.microsoft.com/office/drawing/2014/main" id="{FC9EE608-9A79-4C5B-91F8-6DF922625228}"/>
              </a:ext>
            </a:extLst>
          </p:cNvPr>
          <p:cNvSpPr/>
          <p:nvPr/>
        </p:nvSpPr>
        <p:spPr>
          <a:xfrm>
            <a:off x="3311844" y="5369425"/>
            <a:ext cx="1944233" cy="81307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普通</a:t>
            </a:r>
          </a:p>
        </p:txBody>
      </p:sp>
      <p:sp>
        <p:nvSpPr>
          <p:cNvPr id="14" name="正方形/長方形 13">
            <a:extLst>
              <a:ext uri="{FF2B5EF4-FFF2-40B4-BE49-F238E27FC236}">
                <a16:creationId xmlns:a16="http://schemas.microsoft.com/office/drawing/2014/main" id="{7B472532-B217-4350-9E7C-208681AC5613}"/>
              </a:ext>
            </a:extLst>
          </p:cNvPr>
          <p:cNvSpPr/>
          <p:nvPr/>
        </p:nvSpPr>
        <p:spPr>
          <a:xfrm>
            <a:off x="6479129" y="2955381"/>
            <a:ext cx="2029145" cy="81307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難しい</a:t>
            </a:r>
          </a:p>
        </p:txBody>
      </p:sp>
      <p:sp>
        <p:nvSpPr>
          <p:cNvPr id="15" name="正方形/長方形 14">
            <a:extLst>
              <a:ext uri="{FF2B5EF4-FFF2-40B4-BE49-F238E27FC236}">
                <a16:creationId xmlns:a16="http://schemas.microsoft.com/office/drawing/2014/main" id="{C6333D06-2274-4733-A43A-6724A28D44BD}"/>
              </a:ext>
            </a:extLst>
          </p:cNvPr>
          <p:cNvSpPr/>
          <p:nvPr/>
        </p:nvSpPr>
        <p:spPr>
          <a:xfrm>
            <a:off x="6479129" y="4159636"/>
            <a:ext cx="2029145" cy="81307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気持ち許せる</a:t>
            </a:r>
            <a:endParaRPr kumimoji="1" lang="en-US" altLang="ja-JP" dirty="0">
              <a:solidFill>
                <a:schemeClr val="tx1"/>
              </a:solidFill>
            </a:endParaRPr>
          </a:p>
        </p:txBody>
      </p:sp>
      <p:sp>
        <p:nvSpPr>
          <p:cNvPr id="16" name="正方形/長方形 15">
            <a:extLst>
              <a:ext uri="{FF2B5EF4-FFF2-40B4-BE49-F238E27FC236}">
                <a16:creationId xmlns:a16="http://schemas.microsoft.com/office/drawing/2014/main" id="{2C195E9D-ED27-4D37-9721-42B142B50A36}"/>
              </a:ext>
            </a:extLst>
          </p:cNvPr>
          <p:cNvSpPr/>
          <p:nvPr/>
        </p:nvSpPr>
        <p:spPr>
          <a:xfrm>
            <a:off x="6479128" y="5363891"/>
            <a:ext cx="2029145" cy="81307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受け入れやすい</a:t>
            </a:r>
          </a:p>
        </p:txBody>
      </p:sp>
      <p:sp>
        <p:nvSpPr>
          <p:cNvPr id="17" name="テキスト プレースホルダー 16">
            <a:extLst>
              <a:ext uri="{FF2B5EF4-FFF2-40B4-BE49-F238E27FC236}">
                <a16:creationId xmlns:a16="http://schemas.microsoft.com/office/drawing/2014/main" id="{AA9FEA0B-84C6-45B3-A73F-6B183D639039}"/>
              </a:ext>
            </a:extLst>
          </p:cNvPr>
          <p:cNvSpPr>
            <a:spLocks noGrp="1"/>
          </p:cNvSpPr>
          <p:nvPr>
            <p:ph type="body" sz="quarter" idx="13"/>
          </p:nvPr>
        </p:nvSpPr>
        <p:spPr/>
        <p:txBody>
          <a:bodyPr/>
          <a:lstStyle/>
          <a:p>
            <a:endParaRPr kumimoji="1" lang="ja-JP" altLang="en-US" dirty="0"/>
          </a:p>
        </p:txBody>
      </p:sp>
      <p:pic>
        <p:nvPicPr>
          <p:cNvPr id="21" name="図 20" descr="時計 が含まれている画像&#10;&#10;自動的に生成された説明">
            <a:extLst>
              <a:ext uri="{FF2B5EF4-FFF2-40B4-BE49-F238E27FC236}">
                <a16:creationId xmlns:a16="http://schemas.microsoft.com/office/drawing/2014/main" id="{F04DD050-E140-4E49-8ABA-5B40FD6C96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3603" y="1689857"/>
            <a:ext cx="1026199" cy="1026199"/>
          </a:xfrm>
          <a:prstGeom prst="rect">
            <a:avLst/>
          </a:prstGeom>
        </p:spPr>
      </p:pic>
      <p:sp>
        <p:nvSpPr>
          <p:cNvPr id="23" name="テキスト ボックス 22">
            <a:extLst>
              <a:ext uri="{FF2B5EF4-FFF2-40B4-BE49-F238E27FC236}">
                <a16:creationId xmlns:a16="http://schemas.microsoft.com/office/drawing/2014/main" id="{AECFC8B2-EEF9-4F41-B457-02641D19D89F}"/>
              </a:ext>
            </a:extLst>
          </p:cNvPr>
          <p:cNvSpPr txBox="1"/>
          <p:nvPr/>
        </p:nvSpPr>
        <p:spPr>
          <a:xfrm>
            <a:off x="4494681" y="2904609"/>
            <a:ext cx="956786" cy="923330"/>
          </a:xfrm>
          <a:prstGeom prst="rect">
            <a:avLst/>
          </a:prstGeom>
          <a:noFill/>
        </p:spPr>
        <p:txBody>
          <a:bodyPr wrap="square" rtlCol="0">
            <a:spAutoFit/>
          </a:bodyPr>
          <a:lstStyle/>
          <a:p>
            <a:r>
              <a:rPr kumimoji="1" lang="ja-JP" altLang="en-US" sz="5400" dirty="0">
                <a:solidFill>
                  <a:schemeClr val="accent1">
                    <a:lumMod val="40000"/>
                    <a:lumOff val="60000"/>
                  </a:schemeClr>
                </a:solidFill>
              </a:rPr>
              <a:t>〇</a:t>
            </a:r>
          </a:p>
        </p:txBody>
      </p:sp>
      <p:sp>
        <p:nvSpPr>
          <p:cNvPr id="24" name="テキスト ボックス 23">
            <a:extLst>
              <a:ext uri="{FF2B5EF4-FFF2-40B4-BE49-F238E27FC236}">
                <a16:creationId xmlns:a16="http://schemas.microsoft.com/office/drawing/2014/main" id="{4C27C9AE-54D4-4C16-93EE-4BB034B81C89}"/>
              </a:ext>
            </a:extLst>
          </p:cNvPr>
          <p:cNvSpPr txBox="1"/>
          <p:nvPr/>
        </p:nvSpPr>
        <p:spPr>
          <a:xfrm>
            <a:off x="7830742" y="2614548"/>
            <a:ext cx="852861" cy="1446550"/>
          </a:xfrm>
          <a:prstGeom prst="rect">
            <a:avLst/>
          </a:prstGeom>
          <a:noFill/>
        </p:spPr>
        <p:txBody>
          <a:bodyPr wrap="square" rtlCol="0">
            <a:spAutoFit/>
          </a:bodyPr>
          <a:lstStyle/>
          <a:p>
            <a:r>
              <a:rPr kumimoji="1" lang="en-US" altLang="ja-JP" sz="8800" dirty="0">
                <a:solidFill>
                  <a:schemeClr val="accent1">
                    <a:lumMod val="40000"/>
                    <a:lumOff val="60000"/>
                  </a:schemeClr>
                </a:solidFill>
              </a:rPr>
              <a:t>×</a:t>
            </a:r>
            <a:endParaRPr kumimoji="1" lang="ja-JP" altLang="en-US" sz="8800" dirty="0">
              <a:solidFill>
                <a:schemeClr val="accent1">
                  <a:lumMod val="40000"/>
                  <a:lumOff val="60000"/>
                </a:schemeClr>
              </a:solidFill>
            </a:endParaRPr>
          </a:p>
        </p:txBody>
      </p:sp>
      <p:cxnSp>
        <p:nvCxnSpPr>
          <p:cNvPr id="26" name="直線矢印コネクタ 25">
            <a:extLst>
              <a:ext uri="{FF2B5EF4-FFF2-40B4-BE49-F238E27FC236}">
                <a16:creationId xmlns:a16="http://schemas.microsoft.com/office/drawing/2014/main" id="{C868ADCE-451E-484B-9ECC-E52BCCE849AD}"/>
              </a:ext>
            </a:extLst>
          </p:cNvPr>
          <p:cNvCxnSpPr/>
          <p:nvPr/>
        </p:nvCxnSpPr>
        <p:spPr>
          <a:xfrm>
            <a:off x="5416426" y="4566172"/>
            <a:ext cx="956786" cy="0"/>
          </a:xfrm>
          <a:prstGeom prst="straightConnector1">
            <a:avLst/>
          </a:prstGeom>
          <a:ln w="57150">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E1A77835-4BE1-429E-B281-73F08E6D7F68}"/>
              </a:ext>
            </a:extLst>
          </p:cNvPr>
          <p:cNvSpPr txBox="1"/>
          <p:nvPr/>
        </p:nvSpPr>
        <p:spPr>
          <a:xfrm>
            <a:off x="4528942" y="5240406"/>
            <a:ext cx="735843" cy="1015663"/>
          </a:xfrm>
          <a:prstGeom prst="rect">
            <a:avLst/>
          </a:prstGeom>
          <a:noFill/>
        </p:spPr>
        <p:txBody>
          <a:bodyPr wrap="square" rtlCol="0">
            <a:spAutoFit/>
          </a:bodyPr>
          <a:lstStyle/>
          <a:p>
            <a:r>
              <a:rPr kumimoji="1" lang="ja-JP" altLang="en-US" sz="6000" dirty="0">
                <a:solidFill>
                  <a:schemeClr val="accent1">
                    <a:lumMod val="40000"/>
                    <a:lumOff val="60000"/>
                  </a:schemeClr>
                </a:solidFill>
              </a:rPr>
              <a:t>△</a:t>
            </a:r>
          </a:p>
        </p:txBody>
      </p:sp>
    </p:spTree>
    <p:extLst>
      <p:ext uri="{BB962C8B-B14F-4D97-AF65-F5344CB8AC3E}">
        <p14:creationId xmlns:p14="http://schemas.microsoft.com/office/powerpoint/2010/main" val="1813120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467AB6A-6A33-4E77-9B1C-1BF2DCB1BEAA}"/>
              </a:ext>
            </a:extLst>
          </p:cNvPr>
          <p:cNvSpPr/>
          <p:nvPr/>
        </p:nvSpPr>
        <p:spPr>
          <a:xfrm>
            <a:off x="1" y="3185321"/>
            <a:ext cx="9905999" cy="487358"/>
          </a:xfrm>
          <a:prstGeom prst="rect">
            <a:avLst/>
          </a:prstGeom>
          <a:solidFill>
            <a:schemeClr val="accent1">
              <a:lumMod val="20000"/>
              <a:lumOff val="80000"/>
            </a:schemeClr>
          </a:solidFill>
          <a:ln>
            <a:solidFill>
              <a:schemeClr val="accent1">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D9253F30-8B9D-415A-98C7-D3B366318D16}"/>
              </a:ext>
            </a:extLst>
          </p:cNvPr>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a:extLst>
              <a:ext uri="{FF2B5EF4-FFF2-40B4-BE49-F238E27FC236}">
                <a16:creationId xmlns:a16="http://schemas.microsoft.com/office/drawing/2014/main" id="{0C596648-8CF2-4DC8-85AF-3E90A6B9778F}"/>
              </a:ext>
            </a:extLst>
          </p:cNvPr>
          <p:cNvSpPr>
            <a:spLocks noGrp="1"/>
          </p:cNvSpPr>
          <p:nvPr>
            <p:ph idx="1"/>
          </p:nvPr>
        </p:nvSpPr>
        <p:spPr/>
        <p:txBody>
          <a:bodyPr>
            <a:normAutofit lnSpcReduction="10000"/>
          </a:bodyPr>
          <a:lstStyle/>
          <a:p>
            <a:pPr marL="514362" indent="-514362"/>
            <a:r>
              <a:rPr lang="ja-JP" altLang="en-US" dirty="0"/>
              <a:t>はじめに</a:t>
            </a:r>
            <a:endParaRPr lang="en-US" altLang="ja-JP" dirty="0"/>
          </a:p>
          <a:p>
            <a:pPr marL="514362" indent="-514362"/>
            <a:r>
              <a:rPr lang="ja-JP" altLang="en-US" dirty="0"/>
              <a:t>製品コンセプト</a:t>
            </a:r>
            <a:endParaRPr lang="en-US" altLang="ja-JP" dirty="0"/>
          </a:p>
          <a:p>
            <a:pPr marL="1177200" indent="-457200">
              <a:buFont typeface="Arial" panose="020B0604020202020204" pitchFamily="34" charset="0"/>
              <a:buChar char="•"/>
            </a:pPr>
            <a:r>
              <a:rPr lang="ja-JP" altLang="en-US" dirty="0"/>
              <a:t>ボールの自動回収と「手間の肩代わり」</a:t>
            </a:r>
            <a:endParaRPr lang="en-US" altLang="ja-JP" dirty="0"/>
          </a:p>
          <a:p>
            <a:pPr marL="1177200" indent="-457200">
              <a:buFont typeface="Arial" panose="020B0604020202020204" pitchFamily="34" charset="0"/>
              <a:buChar char="•"/>
            </a:pPr>
            <a:r>
              <a:rPr lang="ja-JP" altLang="en-US" dirty="0"/>
              <a:t>愛らしく生活感のあるデザイン</a:t>
            </a:r>
            <a:endParaRPr lang="en-US" altLang="ja-JP" dirty="0"/>
          </a:p>
          <a:p>
            <a:pPr>
              <a:buFont typeface="+mj-lt"/>
              <a:buAutoNum type="arabicPeriod" startAt="3"/>
            </a:pPr>
            <a:r>
              <a:rPr lang="ja-JP" altLang="en-US" dirty="0"/>
              <a:t>システム外観</a:t>
            </a:r>
            <a:endParaRPr lang="en-US" altLang="ja-JP" dirty="0"/>
          </a:p>
          <a:p>
            <a:pPr marL="514362" indent="-514362">
              <a:buAutoNum type="arabicPeriod" startAt="3"/>
            </a:pPr>
            <a:r>
              <a:rPr lang="ja-JP" altLang="en-US" dirty="0"/>
              <a:t>主な機能・特徴</a:t>
            </a:r>
            <a:endParaRPr lang="en-US" altLang="ja-JP" dirty="0"/>
          </a:p>
          <a:p>
            <a:pPr marL="1177200" indent="-457200">
              <a:buFont typeface="Arial" panose="020B0604020202020204" pitchFamily="34" charset="0"/>
              <a:buChar char="•"/>
            </a:pPr>
            <a:r>
              <a:rPr lang="ja-JP" altLang="en-US" dirty="0">
                <a:solidFill>
                  <a:schemeClr val="tx1"/>
                </a:solidFill>
              </a:rPr>
              <a:t>想定されるユーザー</a:t>
            </a:r>
            <a:endParaRPr lang="en-US" altLang="ja-JP" dirty="0">
              <a:solidFill>
                <a:schemeClr val="tx1"/>
              </a:solidFill>
            </a:endParaRPr>
          </a:p>
          <a:p>
            <a:pPr marL="1177200" indent="-457200">
              <a:buFont typeface="Arial" panose="020B0604020202020204" pitchFamily="34" charset="0"/>
              <a:buChar char="•"/>
            </a:pPr>
            <a:r>
              <a:rPr lang="ja-JP" altLang="en-US" dirty="0">
                <a:solidFill>
                  <a:schemeClr val="tx1"/>
                </a:solidFill>
              </a:rPr>
              <a:t>動作シナリオ</a:t>
            </a:r>
            <a:endParaRPr lang="en-US" altLang="ja-JP" dirty="0">
              <a:solidFill>
                <a:schemeClr val="tx1"/>
              </a:solidFill>
            </a:endParaRPr>
          </a:p>
          <a:p>
            <a:pPr>
              <a:buFont typeface="+mj-lt"/>
              <a:buAutoNum type="arabicPeriod" startAt="5"/>
            </a:pPr>
            <a:r>
              <a:rPr lang="ja-JP" altLang="en-US" dirty="0"/>
              <a:t>仕様一覧</a:t>
            </a:r>
            <a:endParaRPr lang="en-US" altLang="ja-JP" dirty="0"/>
          </a:p>
          <a:p>
            <a:pPr marL="514362" indent="-514362">
              <a:buAutoNum type="arabicPeriod" startAt="5"/>
            </a:pPr>
            <a:r>
              <a:rPr lang="ja-JP" altLang="en-US" dirty="0"/>
              <a:t>部品購入計画</a:t>
            </a:r>
            <a:endParaRPr lang="en-US" altLang="ja-JP" dirty="0"/>
          </a:p>
        </p:txBody>
      </p:sp>
    </p:spTree>
    <p:extLst>
      <p:ext uri="{BB962C8B-B14F-4D97-AF65-F5344CB8AC3E}">
        <p14:creationId xmlns:p14="http://schemas.microsoft.com/office/powerpoint/2010/main" val="1472952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138252-6682-4009-8598-C7BBF5D5D497}"/>
              </a:ext>
            </a:extLst>
          </p:cNvPr>
          <p:cNvSpPr>
            <a:spLocks noGrp="1"/>
          </p:cNvSpPr>
          <p:nvPr>
            <p:ph type="title"/>
          </p:nvPr>
        </p:nvSpPr>
        <p:spPr/>
        <p:txBody>
          <a:bodyPr/>
          <a:lstStyle/>
          <a:p>
            <a:r>
              <a:rPr lang="ja-JP" altLang="en-US" dirty="0"/>
              <a:t>システム外観</a:t>
            </a:r>
            <a:endParaRPr kumimoji="1" lang="ja-JP" altLang="en-US" dirty="0"/>
          </a:p>
        </p:txBody>
      </p:sp>
      <p:pic>
        <p:nvPicPr>
          <p:cNvPr id="5" name="コンテンツ プレースホルダー 4" descr="小さい, ボックス, 座る, 冷蔵庫 が含まれている画像&#10;&#10;自動的に生成された説明">
            <a:extLst>
              <a:ext uri="{FF2B5EF4-FFF2-40B4-BE49-F238E27FC236}">
                <a16:creationId xmlns:a16="http://schemas.microsoft.com/office/drawing/2014/main" id="{1E50E969-1293-4ABE-96A6-AB8127AD4B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279" y="1341438"/>
            <a:ext cx="8540043" cy="4803775"/>
          </a:xfrm>
        </p:spPr>
      </p:pic>
    </p:spTree>
    <p:extLst>
      <p:ext uri="{BB962C8B-B14F-4D97-AF65-F5344CB8AC3E}">
        <p14:creationId xmlns:p14="http://schemas.microsoft.com/office/powerpoint/2010/main" val="802613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C22B92-9853-4F35-9A82-4CECE770C19F}"/>
              </a:ext>
            </a:extLst>
          </p:cNvPr>
          <p:cNvSpPr>
            <a:spLocks noGrp="1"/>
          </p:cNvSpPr>
          <p:nvPr>
            <p:ph type="title"/>
          </p:nvPr>
        </p:nvSpPr>
        <p:spPr/>
        <p:txBody>
          <a:bodyPr/>
          <a:lstStyle/>
          <a:p>
            <a:r>
              <a:rPr lang="ja-JP" altLang="en-US" dirty="0"/>
              <a:t>システム外観</a:t>
            </a:r>
            <a:endParaRPr kumimoji="1" lang="ja-JP" altLang="en-US" dirty="0"/>
          </a:p>
        </p:txBody>
      </p:sp>
      <p:pic>
        <p:nvPicPr>
          <p:cNvPr id="9" name="コンテンツ プレースホルダー 8">
            <a:extLst>
              <a:ext uri="{FF2B5EF4-FFF2-40B4-BE49-F238E27FC236}">
                <a16:creationId xmlns:a16="http://schemas.microsoft.com/office/drawing/2014/main" id="{C54FFF03-9E98-42C9-B25C-AF4A131B78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3208" y="1793081"/>
            <a:ext cx="5034539" cy="4351338"/>
          </a:xfrm>
        </p:spPr>
      </p:pic>
      <p:sp>
        <p:nvSpPr>
          <p:cNvPr id="4" name="フッター プレースホルダー 3">
            <a:extLst>
              <a:ext uri="{FF2B5EF4-FFF2-40B4-BE49-F238E27FC236}">
                <a16:creationId xmlns:a16="http://schemas.microsoft.com/office/drawing/2014/main" id="{5128D867-806F-4061-A642-4C80D40CCB9A}"/>
              </a:ext>
            </a:extLst>
          </p:cNvPr>
          <p:cNvSpPr>
            <a:spLocks noGrp="1"/>
          </p:cNvSpPr>
          <p:nvPr>
            <p:ph type="ftr" sz="quarter" idx="11"/>
          </p:nvPr>
        </p:nvSpPr>
        <p:spPr/>
        <p:txBody>
          <a:bodyPr/>
          <a:lstStyle/>
          <a:p>
            <a:r>
              <a:rPr kumimoji="1" lang="en-US" altLang="ja-JP"/>
              <a:t>MIRS2004</a:t>
            </a:r>
            <a:endParaRPr kumimoji="1" lang="ja-JP" altLang="en-US" dirty="0"/>
          </a:p>
        </p:txBody>
      </p:sp>
      <p:sp>
        <p:nvSpPr>
          <p:cNvPr id="5" name="テキスト プレースホルダー 4">
            <a:extLst>
              <a:ext uri="{FF2B5EF4-FFF2-40B4-BE49-F238E27FC236}">
                <a16:creationId xmlns:a16="http://schemas.microsoft.com/office/drawing/2014/main" id="{EDDA388D-742E-4D97-957A-55015F8B788A}"/>
              </a:ext>
            </a:extLst>
          </p:cNvPr>
          <p:cNvSpPr>
            <a:spLocks noGrp="1"/>
          </p:cNvSpPr>
          <p:nvPr>
            <p:ph type="body" sz="quarter" idx="13"/>
          </p:nvPr>
        </p:nvSpPr>
        <p:spPr/>
        <p:txBody>
          <a:bodyPr/>
          <a:lstStyle/>
          <a:p>
            <a:endParaRPr kumimoji="1" lang="ja-JP" altLang="en-US"/>
          </a:p>
        </p:txBody>
      </p:sp>
    </p:spTree>
    <p:extLst>
      <p:ext uri="{BB962C8B-B14F-4D97-AF65-F5344CB8AC3E}">
        <p14:creationId xmlns:p14="http://schemas.microsoft.com/office/powerpoint/2010/main" val="3961688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F134F9-00CA-4F47-A38F-5BD25B2E413C}"/>
              </a:ext>
            </a:extLst>
          </p:cNvPr>
          <p:cNvSpPr>
            <a:spLocks noGrp="1"/>
          </p:cNvSpPr>
          <p:nvPr>
            <p:ph type="title"/>
          </p:nvPr>
        </p:nvSpPr>
        <p:spPr/>
        <p:txBody>
          <a:bodyPr/>
          <a:lstStyle/>
          <a:p>
            <a:r>
              <a:rPr lang="ja-JP" altLang="en-US" dirty="0"/>
              <a:t>システム外観</a:t>
            </a:r>
            <a:endParaRPr kumimoji="1" lang="ja-JP" altLang="en-US" dirty="0"/>
          </a:p>
        </p:txBody>
      </p:sp>
      <p:pic>
        <p:nvPicPr>
          <p:cNvPr id="7" name="コンテンツ プレースホルダー 6" descr="挿絵 が含まれている画像&#10;&#10;自動的に生成された説明">
            <a:extLst>
              <a:ext uri="{FF2B5EF4-FFF2-40B4-BE49-F238E27FC236}">
                <a16:creationId xmlns:a16="http://schemas.microsoft.com/office/drawing/2014/main" id="{E354EC6B-77B6-4776-829C-C65F56DB399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99571" y="1793081"/>
            <a:ext cx="2242957" cy="4351338"/>
          </a:xfrm>
        </p:spPr>
      </p:pic>
      <p:sp>
        <p:nvSpPr>
          <p:cNvPr id="4" name="フッター プレースホルダー 3">
            <a:extLst>
              <a:ext uri="{FF2B5EF4-FFF2-40B4-BE49-F238E27FC236}">
                <a16:creationId xmlns:a16="http://schemas.microsoft.com/office/drawing/2014/main" id="{E64F1BC8-ACD9-436C-A6FC-F8C1DCB8C601}"/>
              </a:ext>
            </a:extLst>
          </p:cNvPr>
          <p:cNvSpPr>
            <a:spLocks noGrp="1"/>
          </p:cNvSpPr>
          <p:nvPr>
            <p:ph type="ftr" sz="quarter" idx="11"/>
          </p:nvPr>
        </p:nvSpPr>
        <p:spPr/>
        <p:txBody>
          <a:bodyPr/>
          <a:lstStyle/>
          <a:p>
            <a:r>
              <a:rPr kumimoji="1" lang="en-US" altLang="ja-JP"/>
              <a:t>MIRS2004</a:t>
            </a:r>
            <a:endParaRPr kumimoji="1" lang="ja-JP" altLang="en-US" dirty="0"/>
          </a:p>
        </p:txBody>
      </p:sp>
      <p:sp>
        <p:nvSpPr>
          <p:cNvPr id="5" name="テキスト プレースホルダー 4">
            <a:extLst>
              <a:ext uri="{FF2B5EF4-FFF2-40B4-BE49-F238E27FC236}">
                <a16:creationId xmlns:a16="http://schemas.microsoft.com/office/drawing/2014/main" id="{531484B4-F690-4172-8B1D-2EAB577D09BA}"/>
              </a:ext>
            </a:extLst>
          </p:cNvPr>
          <p:cNvSpPr>
            <a:spLocks noGrp="1"/>
          </p:cNvSpPr>
          <p:nvPr>
            <p:ph type="body" sz="quarter" idx="13"/>
          </p:nvPr>
        </p:nvSpPr>
        <p:spPr/>
        <p:txBody>
          <a:bodyPr/>
          <a:lstStyle/>
          <a:p>
            <a:endParaRPr kumimoji="1" lang="ja-JP" altLang="en-US"/>
          </a:p>
        </p:txBody>
      </p:sp>
      <p:sp>
        <p:nvSpPr>
          <p:cNvPr id="9" name="吹き出し: 角を丸めた四角形 8">
            <a:extLst>
              <a:ext uri="{FF2B5EF4-FFF2-40B4-BE49-F238E27FC236}">
                <a16:creationId xmlns:a16="http://schemas.microsoft.com/office/drawing/2014/main" id="{845CBEEC-2371-46AE-9D7A-876919CF4C1D}"/>
              </a:ext>
            </a:extLst>
          </p:cNvPr>
          <p:cNvSpPr/>
          <p:nvPr/>
        </p:nvSpPr>
        <p:spPr>
          <a:xfrm>
            <a:off x="1724297" y="1985553"/>
            <a:ext cx="5024846" cy="1166948"/>
          </a:xfrm>
          <a:prstGeom prst="wedgeRoundRectCallout">
            <a:avLst>
              <a:gd name="adj1" fmla="val 55694"/>
              <a:gd name="adj2" fmla="val 41605"/>
              <a:gd name="adj3" fmla="val 16667"/>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家電のような生活感のあるデザイン</a:t>
            </a:r>
            <a:endParaRPr kumimoji="1" lang="en-US" altLang="ja-JP" dirty="0">
              <a:solidFill>
                <a:schemeClr val="tx1"/>
              </a:solidFill>
            </a:endParaRPr>
          </a:p>
        </p:txBody>
      </p:sp>
      <p:sp>
        <p:nvSpPr>
          <p:cNvPr id="10" name="吹き出し: 角を丸めた四角形 9">
            <a:extLst>
              <a:ext uri="{FF2B5EF4-FFF2-40B4-BE49-F238E27FC236}">
                <a16:creationId xmlns:a16="http://schemas.microsoft.com/office/drawing/2014/main" id="{BDF8FE5E-12D6-4225-AC8F-D5FC28E0E100}"/>
              </a:ext>
            </a:extLst>
          </p:cNvPr>
          <p:cNvSpPr/>
          <p:nvPr/>
        </p:nvSpPr>
        <p:spPr>
          <a:xfrm>
            <a:off x="1724297" y="4111900"/>
            <a:ext cx="4963886" cy="1166948"/>
          </a:xfrm>
          <a:prstGeom prst="wedgeRoundRectCallout">
            <a:avLst>
              <a:gd name="adj1" fmla="val 55694"/>
              <a:gd name="adj2" fmla="val 41605"/>
              <a:gd name="adj3" fmla="val 16667"/>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角がなく、丸いデザイン</a:t>
            </a:r>
            <a:endParaRPr kumimoji="1" lang="en-US" altLang="ja-JP" dirty="0">
              <a:solidFill>
                <a:schemeClr val="tx1"/>
              </a:solidFill>
            </a:endParaRPr>
          </a:p>
          <a:p>
            <a:pPr algn="ctr"/>
            <a:r>
              <a:rPr kumimoji="1" lang="ja-JP" altLang="en-US" dirty="0">
                <a:solidFill>
                  <a:schemeClr val="tx1"/>
                </a:solidFill>
              </a:rPr>
              <a:t>外部から配線</a:t>
            </a:r>
            <a:r>
              <a:rPr kumimoji="1" lang="en-US" altLang="ja-JP" dirty="0">
                <a:solidFill>
                  <a:schemeClr val="tx1"/>
                </a:solidFill>
              </a:rPr>
              <a:t>/</a:t>
            </a:r>
            <a:r>
              <a:rPr kumimoji="1" lang="ja-JP" altLang="en-US" dirty="0">
                <a:solidFill>
                  <a:schemeClr val="tx1"/>
                </a:solidFill>
              </a:rPr>
              <a:t>金属が見えにくい</a:t>
            </a:r>
          </a:p>
        </p:txBody>
      </p:sp>
    </p:spTree>
    <p:extLst>
      <p:ext uri="{BB962C8B-B14F-4D97-AF65-F5344CB8AC3E}">
        <p14:creationId xmlns:p14="http://schemas.microsoft.com/office/powerpoint/2010/main" val="3117546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C147EA-82D6-48AC-933C-80B9D6D95B88}"/>
              </a:ext>
            </a:extLst>
          </p:cNvPr>
          <p:cNvSpPr>
            <a:spLocks noGrp="1"/>
          </p:cNvSpPr>
          <p:nvPr>
            <p:ph type="title"/>
          </p:nvPr>
        </p:nvSpPr>
        <p:spPr/>
        <p:txBody>
          <a:bodyPr/>
          <a:lstStyle/>
          <a:p>
            <a:r>
              <a:rPr kumimoji="1" lang="ja-JP" altLang="en-US" dirty="0"/>
              <a:t>システム外観</a:t>
            </a:r>
          </a:p>
        </p:txBody>
      </p:sp>
      <p:sp>
        <p:nvSpPr>
          <p:cNvPr id="4" name="フッター プレースホルダー 3">
            <a:extLst>
              <a:ext uri="{FF2B5EF4-FFF2-40B4-BE49-F238E27FC236}">
                <a16:creationId xmlns:a16="http://schemas.microsoft.com/office/drawing/2014/main" id="{09BB1E3D-52C4-4F1A-99F5-C2148F2E481B}"/>
              </a:ext>
            </a:extLst>
          </p:cNvPr>
          <p:cNvSpPr>
            <a:spLocks noGrp="1"/>
          </p:cNvSpPr>
          <p:nvPr>
            <p:ph type="ftr" sz="quarter" idx="11"/>
          </p:nvPr>
        </p:nvSpPr>
        <p:spPr/>
        <p:txBody>
          <a:bodyPr/>
          <a:lstStyle/>
          <a:p>
            <a:r>
              <a:rPr kumimoji="1" lang="en-US" altLang="ja-JP"/>
              <a:t>MIRS2004</a:t>
            </a:r>
            <a:endParaRPr kumimoji="1" lang="ja-JP" altLang="en-US" dirty="0"/>
          </a:p>
        </p:txBody>
      </p:sp>
      <p:sp>
        <p:nvSpPr>
          <p:cNvPr id="5" name="テキスト プレースホルダー 4">
            <a:extLst>
              <a:ext uri="{FF2B5EF4-FFF2-40B4-BE49-F238E27FC236}">
                <a16:creationId xmlns:a16="http://schemas.microsoft.com/office/drawing/2014/main" id="{D4B5C732-8A72-4D0D-B80D-A15F858916D0}"/>
              </a:ext>
            </a:extLst>
          </p:cNvPr>
          <p:cNvSpPr>
            <a:spLocks noGrp="1"/>
          </p:cNvSpPr>
          <p:nvPr>
            <p:ph type="body" sz="quarter" idx="13"/>
          </p:nvPr>
        </p:nvSpPr>
        <p:spPr/>
        <p:txBody>
          <a:bodyPr/>
          <a:lstStyle/>
          <a:p>
            <a:endParaRPr kumimoji="1" lang="ja-JP" altLang="en-US"/>
          </a:p>
        </p:txBody>
      </p:sp>
      <p:pic>
        <p:nvPicPr>
          <p:cNvPr id="11" name="コンテンツ プレースホルダー 10" descr="線画 が含まれている画像&#10;&#10;自動的に生成された説明">
            <a:extLst>
              <a:ext uri="{FF2B5EF4-FFF2-40B4-BE49-F238E27FC236}">
                <a16:creationId xmlns:a16="http://schemas.microsoft.com/office/drawing/2014/main" id="{042FA885-0D13-47AE-AF5C-F933A8980B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2817" y="1341438"/>
            <a:ext cx="5840366" cy="4757466"/>
          </a:xfrm>
        </p:spPr>
      </p:pic>
    </p:spTree>
    <p:extLst>
      <p:ext uri="{BB962C8B-B14F-4D97-AF65-F5344CB8AC3E}">
        <p14:creationId xmlns:p14="http://schemas.microsoft.com/office/powerpoint/2010/main" val="1937660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C147EA-82D6-48AC-933C-80B9D6D95B88}"/>
              </a:ext>
            </a:extLst>
          </p:cNvPr>
          <p:cNvSpPr>
            <a:spLocks noGrp="1"/>
          </p:cNvSpPr>
          <p:nvPr>
            <p:ph type="title"/>
          </p:nvPr>
        </p:nvSpPr>
        <p:spPr/>
        <p:txBody>
          <a:bodyPr/>
          <a:lstStyle/>
          <a:p>
            <a:r>
              <a:rPr kumimoji="1" lang="ja-JP" altLang="en-US" dirty="0"/>
              <a:t>システム外観</a:t>
            </a:r>
          </a:p>
        </p:txBody>
      </p:sp>
      <p:sp>
        <p:nvSpPr>
          <p:cNvPr id="4" name="フッター プレースホルダー 3">
            <a:extLst>
              <a:ext uri="{FF2B5EF4-FFF2-40B4-BE49-F238E27FC236}">
                <a16:creationId xmlns:a16="http://schemas.microsoft.com/office/drawing/2014/main" id="{09BB1E3D-52C4-4F1A-99F5-C2148F2E481B}"/>
              </a:ext>
            </a:extLst>
          </p:cNvPr>
          <p:cNvSpPr>
            <a:spLocks noGrp="1"/>
          </p:cNvSpPr>
          <p:nvPr>
            <p:ph type="ftr" sz="quarter" idx="11"/>
          </p:nvPr>
        </p:nvSpPr>
        <p:spPr/>
        <p:txBody>
          <a:bodyPr/>
          <a:lstStyle/>
          <a:p>
            <a:r>
              <a:rPr kumimoji="1" lang="en-US" altLang="ja-JP"/>
              <a:t>MIRS2004</a:t>
            </a:r>
            <a:endParaRPr kumimoji="1" lang="ja-JP" altLang="en-US" dirty="0"/>
          </a:p>
        </p:txBody>
      </p:sp>
      <p:sp>
        <p:nvSpPr>
          <p:cNvPr id="5" name="テキスト プレースホルダー 4">
            <a:extLst>
              <a:ext uri="{FF2B5EF4-FFF2-40B4-BE49-F238E27FC236}">
                <a16:creationId xmlns:a16="http://schemas.microsoft.com/office/drawing/2014/main" id="{D4B5C732-8A72-4D0D-B80D-A15F858916D0}"/>
              </a:ext>
            </a:extLst>
          </p:cNvPr>
          <p:cNvSpPr>
            <a:spLocks noGrp="1"/>
          </p:cNvSpPr>
          <p:nvPr>
            <p:ph type="body" sz="quarter" idx="13"/>
          </p:nvPr>
        </p:nvSpPr>
        <p:spPr/>
        <p:txBody>
          <a:bodyPr/>
          <a:lstStyle/>
          <a:p>
            <a:endParaRPr kumimoji="1" lang="ja-JP" altLang="en-US"/>
          </a:p>
        </p:txBody>
      </p:sp>
      <p:pic>
        <p:nvPicPr>
          <p:cNvPr id="8" name="コンテンツ プレースホルダー 7" descr="テキスト, 線画 が含まれている画像&#10;&#10;自動的に生成された説明">
            <a:extLst>
              <a:ext uri="{FF2B5EF4-FFF2-40B4-BE49-F238E27FC236}">
                <a16:creationId xmlns:a16="http://schemas.microsoft.com/office/drawing/2014/main" id="{9946131D-634E-4C64-8863-520AEAAB87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3828" y="1341438"/>
            <a:ext cx="5778344" cy="4835525"/>
          </a:xfrm>
        </p:spPr>
      </p:pic>
    </p:spTree>
    <p:extLst>
      <p:ext uri="{BB962C8B-B14F-4D97-AF65-F5344CB8AC3E}">
        <p14:creationId xmlns:p14="http://schemas.microsoft.com/office/powerpoint/2010/main" val="3268551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467AB6A-6A33-4E77-9B1C-1BF2DCB1BEAA}"/>
              </a:ext>
            </a:extLst>
          </p:cNvPr>
          <p:cNvSpPr/>
          <p:nvPr/>
        </p:nvSpPr>
        <p:spPr>
          <a:xfrm>
            <a:off x="1" y="3620749"/>
            <a:ext cx="9905999" cy="487358"/>
          </a:xfrm>
          <a:prstGeom prst="rect">
            <a:avLst/>
          </a:prstGeom>
          <a:solidFill>
            <a:schemeClr val="accent1">
              <a:lumMod val="20000"/>
              <a:lumOff val="80000"/>
            </a:schemeClr>
          </a:solidFill>
          <a:ln>
            <a:solidFill>
              <a:schemeClr val="accent1">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D9253F30-8B9D-415A-98C7-D3B366318D16}"/>
              </a:ext>
            </a:extLst>
          </p:cNvPr>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a:extLst>
              <a:ext uri="{FF2B5EF4-FFF2-40B4-BE49-F238E27FC236}">
                <a16:creationId xmlns:a16="http://schemas.microsoft.com/office/drawing/2014/main" id="{0C596648-8CF2-4DC8-85AF-3E90A6B9778F}"/>
              </a:ext>
            </a:extLst>
          </p:cNvPr>
          <p:cNvSpPr>
            <a:spLocks noGrp="1"/>
          </p:cNvSpPr>
          <p:nvPr>
            <p:ph idx="1"/>
          </p:nvPr>
        </p:nvSpPr>
        <p:spPr/>
        <p:txBody>
          <a:bodyPr>
            <a:normAutofit lnSpcReduction="10000"/>
          </a:bodyPr>
          <a:lstStyle/>
          <a:p>
            <a:pPr marL="514362" indent="-514362"/>
            <a:r>
              <a:rPr lang="ja-JP" altLang="en-US" dirty="0"/>
              <a:t>はじめに</a:t>
            </a:r>
            <a:endParaRPr lang="en-US" altLang="ja-JP" dirty="0"/>
          </a:p>
          <a:p>
            <a:pPr marL="514362" indent="-514362"/>
            <a:r>
              <a:rPr lang="ja-JP" altLang="en-US" dirty="0"/>
              <a:t>製品コンセプト</a:t>
            </a:r>
            <a:endParaRPr lang="en-US" altLang="ja-JP" dirty="0"/>
          </a:p>
          <a:p>
            <a:pPr marL="1177200" indent="-457200">
              <a:buFont typeface="Arial" panose="020B0604020202020204" pitchFamily="34" charset="0"/>
              <a:buChar char="•"/>
            </a:pPr>
            <a:r>
              <a:rPr lang="ja-JP" altLang="en-US" dirty="0"/>
              <a:t>ボールの自動回収と「手間の肩代わり」</a:t>
            </a:r>
            <a:endParaRPr lang="en-US" altLang="ja-JP" dirty="0"/>
          </a:p>
          <a:p>
            <a:pPr marL="1177200" indent="-457200">
              <a:buFont typeface="Arial" panose="020B0604020202020204" pitchFamily="34" charset="0"/>
              <a:buChar char="•"/>
            </a:pPr>
            <a:r>
              <a:rPr lang="ja-JP" altLang="en-US" dirty="0"/>
              <a:t>愛らしく生活感のあるデザイン</a:t>
            </a:r>
            <a:endParaRPr lang="en-US" altLang="ja-JP" dirty="0"/>
          </a:p>
          <a:p>
            <a:pPr>
              <a:buFont typeface="+mj-lt"/>
              <a:buAutoNum type="arabicPeriod" startAt="3"/>
            </a:pPr>
            <a:r>
              <a:rPr lang="ja-JP" altLang="en-US" dirty="0"/>
              <a:t>システム外観</a:t>
            </a:r>
            <a:endParaRPr lang="en-US" altLang="ja-JP" dirty="0"/>
          </a:p>
          <a:p>
            <a:pPr marL="514362" indent="-514362">
              <a:buAutoNum type="arabicPeriod" startAt="3"/>
            </a:pPr>
            <a:r>
              <a:rPr lang="ja-JP" altLang="en-US" dirty="0"/>
              <a:t>主な機能・特徴</a:t>
            </a:r>
            <a:endParaRPr lang="en-US" altLang="ja-JP" dirty="0"/>
          </a:p>
          <a:p>
            <a:pPr marL="1177200" indent="-457200">
              <a:buFont typeface="Arial" panose="020B0604020202020204" pitchFamily="34" charset="0"/>
              <a:buChar char="•"/>
            </a:pPr>
            <a:r>
              <a:rPr lang="ja-JP" altLang="en-US" dirty="0">
                <a:solidFill>
                  <a:schemeClr val="tx1"/>
                </a:solidFill>
              </a:rPr>
              <a:t>想定されるユーザー</a:t>
            </a:r>
            <a:endParaRPr lang="en-US" altLang="ja-JP" dirty="0">
              <a:solidFill>
                <a:schemeClr val="tx1"/>
              </a:solidFill>
            </a:endParaRPr>
          </a:p>
          <a:p>
            <a:pPr marL="1177200" indent="-457200">
              <a:buFont typeface="Arial" panose="020B0604020202020204" pitchFamily="34" charset="0"/>
              <a:buChar char="•"/>
            </a:pPr>
            <a:r>
              <a:rPr lang="ja-JP" altLang="en-US" dirty="0">
                <a:solidFill>
                  <a:schemeClr val="tx1"/>
                </a:solidFill>
              </a:rPr>
              <a:t>動作シナリオ</a:t>
            </a:r>
            <a:endParaRPr lang="en-US" altLang="ja-JP" dirty="0">
              <a:solidFill>
                <a:schemeClr val="tx1"/>
              </a:solidFill>
            </a:endParaRPr>
          </a:p>
          <a:p>
            <a:pPr>
              <a:buFont typeface="+mj-lt"/>
              <a:buAutoNum type="arabicPeriod" startAt="5"/>
            </a:pPr>
            <a:r>
              <a:rPr lang="ja-JP" altLang="en-US" dirty="0"/>
              <a:t>仕様一覧</a:t>
            </a:r>
            <a:endParaRPr lang="en-US" altLang="ja-JP" dirty="0"/>
          </a:p>
          <a:p>
            <a:pPr marL="514362" indent="-514362">
              <a:buAutoNum type="arabicPeriod" startAt="5"/>
            </a:pPr>
            <a:r>
              <a:rPr lang="ja-JP" altLang="en-US" dirty="0"/>
              <a:t>部品購入計画</a:t>
            </a:r>
            <a:endParaRPr lang="en-US" altLang="ja-JP" dirty="0"/>
          </a:p>
        </p:txBody>
      </p:sp>
    </p:spTree>
    <p:extLst>
      <p:ext uri="{BB962C8B-B14F-4D97-AF65-F5344CB8AC3E}">
        <p14:creationId xmlns:p14="http://schemas.microsoft.com/office/powerpoint/2010/main" val="2739955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6C5E6D-2C08-4035-8079-8F2515E6EA60}"/>
              </a:ext>
            </a:extLst>
          </p:cNvPr>
          <p:cNvSpPr>
            <a:spLocks noGrp="1"/>
          </p:cNvSpPr>
          <p:nvPr>
            <p:ph type="title"/>
          </p:nvPr>
        </p:nvSpPr>
        <p:spPr/>
        <p:txBody>
          <a:bodyPr/>
          <a:lstStyle/>
          <a:p>
            <a:r>
              <a:rPr lang="ja-JP" altLang="en-US" dirty="0"/>
              <a:t>主な機能・特徴</a:t>
            </a:r>
            <a:endParaRPr kumimoji="1" lang="ja-JP" altLang="en-US" dirty="0"/>
          </a:p>
        </p:txBody>
      </p:sp>
      <p:sp>
        <p:nvSpPr>
          <p:cNvPr id="3" name="コンテンツ プレースホルダー 2">
            <a:extLst>
              <a:ext uri="{FF2B5EF4-FFF2-40B4-BE49-F238E27FC236}">
                <a16:creationId xmlns:a16="http://schemas.microsoft.com/office/drawing/2014/main" id="{27B4F57A-F359-479F-A11B-CAD6DA5849A2}"/>
              </a:ext>
            </a:extLst>
          </p:cNvPr>
          <p:cNvSpPr>
            <a:spLocks noGrp="1"/>
          </p:cNvSpPr>
          <p:nvPr>
            <p:ph idx="1"/>
          </p:nvPr>
        </p:nvSpPr>
        <p:spPr/>
        <p:txBody>
          <a:bodyPr/>
          <a:lstStyle/>
          <a:p>
            <a:pPr marL="514350" indent="-514350">
              <a:buFont typeface="+mj-lt"/>
              <a:buAutoNum type="arabicPeriod"/>
            </a:pPr>
            <a:r>
              <a:rPr kumimoji="1" lang="ja-JP" altLang="en-US" dirty="0"/>
              <a:t>前部ローラーの回転制御</a:t>
            </a:r>
            <a:endParaRPr kumimoji="1" lang="en-US" altLang="ja-JP" dirty="0"/>
          </a:p>
          <a:p>
            <a:pPr marL="1080000" indent="0">
              <a:buNone/>
            </a:pPr>
            <a:r>
              <a:rPr lang="en-US" altLang="ja-JP" dirty="0"/>
              <a:t>[</a:t>
            </a:r>
            <a:r>
              <a:rPr lang="ja-JP" altLang="en-US" dirty="0"/>
              <a:t>ボール回収のため</a:t>
            </a:r>
            <a:r>
              <a:rPr lang="en-US" altLang="ja-JP" dirty="0"/>
              <a:t>]</a:t>
            </a:r>
          </a:p>
          <a:p>
            <a:pPr marL="514350" indent="-514350">
              <a:buFont typeface="+mj-lt"/>
              <a:buAutoNum type="arabicPeriod" startAt="2"/>
            </a:pPr>
            <a:r>
              <a:rPr kumimoji="1" lang="ja-JP" altLang="en-US" dirty="0"/>
              <a:t>スクリューの回転制御</a:t>
            </a:r>
            <a:endParaRPr lang="en-US" altLang="ja-JP" dirty="0"/>
          </a:p>
          <a:p>
            <a:pPr marL="1080000" indent="0">
              <a:buNone/>
            </a:pPr>
            <a:r>
              <a:rPr kumimoji="1" lang="en-US" altLang="ja-JP" dirty="0"/>
              <a:t>[</a:t>
            </a:r>
            <a:r>
              <a:rPr kumimoji="1" lang="ja-JP" altLang="en-US" dirty="0"/>
              <a:t>回収したボールを機体上部に移動させる</a:t>
            </a:r>
            <a:r>
              <a:rPr kumimoji="1" lang="en-US" altLang="ja-JP" dirty="0"/>
              <a:t>]</a:t>
            </a:r>
          </a:p>
          <a:p>
            <a:pPr marL="514350" indent="-514350">
              <a:buFont typeface="+mj-lt"/>
              <a:buAutoNum type="arabicPeriod" startAt="3"/>
            </a:pPr>
            <a:r>
              <a:rPr lang="ja-JP" altLang="en-US" dirty="0"/>
              <a:t>画像認識</a:t>
            </a:r>
            <a:endParaRPr lang="en-US" altLang="ja-JP" dirty="0"/>
          </a:p>
          <a:p>
            <a:pPr marL="1080000" indent="0">
              <a:buNone/>
            </a:pPr>
            <a:r>
              <a:rPr lang="en-US" altLang="ja-JP" dirty="0"/>
              <a:t>[</a:t>
            </a:r>
            <a:r>
              <a:rPr lang="ja-JP" altLang="en-US" dirty="0"/>
              <a:t>ボールなどを認識し回収を効率化する</a:t>
            </a:r>
            <a:r>
              <a:rPr lang="en-US" altLang="ja-JP" dirty="0"/>
              <a:t>]</a:t>
            </a:r>
          </a:p>
          <a:p>
            <a:pPr marL="514350" indent="-514350">
              <a:buFont typeface="+mj-lt"/>
              <a:buAutoNum type="arabicPeriod" startAt="4"/>
            </a:pPr>
            <a:r>
              <a:rPr kumimoji="1" lang="ja-JP" altLang="en-US" dirty="0"/>
              <a:t>衝突防止機能</a:t>
            </a:r>
            <a:endParaRPr kumimoji="1" lang="en-US" altLang="ja-JP" dirty="0"/>
          </a:p>
          <a:p>
            <a:pPr marL="514350" indent="-514350">
              <a:buFont typeface="+mj-lt"/>
              <a:buAutoNum type="arabicPeriod" startAt="4"/>
            </a:pPr>
            <a:r>
              <a:rPr lang="ja-JP" altLang="en-US" dirty="0"/>
              <a:t>緊急停止</a:t>
            </a:r>
            <a:endParaRPr kumimoji="1" lang="en-US" altLang="ja-JP" dirty="0"/>
          </a:p>
          <a:p>
            <a:pPr marL="514350" indent="-514350">
              <a:buFont typeface="+mj-lt"/>
              <a:buAutoNum type="arabicPeriod" startAt="4"/>
            </a:pPr>
            <a:endParaRPr kumimoji="1" lang="en-US" altLang="ja-JP" dirty="0"/>
          </a:p>
        </p:txBody>
      </p:sp>
      <p:sp>
        <p:nvSpPr>
          <p:cNvPr id="4" name="フッター プレースホルダー 3">
            <a:extLst>
              <a:ext uri="{FF2B5EF4-FFF2-40B4-BE49-F238E27FC236}">
                <a16:creationId xmlns:a16="http://schemas.microsoft.com/office/drawing/2014/main" id="{8C9D69E5-61E0-425C-A768-894F4A2EFCAC}"/>
              </a:ext>
            </a:extLst>
          </p:cNvPr>
          <p:cNvSpPr>
            <a:spLocks noGrp="1"/>
          </p:cNvSpPr>
          <p:nvPr>
            <p:ph type="ftr" sz="quarter" idx="11"/>
          </p:nvPr>
        </p:nvSpPr>
        <p:spPr/>
        <p:txBody>
          <a:bodyPr/>
          <a:lstStyle/>
          <a:p>
            <a:r>
              <a:rPr kumimoji="1" lang="en-US" altLang="ja-JP"/>
              <a:t>MIRS2004</a:t>
            </a:r>
            <a:endParaRPr kumimoji="1" lang="ja-JP" altLang="en-US" dirty="0"/>
          </a:p>
        </p:txBody>
      </p:sp>
      <p:sp>
        <p:nvSpPr>
          <p:cNvPr id="5" name="テキスト プレースホルダー 4">
            <a:extLst>
              <a:ext uri="{FF2B5EF4-FFF2-40B4-BE49-F238E27FC236}">
                <a16:creationId xmlns:a16="http://schemas.microsoft.com/office/drawing/2014/main" id="{2C1EAEFF-289F-4039-AFDD-FA722FA3112D}"/>
              </a:ext>
            </a:extLst>
          </p:cNvPr>
          <p:cNvSpPr>
            <a:spLocks noGrp="1"/>
          </p:cNvSpPr>
          <p:nvPr>
            <p:ph type="body" sz="quarter" idx="13"/>
          </p:nvPr>
        </p:nvSpPr>
        <p:spPr/>
        <p:txBody>
          <a:bodyPr/>
          <a:lstStyle/>
          <a:p>
            <a:r>
              <a:rPr lang="ja-JP" altLang="en-US" dirty="0"/>
              <a:t>主な機能とその目的</a:t>
            </a:r>
            <a:endParaRPr kumimoji="1" lang="en-US" altLang="ja-JP" dirty="0"/>
          </a:p>
        </p:txBody>
      </p:sp>
    </p:spTree>
    <p:extLst>
      <p:ext uri="{BB962C8B-B14F-4D97-AF65-F5344CB8AC3E}">
        <p14:creationId xmlns:p14="http://schemas.microsoft.com/office/powerpoint/2010/main" val="1055659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64BE79-7CD7-42F7-BB8E-AEB612DC750E}"/>
              </a:ext>
            </a:extLst>
          </p:cNvPr>
          <p:cNvSpPr>
            <a:spLocks noGrp="1"/>
          </p:cNvSpPr>
          <p:nvPr>
            <p:ph type="title"/>
          </p:nvPr>
        </p:nvSpPr>
        <p:spPr/>
        <p:txBody>
          <a:bodyPr/>
          <a:lstStyle/>
          <a:p>
            <a:r>
              <a:rPr lang="ja-JP" altLang="en-US" dirty="0"/>
              <a:t>主な機能・特徴</a:t>
            </a:r>
            <a:endParaRPr kumimoji="1" lang="ja-JP" altLang="en-US" dirty="0"/>
          </a:p>
        </p:txBody>
      </p:sp>
      <p:pic>
        <p:nvPicPr>
          <p:cNvPr id="6" name="Autodesk Fusion 360 (個人用 - 商用利用不可) 2020-09-17 23-50-51">
            <a:hlinkClick r:id="" action="ppaction://media"/>
            <a:extLst>
              <a:ext uri="{FF2B5EF4-FFF2-40B4-BE49-F238E27FC236}">
                <a16:creationId xmlns:a16="http://schemas.microsoft.com/office/drawing/2014/main" id="{C0FD7EA7-FA66-4BBF-AF01-BF8B153CEFD4}"/>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857250" y="1825625"/>
            <a:ext cx="8191500" cy="4351338"/>
          </a:xfrm>
        </p:spPr>
      </p:pic>
      <p:sp>
        <p:nvSpPr>
          <p:cNvPr id="4" name="フッター プレースホルダー 3">
            <a:extLst>
              <a:ext uri="{FF2B5EF4-FFF2-40B4-BE49-F238E27FC236}">
                <a16:creationId xmlns:a16="http://schemas.microsoft.com/office/drawing/2014/main" id="{10FF0305-2D86-4CE1-94BD-947E5377347D}"/>
              </a:ext>
            </a:extLst>
          </p:cNvPr>
          <p:cNvSpPr>
            <a:spLocks noGrp="1"/>
          </p:cNvSpPr>
          <p:nvPr>
            <p:ph type="ftr" sz="quarter" idx="11"/>
          </p:nvPr>
        </p:nvSpPr>
        <p:spPr/>
        <p:txBody>
          <a:bodyPr/>
          <a:lstStyle/>
          <a:p>
            <a:r>
              <a:rPr kumimoji="1" lang="en-US" altLang="ja-JP"/>
              <a:t>MIRS2004</a:t>
            </a:r>
            <a:endParaRPr kumimoji="1" lang="ja-JP" altLang="en-US" dirty="0"/>
          </a:p>
        </p:txBody>
      </p:sp>
      <p:sp>
        <p:nvSpPr>
          <p:cNvPr id="5" name="テキスト プレースホルダー 4">
            <a:extLst>
              <a:ext uri="{FF2B5EF4-FFF2-40B4-BE49-F238E27FC236}">
                <a16:creationId xmlns:a16="http://schemas.microsoft.com/office/drawing/2014/main" id="{DD4C3C96-B9CA-4117-9E77-4EA37568FD03}"/>
              </a:ext>
            </a:extLst>
          </p:cNvPr>
          <p:cNvSpPr>
            <a:spLocks noGrp="1"/>
          </p:cNvSpPr>
          <p:nvPr>
            <p:ph type="body" sz="quarter" idx="13"/>
          </p:nvPr>
        </p:nvSpPr>
        <p:spPr/>
        <p:txBody>
          <a:bodyPr/>
          <a:lstStyle/>
          <a:p>
            <a:r>
              <a:rPr kumimoji="1" lang="ja-JP" altLang="en-US" dirty="0"/>
              <a:t>ローラー機構</a:t>
            </a:r>
          </a:p>
        </p:txBody>
      </p:sp>
    </p:spTree>
    <p:extLst>
      <p:ext uri="{BB962C8B-B14F-4D97-AF65-F5344CB8AC3E}">
        <p14:creationId xmlns:p14="http://schemas.microsoft.com/office/powerpoint/2010/main" val="369462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1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253F30-8B9D-415A-98C7-D3B366318D16}"/>
              </a:ext>
            </a:extLst>
          </p:cNvPr>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a:extLst>
              <a:ext uri="{FF2B5EF4-FFF2-40B4-BE49-F238E27FC236}">
                <a16:creationId xmlns:a16="http://schemas.microsoft.com/office/drawing/2014/main" id="{0C596648-8CF2-4DC8-85AF-3E90A6B9778F}"/>
              </a:ext>
            </a:extLst>
          </p:cNvPr>
          <p:cNvSpPr>
            <a:spLocks noGrp="1"/>
          </p:cNvSpPr>
          <p:nvPr>
            <p:ph idx="1"/>
          </p:nvPr>
        </p:nvSpPr>
        <p:spPr/>
        <p:txBody>
          <a:bodyPr>
            <a:normAutofit lnSpcReduction="10000"/>
          </a:bodyPr>
          <a:lstStyle/>
          <a:p>
            <a:pPr marL="514362" indent="-514362"/>
            <a:r>
              <a:rPr lang="ja-JP" altLang="en-US" dirty="0"/>
              <a:t>はじめに</a:t>
            </a:r>
            <a:endParaRPr lang="en-US" altLang="ja-JP" dirty="0"/>
          </a:p>
          <a:p>
            <a:pPr marL="514362" indent="-514362"/>
            <a:r>
              <a:rPr lang="ja-JP" altLang="en-US" dirty="0"/>
              <a:t>製品コンセプト</a:t>
            </a:r>
            <a:endParaRPr lang="en-US" altLang="ja-JP" dirty="0"/>
          </a:p>
          <a:p>
            <a:pPr marL="1177200" indent="-457200">
              <a:buFont typeface="Arial" panose="020B0604020202020204" pitchFamily="34" charset="0"/>
              <a:buChar char="•"/>
            </a:pPr>
            <a:r>
              <a:rPr lang="ja-JP" altLang="en-US" dirty="0"/>
              <a:t>ボールの自動回収と「手間の肩代わり」</a:t>
            </a:r>
            <a:endParaRPr lang="en-US" altLang="ja-JP" dirty="0"/>
          </a:p>
          <a:p>
            <a:pPr marL="1177200" indent="-457200">
              <a:buFont typeface="Arial" panose="020B0604020202020204" pitchFamily="34" charset="0"/>
              <a:buChar char="•"/>
            </a:pPr>
            <a:r>
              <a:rPr lang="ja-JP" altLang="en-US" dirty="0"/>
              <a:t>愛らしく生活感のあるデザイン</a:t>
            </a:r>
            <a:endParaRPr lang="en-US" altLang="ja-JP" dirty="0"/>
          </a:p>
          <a:p>
            <a:pPr>
              <a:buFont typeface="+mj-lt"/>
              <a:buAutoNum type="arabicPeriod" startAt="3"/>
            </a:pPr>
            <a:r>
              <a:rPr lang="ja-JP" altLang="en-US" dirty="0"/>
              <a:t>システム外観</a:t>
            </a:r>
            <a:endParaRPr lang="en-US" altLang="ja-JP" dirty="0"/>
          </a:p>
          <a:p>
            <a:pPr marL="514362" indent="-514362">
              <a:buAutoNum type="arabicPeriod" startAt="3"/>
            </a:pPr>
            <a:r>
              <a:rPr lang="ja-JP" altLang="en-US" dirty="0"/>
              <a:t>主な機能・特徴</a:t>
            </a:r>
            <a:endParaRPr lang="en-US" altLang="ja-JP" dirty="0"/>
          </a:p>
          <a:p>
            <a:pPr marL="1177200" indent="-457200">
              <a:buFont typeface="Arial" panose="020B0604020202020204" pitchFamily="34" charset="0"/>
              <a:buChar char="•"/>
            </a:pPr>
            <a:r>
              <a:rPr lang="ja-JP" altLang="en-US" dirty="0">
                <a:solidFill>
                  <a:schemeClr val="tx1"/>
                </a:solidFill>
              </a:rPr>
              <a:t>想定されるユーザー</a:t>
            </a:r>
            <a:endParaRPr lang="en-US" altLang="ja-JP" dirty="0">
              <a:solidFill>
                <a:schemeClr val="tx1"/>
              </a:solidFill>
            </a:endParaRPr>
          </a:p>
          <a:p>
            <a:pPr marL="1177200" indent="-457200">
              <a:buFont typeface="Arial" panose="020B0604020202020204" pitchFamily="34" charset="0"/>
              <a:buChar char="•"/>
            </a:pPr>
            <a:r>
              <a:rPr lang="ja-JP" altLang="en-US" dirty="0">
                <a:solidFill>
                  <a:schemeClr val="tx1"/>
                </a:solidFill>
              </a:rPr>
              <a:t>動作シナリオ</a:t>
            </a:r>
            <a:endParaRPr lang="en-US" altLang="ja-JP" dirty="0">
              <a:solidFill>
                <a:schemeClr val="tx1"/>
              </a:solidFill>
            </a:endParaRPr>
          </a:p>
          <a:p>
            <a:pPr>
              <a:buFont typeface="+mj-lt"/>
              <a:buAutoNum type="arabicPeriod" startAt="5"/>
            </a:pPr>
            <a:r>
              <a:rPr lang="ja-JP" altLang="en-US" dirty="0"/>
              <a:t>仕様一覧</a:t>
            </a:r>
            <a:endParaRPr lang="en-US" altLang="ja-JP" dirty="0"/>
          </a:p>
          <a:p>
            <a:pPr marL="514362" indent="-514362">
              <a:buAutoNum type="arabicPeriod" startAt="5"/>
            </a:pPr>
            <a:r>
              <a:rPr lang="ja-JP" altLang="en-US" dirty="0"/>
              <a:t>部品購入計画</a:t>
            </a:r>
            <a:endParaRPr lang="en-US" altLang="ja-JP" dirty="0"/>
          </a:p>
        </p:txBody>
      </p:sp>
    </p:spTree>
    <p:extLst>
      <p:ext uri="{BB962C8B-B14F-4D97-AF65-F5344CB8AC3E}">
        <p14:creationId xmlns:p14="http://schemas.microsoft.com/office/powerpoint/2010/main" val="723043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0B7F84-B06B-46F3-A885-3F6C8A7B31B0}"/>
              </a:ext>
            </a:extLst>
          </p:cNvPr>
          <p:cNvSpPr>
            <a:spLocks noGrp="1"/>
          </p:cNvSpPr>
          <p:nvPr>
            <p:ph type="title"/>
          </p:nvPr>
        </p:nvSpPr>
        <p:spPr/>
        <p:txBody>
          <a:bodyPr/>
          <a:lstStyle/>
          <a:p>
            <a:r>
              <a:rPr lang="ja-JP" altLang="en-US" dirty="0"/>
              <a:t>主な機能・特徴</a:t>
            </a:r>
            <a:endParaRPr kumimoji="1" lang="ja-JP" altLang="en-US" dirty="0"/>
          </a:p>
        </p:txBody>
      </p:sp>
      <p:sp>
        <p:nvSpPr>
          <p:cNvPr id="4" name="フッター プレースホルダー 3">
            <a:extLst>
              <a:ext uri="{FF2B5EF4-FFF2-40B4-BE49-F238E27FC236}">
                <a16:creationId xmlns:a16="http://schemas.microsoft.com/office/drawing/2014/main" id="{9D90E64D-9209-435D-8C92-6E767B9997B1}"/>
              </a:ext>
            </a:extLst>
          </p:cNvPr>
          <p:cNvSpPr>
            <a:spLocks noGrp="1"/>
          </p:cNvSpPr>
          <p:nvPr>
            <p:ph type="ftr" sz="quarter" idx="11"/>
          </p:nvPr>
        </p:nvSpPr>
        <p:spPr/>
        <p:txBody>
          <a:bodyPr/>
          <a:lstStyle/>
          <a:p>
            <a:r>
              <a:rPr kumimoji="1" lang="en-US" altLang="ja-JP"/>
              <a:t>MIRS2004</a:t>
            </a:r>
            <a:endParaRPr kumimoji="1" lang="ja-JP" altLang="en-US" dirty="0"/>
          </a:p>
        </p:txBody>
      </p:sp>
      <p:sp>
        <p:nvSpPr>
          <p:cNvPr id="5" name="テキスト プレースホルダー 4">
            <a:extLst>
              <a:ext uri="{FF2B5EF4-FFF2-40B4-BE49-F238E27FC236}">
                <a16:creationId xmlns:a16="http://schemas.microsoft.com/office/drawing/2014/main" id="{A54F59A0-961D-4660-BA21-5BDFBADE055A}"/>
              </a:ext>
            </a:extLst>
          </p:cNvPr>
          <p:cNvSpPr>
            <a:spLocks noGrp="1"/>
          </p:cNvSpPr>
          <p:nvPr>
            <p:ph type="body" sz="quarter" idx="13"/>
          </p:nvPr>
        </p:nvSpPr>
        <p:spPr/>
        <p:txBody>
          <a:bodyPr/>
          <a:lstStyle/>
          <a:p>
            <a:r>
              <a:rPr kumimoji="1" lang="ja-JP" altLang="en-US" dirty="0"/>
              <a:t>スクリュー機構</a:t>
            </a:r>
          </a:p>
        </p:txBody>
      </p:sp>
      <p:pic>
        <p:nvPicPr>
          <p:cNvPr id="9" name="MIRS_2020-Sep-17_01-47-16PM-000_CustomizedView15552478947_mp4">
            <a:hlinkClick r:id="" action="ppaction://media"/>
            <a:extLst>
              <a:ext uri="{FF2B5EF4-FFF2-40B4-BE49-F238E27FC236}">
                <a16:creationId xmlns:a16="http://schemas.microsoft.com/office/drawing/2014/main" id="{93A4E4C1-2A50-415E-95E1-6A1D42F02CBB}"/>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81038" y="2371725"/>
            <a:ext cx="8543925" cy="3257550"/>
          </a:xfrm>
        </p:spPr>
      </p:pic>
    </p:spTree>
    <p:extLst>
      <p:ext uri="{BB962C8B-B14F-4D97-AF65-F5344CB8AC3E}">
        <p14:creationId xmlns:p14="http://schemas.microsoft.com/office/powerpoint/2010/main" val="377392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4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0B7F84-B06B-46F3-A885-3F6C8A7B31B0}"/>
              </a:ext>
            </a:extLst>
          </p:cNvPr>
          <p:cNvSpPr>
            <a:spLocks noGrp="1"/>
          </p:cNvSpPr>
          <p:nvPr>
            <p:ph type="title"/>
          </p:nvPr>
        </p:nvSpPr>
        <p:spPr/>
        <p:txBody>
          <a:bodyPr/>
          <a:lstStyle/>
          <a:p>
            <a:r>
              <a:rPr lang="ja-JP" altLang="en-US" dirty="0"/>
              <a:t>主な機能・特徴</a:t>
            </a:r>
            <a:endParaRPr kumimoji="1" lang="ja-JP" altLang="en-US" dirty="0"/>
          </a:p>
        </p:txBody>
      </p:sp>
      <p:pic>
        <p:nvPicPr>
          <p:cNvPr id="6" name="_2020-Sep-17_01-18-55PM-000_CustomizedView21562019379_mp4">
            <a:hlinkClick r:id="" action="ppaction://media"/>
            <a:extLst>
              <a:ext uri="{FF2B5EF4-FFF2-40B4-BE49-F238E27FC236}">
                <a16:creationId xmlns:a16="http://schemas.microsoft.com/office/drawing/2014/main" id="{8E824F1C-3CBF-46FA-BE22-525775E1BAF6}"/>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81038" y="2371725"/>
            <a:ext cx="8543925" cy="3257550"/>
          </a:xfrm>
        </p:spPr>
      </p:pic>
      <p:sp>
        <p:nvSpPr>
          <p:cNvPr id="4" name="フッター プレースホルダー 3">
            <a:extLst>
              <a:ext uri="{FF2B5EF4-FFF2-40B4-BE49-F238E27FC236}">
                <a16:creationId xmlns:a16="http://schemas.microsoft.com/office/drawing/2014/main" id="{9D90E64D-9209-435D-8C92-6E767B9997B1}"/>
              </a:ext>
            </a:extLst>
          </p:cNvPr>
          <p:cNvSpPr>
            <a:spLocks noGrp="1"/>
          </p:cNvSpPr>
          <p:nvPr>
            <p:ph type="ftr" sz="quarter" idx="11"/>
          </p:nvPr>
        </p:nvSpPr>
        <p:spPr/>
        <p:txBody>
          <a:bodyPr/>
          <a:lstStyle/>
          <a:p>
            <a:r>
              <a:rPr kumimoji="1" lang="en-US" altLang="ja-JP"/>
              <a:t>MIRS2004</a:t>
            </a:r>
            <a:endParaRPr kumimoji="1" lang="ja-JP" altLang="en-US" dirty="0"/>
          </a:p>
        </p:txBody>
      </p:sp>
      <p:sp>
        <p:nvSpPr>
          <p:cNvPr id="5" name="テキスト プレースホルダー 4">
            <a:extLst>
              <a:ext uri="{FF2B5EF4-FFF2-40B4-BE49-F238E27FC236}">
                <a16:creationId xmlns:a16="http://schemas.microsoft.com/office/drawing/2014/main" id="{A54F59A0-961D-4660-BA21-5BDFBADE055A}"/>
              </a:ext>
            </a:extLst>
          </p:cNvPr>
          <p:cNvSpPr>
            <a:spLocks noGrp="1"/>
          </p:cNvSpPr>
          <p:nvPr>
            <p:ph type="body" sz="quarter" idx="13"/>
          </p:nvPr>
        </p:nvSpPr>
        <p:spPr/>
        <p:txBody>
          <a:bodyPr/>
          <a:lstStyle/>
          <a:p>
            <a:r>
              <a:rPr lang="ja-JP" altLang="en-US" dirty="0"/>
              <a:t>分解・組み立て</a:t>
            </a:r>
            <a:endParaRPr kumimoji="1" lang="ja-JP" altLang="en-US" dirty="0"/>
          </a:p>
        </p:txBody>
      </p:sp>
    </p:spTree>
    <p:extLst>
      <p:ext uri="{BB962C8B-B14F-4D97-AF65-F5344CB8AC3E}">
        <p14:creationId xmlns:p14="http://schemas.microsoft.com/office/powerpoint/2010/main" val="62854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7C4BDEF-128F-40E3-92E3-97B4940526DE}"/>
              </a:ext>
            </a:extLst>
          </p:cNvPr>
          <p:cNvSpPr/>
          <p:nvPr/>
        </p:nvSpPr>
        <p:spPr>
          <a:xfrm>
            <a:off x="0" y="4108107"/>
            <a:ext cx="9906000" cy="487358"/>
          </a:xfrm>
          <a:prstGeom prst="rect">
            <a:avLst/>
          </a:prstGeom>
          <a:solidFill>
            <a:schemeClr val="accent2">
              <a:lumMod val="40000"/>
              <a:lumOff val="60000"/>
            </a:schemeClr>
          </a:solidFill>
          <a:ln>
            <a:solidFill>
              <a:schemeClr val="accent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8467AB6A-6A33-4E77-9B1C-1BF2DCB1BEAA}"/>
              </a:ext>
            </a:extLst>
          </p:cNvPr>
          <p:cNvSpPr/>
          <p:nvPr/>
        </p:nvSpPr>
        <p:spPr>
          <a:xfrm>
            <a:off x="1" y="3620749"/>
            <a:ext cx="9905999" cy="487358"/>
          </a:xfrm>
          <a:prstGeom prst="rect">
            <a:avLst/>
          </a:prstGeom>
          <a:solidFill>
            <a:schemeClr val="accent1">
              <a:lumMod val="20000"/>
              <a:lumOff val="80000"/>
            </a:schemeClr>
          </a:solidFill>
          <a:ln>
            <a:solidFill>
              <a:schemeClr val="accent1">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D9253F30-8B9D-415A-98C7-D3B366318D16}"/>
              </a:ext>
            </a:extLst>
          </p:cNvPr>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a:extLst>
              <a:ext uri="{FF2B5EF4-FFF2-40B4-BE49-F238E27FC236}">
                <a16:creationId xmlns:a16="http://schemas.microsoft.com/office/drawing/2014/main" id="{0C596648-8CF2-4DC8-85AF-3E90A6B9778F}"/>
              </a:ext>
            </a:extLst>
          </p:cNvPr>
          <p:cNvSpPr>
            <a:spLocks noGrp="1"/>
          </p:cNvSpPr>
          <p:nvPr>
            <p:ph idx="1"/>
          </p:nvPr>
        </p:nvSpPr>
        <p:spPr/>
        <p:txBody>
          <a:bodyPr>
            <a:normAutofit lnSpcReduction="10000"/>
          </a:bodyPr>
          <a:lstStyle/>
          <a:p>
            <a:pPr marL="514362" indent="-514362"/>
            <a:r>
              <a:rPr lang="ja-JP" altLang="en-US" dirty="0"/>
              <a:t>はじめに</a:t>
            </a:r>
            <a:endParaRPr lang="en-US" altLang="ja-JP" dirty="0"/>
          </a:p>
          <a:p>
            <a:pPr marL="514362" indent="-514362"/>
            <a:r>
              <a:rPr lang="ja-JP" altLang="en-US" dirty="0"/>
              <a:t>製品コンセプト</a:t>
            </a:r>
            <a:endParaRPr lang="en-US" altLang="ja-JP" dirty="0"/>
          </a:p>
          <a:p>
            <a:pPr marL="1177200" indent="-457200">
              <a:buFont typeface="Arial" panose="020B0604020202020204" pitchFamily="34" charset="0"/>
              <a:buChar char="•"/>
            </a:pPr>
            <a:r>
              <a:rPr lang="ja-JP" altLang="en-US" dirty="0"/>
              <a:t>ボールの自動回収と「手間の肩代わり」</a:t>
            </a:r>
            <a:endParaRPr lang="en-US" altLang="ja-JP" dirty="0"/>
          </a:p>
          <a:p>
            <a:pPr marL="1177200" indent="-457200">
              <a:buFont typeface="Arial" panose="020B0604020202020204" pitchFamily="34" charset="0"/>
              <a:buChar char="•"/>
            </a:pPr>
            <a:r>
              <a:rPr lang="ja-JP" altLang="en-US" dirty="0"/>
              <a:t>愛らしく生活感のあるデザイン</a:t>
            </a:r>
            <a:endParaRPr lang="en-US" altLang="ja-JP" dirty="0"/>
          </a:p>
          <a:p>
            <a:pPr>
              <a:buFont typeface="+mj-lt"/>
              <a:buAutoNum type="arabicPeriod" startAt="3"/>
            </a:pPr>
            <a:r>
              <a:rPr lang="ja-JP" altLang="en-US" dirty="0"/>
              <a:t>システム外観</a:t>
            </a:r>
            <a:endParaRPr lang="en-US" altLang="ja-JP" dirty="0"/>
          </a:p>
          <a:p>
            <a:pPr marL="514362" indent="-514362">
              <a:buAutoNum type="arabicPeriod" startAt="3"/>
            </a:pPr>
            <a:r>
              <a:rPr lang="ja-JP" altLang="en-US" dirty="0"/>
              <a:t>主な機能・特徴</a:t>
            </a:r>
            <a:endParaRPr lang="en-US" altLang="ja-JP" dirty="0"/>
          </a:p>
          <a:p>
            <a:pPr marL="1177200" indent="-457200">
              <a:buFont typeface="Arial" panose="020B0604020202020204" pitchFamily="34" charset="0"/>
              <a:buChar char="•"/>
            </a:pPr>
            <a:r>
              <a:rPr lang="ja-JP" altLang="en-US" dirty="0">
                <a:solidFill>
                  <a:schemeClr val="tx1"/>
                </a:solidFill>
              </a:rPr>
              <a:t>想定されるユーザー</a:t>
            </a:r>
            <a:endParaRPr lang="en-US" altLang="ja-JP" dirty="0">
              <a:solidFill>
                <a:schemeClr val="tx1"/>
              </a:solidFill>
            </a:endParaRPr>
          </a:p>
          <a:p>
            <a:pPr marL="1177200" indent="-457200">
              <a:buFont typeface="Arial" panose="020B0604020202020204" pitchFamily="34" charset="0"/>
              <a:buChar char="•"/>
            </a:pPr>
            <a:r>
              <a:rPr lang="ja-JP" altLang="en-US" dirty="0">
                <a:solidFill>
                  <a:schemeClr val="tx1"/>
                </a:solidFill>
              </a:rPr>
              <a:t>動作シナリオ</a:t>
            </a:r>
            <a:endParaRPr lang="en-US" altLang="ja-JP" dirty="0">
              <a:solidFill>
                <a:schemeClr val="tx1"/>
              </a:solidFill>
            </a:endParaRPr>
          </a:p>
          <a:p>
            <a:pPr>
              <a:buFont typeface="+mj-lt"/>
              <a:buAutoNum type="arabicPeriod" startAt="5"/>
            </a:pPr>
            <a:r>
              <a:rPr lang="ja-JP" altLang="en-US" dirty="0"/>
              <a:t>仕様一覧</a:t>
            </a:r>
            <a:endParaRPr lang="en-US" altLang="ja-JP" dirty="0"/>
          </a:p>
          <a:p>
            <a:pPr marL="514362" indent="-514362">
              <a:buAutoNum type="arabicPeriod" startAt="5"/>
            </a:pPr>
            <a:r>
              <a:rPr lang="ja-JP" altLang="en-US" dirty="0"/>
              <a:t>部品購入計画</a:t>
            </a:r>
            <a:endParaRPr lang="en-US" altLang="ja-JP" dirty="0"/>
          </a:p>
        </p:txBody>
      </p:sp>
    </p:spTree>
    <p:extLst>
      <p:ext uri="{BB962C8B-B14F-4D97-AF65-F5344CB8AC3E}">
        <p14:creationId xmlns:p14="http://schemas.microsoft.com/office/powerpoint/2010/main" val="1985413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挿絵 が含まれている画像&#10;&#10;自動的に生成された説明">
            <a:extLst>
              <a:ext uri="{FF2B5EF4-FFF2-40B4-BE49-F238E27FC236}">
                <a16:creationId xmlns:a16="http://schemas.microsoft.com/office/drawing/2014/main" id="{70FE8DE0-83D9-4A24-9590-24CFF49B2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8291" y="4794792"/>
            <a:ext cx="1557709" cy="1917181"/>
          </a:xfrm>
          <a:prstGeom prst="rect">
            <a:avLst/>
          </a:prstGeom>
        </p:spPr>
      </p:pic>
      <p:sp>
        <p:nvSpPr>
          <p:cNvPr id="2" name="タイトル 1">
            <a:extLst>
              <a:ext uri="{FF2B5EF4-FFF2-40B4-BE49-F238E27FC236}">
                <a16:creationId xmlns:a16="http://schemas.microsoft.com/office/drawing/2014/main" id="{E9A82AA1-0D8B-4BFD-8AD5-DEC65D1C11C3}"/>
              </a:ext>
            </a:extLst>
          </p:cNvPr>
          <p:cNvSpPr>
            <a:spLocks noGrp="1"/>
          </p:cNvSpPr>
          <p:nvPr>
            <p:ph type="title"/>
          </p:nvPr>
        </p:nvSpPr>
        <p:spPr/>
        <p:txBody>
          <a:bodyPr/>
          <a:lstStyle/>
          <a:p>
            <a:r>
              <a:rPr kumimoji="1" lang="ja-JP" altLang="en-US" dirty="0"/>
              <a:t>想定するユーザー</a:t>
            </a:r>
          </a:p>
        </p:txBody>
      </p:sp>
      <p:sp>
        <p:nvSpPr>
          <p:cNvPr id="3" name="コンテンツ プレースホルダー 2">
            <a:extLst>
              <a:ext uri="{FF2B5EF4-FFF2-40B4-BE49-F238E27FC236}">
                <a16:creationId xmlns:a16="http://schemas.microsoft.com/office/drawing/2014/main" id="{46695857-A530-444B-BBAD-1841033120A4}"/>
              </a:ext>
            </a:extLst>
          </p:cNvPr>
          <p:cNvSpPr>
            <a:spLocks noGrp="1"/>
          </p:cNvSpPr>
          <p:nvPr>
            <p:ph idx="1"/>
          </p:nvPr>
        </p:nvSpPr>
        <p:spPr>
          <a:xfrm>
            <a:off x="3281363" y="1825625"/>
            <a:ext cx="5943600" cy="4351338"/>
          </a:xfrm>
        </p:spPr>
        <p:txBody>
          <a:bodyPr>
            <a:normAutofit fontScale="92500" lnSpcReduction="10000"/>
          </a:bodyPr>
          <a:lstStyle/>
          <a:p>
            <a:pPr>
              <a:lnSpc>
                <a:spcPct val="160000"/>
              </a:lnSpc>
            </a:pPr>
            <a:r>
              <a:rPr kumimoji="1" lang="ja-JP" altLang="en-US" dirty="0"/>
              <a:t>全ての球技系プレイヤー（</a:t>
            </a:r>
            <a:r>
              <a:rPr lang="ja-JP" altLang="en-US" dirty="0"/>
              <a:t>テニス）</a:t>
            </a:r>
            <a:endParaRPr lang="en-US" altLang="ja-JP" dirty="0"/>
          </a:p>
          <a:p>
            <a:pPr marL="216000">
              <a:lnSpc>
                <a:spcPct val="300000"/>
              </a:lnSpc>
              <a:spcBef>
                <a:spcPts val="6000"/>
              </a:spcBef>
              <a:spcAft>
                <a:spcPts val="6000"/>
              </a:spcAft>
            </a:pPr>
            <a:r>
              <a:rPr lang="ja-JP" altLang="en-US" dirty="0"/>
              <a:t>卓球プレイヤー（全年齢）</a:t>
            </a:r>
            <a:endParaRPr lang="en-US" altLang="ja-JP" dirty="0"/>
          </a:p>
          <a:p>
            <a:pPr>
              <a:lnSpc>
                <a:spcPct val="100000"/>
              </a:lnSpc>
            </a:pPr>
            <a:r>
              <a:rPr lang="ja-JP" altLang="en-US" dirty="0"/>
              <a:t>物を拾い上げて自動回収してほしい人達</a:t>
            </a:r>
            <a:endParaRPr lang="en-US" altLang="ja-JP" dirty="0"/>
          </a:p>
          <a:p>
            <a:pPr>
              <a:lnSpc>
                <a:spcPct val="100000"/>
              </a:lnSpc>
            </a:pPr>
            <a:endParaRPr lang="en-US" altLang="ja-JP" dirty="0"/>
          </a:p>
          <a:p>
            <a:pPr>
              <a:lnSpc>
                <a:spcPct val="100000"/>
              </a:lnSpc>
            </a:pPr>
            <a:endParaRPr kumimoji="1" lang="en-US" altLang="ja-JP" dirty="0"/>
          </a:p>
        </p:txBody>
      </p:sp>
      <p:sp>
        <p:nvSpPr>
          <p:cNvPr id="4" name="フッター プレースホルダー 3">
            <a:extLst>
              <a:ext uri="{FF2B5EF4-FFF2-40B4-BE49-F238E27FC236}">
                <a16:creationId xmlns:a16="http://schemas.microsoft.com/office/drawing/2014/main" id="{170E0AD6-43F5-4BBB-BBDB-C0A293057393}"/>
              </a:ext>
            </a:extLst>
          </p:cNvPr>
          <p:cNvSpPr>
            <a:spLocks noGrp="1"/>
          </p:cNvSpPr>
          <p:nvPr>
            <p:ph type="ftr" sz="quarter" idx="11"/>
          </p:nvPr>
        </p:nvSpPr>
        <p:spPr/>
        <p:txBody>
          <a:bodyPr/>
          <a:lstStyle/>
          <a:p>
            <a:r>
              <a:rPr kumimoji="1" lang="en-US" altLang="ja-JP"/>
              <a:t>MIRS2004</a:t>
            </a:r>
            <a:endParaRPr kumimoji="1" lang="ja-JP" altLang="en-US" dirty="0"/>
          </a:p>
        </p:txBody>
      </p:sp>
      <p:sp>
        <p:nvSpPr>
          <p:cNvPr id="5" name="テキスト プレースホルダー 4">
            <a:extLst>
              <a:ext uri="{FF2B5EF4-FFF2-40B4-BE49-F238E27FC236}">
                <a16:creationId xmlns:a16="http://schemas.microsoft.com/office/drawing/2014/main" id="{A7ADA347-471F-493E-9B1F-4090D9A26572}"/>
              </a:ext>
            </a:extLst>
          </p:cNvPr>
          <p:cNvSpPr>
            <a:spLocks noGrp="1"/>
          </p:cNvSpPr>
          <p:nvPr>
            <p:ph type="body" sz="quarter" idx="13"/>
          </p:nvPr>
        </p:nvSpPr>
        <p:spPr/>
        <p:txBody>
          <a:bodyPr/>
          <a:lstStyle/>
          <a:p>
            <a:endParaRPr kumimoji="1" lang="ja-JP" altLang="en-US" dirty="0"/>
          </a:p>
        </p:txBody>
      </p:sp>
      <p:sp>
        <p:nvSpPr>
          <p:cNvPr id="6" name="正方形/長方形 5">
            <a:extLst>
              <a:ext uri="{FF2B5EF4-FFF2-40B4-BE49-F238E27FC236}">
                <a16:creationId xmlns:a16="http://schemas.microsoft.com/office/drawing/2014/main" id="{2C704F40-EDF5-4FE0-82C7-36EFA7C3EEA1}"/>
              </a:ext>
            </a:extLst>
          </p:cNvPr>
          <p:cNvSpPr/>
          <p:nvPr/>
        </p:nvSpPr>
        <p:spPr>
          <a:xfrm>
            <a:off x="681037" y="1825625"/>
            <a:ext cx="1935072" cy="884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理想</a:t>
            </a:r>
          </a:p>
        </p:txBody>
      </p:sp>
      <p:sp>
        <p:nvSpPr>
          <p:cNvPr id="8" name="正方形/長方形 7">
            <a:extLst>
              <a:ext uri="{FF2B5EF4-FFF2-40B4-BE49-F238E27FC236}">
                <a16:creationId xmlns:a16="http://schemas.microsoft.com/office/drawing/2014/main" id="{C22634F4-8320-4BBE-828C-4251E1E669F7}"/>
              </a:ext>
            </a:extLst>
          </p:cNvPr>
          <p:cNvSpPr/>
          <p:nvPr/>
        </p:nvSpPr>
        <p:spPr>
          <a:xfrm>
            <a:off x="681037" y="5292180"/>
            <a:ext cx="1935072" cy="884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将来</a:t>
            </a:r>
          </a:p>
        </p:txBody>
      </p:sp>
      <p:sp>
        <p:nvSpPr>
          <p:cNvPr id="9" name="正方形/長方形 8">
            <a:extLst>
              <a:ext uri="{FF2B5EF4-FFF2-40B4-BE49-F238E27FC236}">
                <a16:creationId xmlns:a16="http://schemas.microsoft.com/office/drawing/2014/main" id="{7892A4AE-EE8B-46EA-8F20-8764349FC739}"/>
              </a:ext>
            </a:extLst>
          </p:cNvPr>
          <p:cNvSpPr/>
          <p:nvPr/>
        </p:nvSpPr>
        <p:spPr>
          <a:xfrm>
            <a:off x="681037" y="3558903"/>
            <a:ext cx="1935072" cy="88478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現在</a:t>
            </a:r>
            <a:endParaRPr kumimoji="1" lang="en-US" altLang="ja-JP" dirty="0"/>
          </a:p>
        </p:txBody>
      </p:sp>
      <p:pic>
        <p:nvPicPr>
          <p:cNvPr id="11" name="図 10" descr="記号, 座る, プレート が含まれている画像&#10;&#10;自動的に生成された説明">
            <a:extLst>
              <a:ext uri="{FF2B5EF4-FFF2-40B4-BE49-F238E27FC236}">
                <a16:creationId xmlns:a16="http://schemas.microsoft.com/office/drawing/2014/main" id="{873B8049-E297-4B03-B7CA-D001FCFA6E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3014" y="3456645"/>
            <a:ext cx="1089297" cy="1089297"/>
          </a:xfrm>
          <a:prstGeom prst="rect">
            <a:avLst/>
          </a:prstGeom>
        </p:spPr>
      </p:pic>
      <p:pic>
        <p:nvPicPr>
          <p:cNvPr id="13" name="図 12" descr="挿絵 が含まれている画像&#10;&#10;自動的に生成された説明">
            <a:extLst>
              <a:ext uri="{FF2B5EF4-FFF2-40B4-BE49-F238E27FC236}">
                <a16:creationId xmlns:a16="http://schemas.microsoft.com/office/drawing/2014/main" id="{3CC532A1-8A8B-4EFC-963F-DF72221603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3014" y="1697764"/>
            <a:ext cx="1089297" cy="1089297"/>
          </a:xfrm>
          <a:prstGeom prst="rect">
            <a:avLst/>
          </a:prstGeom>
        </p:spPr>
      </p:pic>
    </p:spTree>
    <p:extLst>
      <p:ext uri="{BB962C8B-B14F-4D97-AF65-F5344CB8AC3E}">
        <p14:creationId xmlns:p14="http://schemas.microsoft.com/office/powerpoint/2010/main" val="255972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7C4BDEF-128F-40E3-92E3-97B4940526DE}"/>
              </a:ext>
            </a:extLst>
          </p:cNvPr>
          <p:cNvSpPr/>
          <p:nvPr/>
        </p:nvSpPr>
        <p:spPr>
          <a:xfrm>
            <a:off x="0" y="4541495"/>
            <a:ext cx="9906000" cy="487358"/>
          </a:xfrm>
          <a:prstGeom prst="rect">
            <a:avLst/>
          </a:prstGeom>
          <a:solidFill>
            <a:schemeClr val="accent2">
              <a:lumMod val="40000"/>
              <a:lumOff val="60000"/>
            </a:schemeClr>
          </a:solidFill>
          <a:ln>
            <a:solidFill>
              <a:schemeClr val="accent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8467AB6A-6A33-4E77-9B1C-1BF2DCB1BEAA}"/>
              </a:ext>
            </a:extLst>
          </p:cNvPr>
          <p:cNvSpPr/>
          <p:nvPr/>
        </p:nvSpPr>
        <p:spPr>
          <a:xfrm>
            <a:off x="1" y="3620749"/>
            <a:ext cx="9905999" cy="487358"/>
          </a:xfrm>
          <a:prstGeom prst="rect">
            <a:avLst/>
          </a:prstGeom>
          <a:solidFill>
            <a:schemeClr val="accent1">
              <a:lumMod val="20000"/>
              <a:lumOff val="80000"/>
            </a:schemeClr>
          </a:solidFill>
          <a:ln>
            <a:solidFill>
              <a:schemeClr val="accent1">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D9253F30-8B9D-415A-98C7-D3B366318D16}"/>
              </a:ext>
            </a:extLst>
          </p:cNvPr>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a:extLst>
              <a:ext uri="{FF2B5EF4-FFF2-40B4-BE49-F238E27FC236}">
                <a16:creationId xmlns:a16="http://schemas.microsoft.com/office/drawing/2014/main" id="{0C596648-8CF2-4DC8-85AF-3E90A6B9778F}"/>
              </a:ext>
            </a:extLst>
          </p:cNvPr>
          <p:cNvSpPr>
            <a:spLocks noGrp="1"/>
          </p:cNvSpPr>
          <p:nvPr>
            <p:ph idx="1"/>
          </p:nvPr>
        </p:nvSpPr>
        <p:spPr/>
        <p:txBody>
          <a:bodyPr>
            <a:normAutofit lnSpcReduction="10000"/>
          </a:bodyPr>
          <a:lstStyle/>
          <a:p>
            <a:pPr marL="514362" indent="-514362"/>
            <a:r>
              <a:rPr lang="ja-JP" altLang="en-US" dirty="0"/>
              <a:t>はじめに</a:t>
            </a:r>
            <a:endParaRPr lang="en-US" altLang="ja-JP" dirty="0"/>
          </a:p>
          <a:p>
            <a:pPr marL="514362" indent="-514362"/>
            <a:r>
              <a:rPr lang="ja-JP" altLang="en-US" dirty="0"/>
              <a:t>製品コンセプト</a:t>
            </a:r>
            <a:endParaRPr lang="en-US" altLang="ja-JP" dirty="0"/>
          </a:p>
          <a:p>
            <a:pPr marL="1177200" indent="-457200">
              <a:buFont typeface="Arial" panose="020B0604020202020204" pitchFamily="34" charset="0"/>
              <a:buChar char="•"/>
            </a:pPr>
            <a:r>
              <a:rPr lang="ja-JP" altLang="en-US" dirty="0"/>
              <a:t>ボールの自動回収と「手間の肩代わり」</a:t>
            </a:r>
            <a:endParaRPr lang="en-US" altLang="ja-JP" dirty="0"/>
          </a:p>
          <a:p>
            <a:pPr marL="1177200" indent="-457200">
              <a:buFont typeface="Arial" panose="020B0604020202020204" pitchFamily="34" charset="0"/>
              <a:buChar char="•"/>
            </a:pPr>
            <a:r>
              <a:rPr lang="ja-JP" altLang="en-US" dirty="0"/>
              <a:t>愛らしく生活感のあるデザイン</a:t>
            </a:r>
            <a:endParaRPr lang="en-US" altLang="ja-JP" dirty="0"/>
          </a:p>
          <a:p>
            <a:pPr>
              <a:buFont typeface="+mj-lt"/>
              <a:buAutoNum type="arabicPeriod" startAt="3"/>
            </a:pPr>
            <a:r>
              <a:rPr lang="ja-JP" altLang="en-US" dirty="0"/>
              <a:t>システム外観</a:t>
            </a:r>
            <a:endParaRPr lang="en-US" altLang="ja-JP" dirty="0"/>
          </a:p>
          <a:p>
            <a:pPr marL="514362" indent="-514362">
              <a:buAutoNum type="arabicPeriod" startAt="3"/>
            </a:pPr>
            <a:r>
              <a:rPr lang="ja-JP" altLang="en-US" dirty="0"/>
              <a:t>主な機能・特徴</a:t>
            </a:r>
            <a:endParaRPr lang="en-US" altLang="ja-JP" dirty="0"/>
          </a:p>
          <a:p>
            <a:pPr marL="1177200" indent="-457200">
              <a:buFont typeface="Arial" panose="020B0604020202020204" pitchFamily="34" charset="0"/>
              <a:buChar char="•"/>
            </a:pPr>
            <a:r>
              <a:rPr lang="ja-JP" altLang="en-US" dirty="0">
                <a:solidFill>
                  <a:schemeClr val="tx1"/>
                </a:solidFill>
              </a:rPr>
              <a:t>想定されるユーザー</a:t>
            </a:r>
            <a:endParaRPr lang="en-US" altLang="ja-JP" dirty="0">
              <a:solidFill>
                <a:schemeClr val="tx1"/>
              </a:solidFill>
            </a:endParaRPr>
          </a:p>
          <a:p>
            <a:pPr marL="1177200" indent="-457200">
              <a:buFont typeface="Arial" panose="020B0604020202020204" pitchFamily="34" charset="0"/>
              <a:buChar char="•"/>
            </a:pPr>
            <a:r>
              <a:rPr lang="ja-JP" altLang="en-US" dirty="0">
                <a:solidFill>
                  <a:schemeClr val="tx1"/>
                </a:solidFill>
              </a:rPr>
              <a:t>動作シナリオ</a:t>
            </a:r>
            <a:endParaRPr lang="en-US" altLang="ja-JP" dirty="0">
              <a:solidFill>
                <a:schemeClr val="tx1"/>
              </a:solidFill>
            </a:endParaRPr>
          </a:p>
          <a:p>
            <a:pPr>
              <a:buFont typeface="+mj-lt"/>
              <a:buAutoNum type="arabicPeriod" startAt="5"/>
            </a:pPr>
            <a:r>
              <a:rPr lang="ja-JP" altLang="en-US" dirty="0"/>
              <a:t>仕様一覧</a:t>
            </a:r>
            <a:endParaRPr lang="en-US" altLang="ja-JP" dirty="0"/>
          </a:p>
          <a:p>
            <a:pPr marL="514362" indent="-514362">
              <a:buAutoNum type="arabicPeriod" startAt="5"/>
            </a:pPr>
            <a:r>
              <a:rPr lang="ja-JP" altLang="en-US" dirty="0"/>
              <a:t>部品購入計画</a:t>
            </a:r>
            <a:endParaRPr lang="en-US" altLang="ja-JP" dirty="0"/>
          </a:p>
        </p:txBody>
      </p:sp>
    </p:spTree>
    <p:extLst>
      <p:ext uri="{BB962C8B-B14F-4D97-AF65-F5344CB8AC3E}">
        <p14:creationId xmlns:p14="http://schemas.microsoft.com/office/powerpoint/2010/main" val="3348327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E259C4-2EC5-4EA1-8F25-ACAA5B5C7150}"/>
              </a:ext>
            </a:extLst>
          </p:cNvPr>
          <p:cNvSpPr>
            <a:spLocks noGrp="1"/>
          </p:cNvSpPr>
          <p:nvPr>
            <p:ph type="title"/>
          </p:nvPr>
        </p:nvSpPr>
        <p:spPr/>
        <p:txBody>
          <a:bodyPr/>
          <a:lstStyle/>
          <a:p>
            <a:r>
              <a:rPr kumimoji="1" lang="ja-JP" altLang="en-US" dirty="0"/>
              <a:t>動作フローチャート</a:t>
            </a:r>
          </a:p>
        </p:txBody>
      </p:sp>
      <p:sp>
        <p:nvSpPr>
          <p:cNvPr id="4" name="フッター プレースホルダー 3">
            <a:extLst>
              <a:ext uri="{FF2B5EF4-FFF2-40B4-BE49-F238E27FC236}">
                <a16:creationId xmlns:a16="http://schemas.microsoft.com/office/drawing/2014/main" id="{9ED0E372-0AFA-4E0A-BF40-094CA57E19E5}"/>
              </a:ext>
            </a:extLst>
          </p:cNvPr>
          <p:cNvSpPr>
            <a:spLocks noGrp="1"/>
          </p:cNvSpPr>
          <p:nvPr>
            <p:ph type="ftr" sz="quarter" idx="11"/>
          </p:nvPr>
        </p:nvSpPr>
        <p:spPr/>
        <p:txBody>
          <a:bodyPr/>
          <a:lstStyle/>
          <a:p>
            <a:endParaRPr kumimoji="1" lang="ja-JP" altLang="en-US" dirty="0"/>
          </a:p>
        </p:txBody>
      </p:sp>
      <p:sp>
        <p:nvSpPr>
          <p:cNvPr id="5" name="テキスト プレースホルダー 4">
            <a:extLst>
              <a:ext uri="{FF2B5EF4-FFF2-40B4-BE49-F238E27FC236}">
                <a16:creationId xmlns:a16="http://schemas.microsoft.com/office/drawing/2014/main" id="{1C80463A-D271-4B87-9C8D-8D32FCBBA30C}"/>
              </a:ext>
            </a:extLst>
          </p:cNvPr>
          <p:cNvSpPr>
            <a:spLocks noGrp="1"/>
          </p:cNvSpPr>
          <p:nvPr>
            <p:ph type="body" sz="quarter" idx="13"/>
          </p:nvPr>
        </p:nvSpPr>
        <p:spPr/>
        <p:txBody>
          <a:bodyPr/>
          <a:lstStyle/>
          <a:p>
            <a:endParaRPr kumimoji="1" lang="ja-JP" altLang="en-US" dirty="0"/>
          </a:p>
        </p:txBody>
      </p:sp>
      <p:pic>
        <p:nvPicPr>
          <p:cNvPr id="13" name="コンテンツ プレースホルダー 12" descr="抽象, スクリーンショット が含まれている画像&#10;&#10;自動的に生成された説明">
            <a:extLst>
              <a:ext uri="{FF2B5EF4-FFF2-40B4-BE49-F238E27FC236}">
                <a16:creationId xmlns:a16="http://schemas.microsoft.com/office/drawing/2014/main" id="{DAAAA8D4-A309-4A33-AB31-262AF4C4DBEA}"/>
              </a:ext>
            </a:extLst>
          </p:cNvPr>
          <p:cNvPicPr>
            <a:picLocks noGrp="1" noChangeAspect="1"/>
          </p:cNvPicPr>
          <p:nvPr>
            <p:ph idx="1"/>
          </p:nvPr>
        </p:nvPicPr>
        <p:blipFill>
          <a:blip r:embed="rId3">
            <a:clrChange>
              <a:clrFrom>
                <a:srgbClr val="E6E6E6"/>
              </a:clrFrom>
              <a:clrTo>
                <a:srgbClr val="E6E6E6">
                  <a:alpha val="0"/>
                </a:srgbClr>
              </a:clrTo>
            </a:clrChange>
            <a:extLst>
              <a:ext uri="{28A0092B-C50C-407E-A947-70E740481C1C}">
                <a14:useLocalDpi xmlns:a14="http://schemas.microsoft.com/office/drawing/2010/main" val="0"/>
              </a:ext>
            </a:extLst>
          </a:blip>
          <a:stretch>
            <a:fillRect/>
          </a:stretch>
        </p:blipFill>
        <p:spPr>
          <a:xfrm>
            <a:off x="2774263" y="1004575"/>
            <a:ext cx="4357473" cy="5853425"/>
          </a:xfrm>
        </p:spPr>
      </p:pic>
    </p:spTree>
    <p:extLst>
      <p:ext uri="{BB962C8B-B14F-4D97-AF65-F5344CB8AC3E}">
        <p14:creationId xmlns:p14="http://schemas.microsoft.com/office/powerpoint/2010/main" val="3764259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467AB6A-6A33-4E77-9B1C-1BF2DCB1BEAA}"/>
              </a:ext>
            </a:extLst>
          </p:cNvPr>
          <p:cNvSpPr/>
          <p:nvPr/>
        </p:nvSpPr>
        <p:spPr>
          <a:xfrm>
            <a:off x="1" y="5029205"/>
            <a:ext cx="9905999" cy="487358"/>
          </a:xfrm>
          <a:prstGeom prst="rect">
            <a:avLst/>
          </a:prstGeom>
          <a:solidFill>
            <a:schemeClr val="accent1">
              <a:lumMod val="20000"/>
              <a:lumOff val="80000"/>
            </a:schemeClr>
          </a:solidFill>
          <a:ln>
            <a:solidFill>
              <a:schemeClr val="accent1">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D9253F30-8B9D-415A-98C7-D3B366318D16}"/>
              </a:ext>
            </a:extLst>
          </p:cNvPr>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a:extLst>
              <a:ext uri="{FF2B5EF4-FFF2-40B4-BE49-F238E27FC236}">
                <a16:creationId xmlns:a16="http://schemas.microsoft.com/office/drawing/2014/main" id="{0C596648-8CF2-4DC8-85AF-3E90A6B9778F}"/>
              </a:ext>
            </a:extLst>
          </p:cNvPr>
          <p:cNvSpPr>
            <a:spLocks noGrp="1"/>
          </p:cNvSpPr>
          <p:nvPr>
            <p:ph idx="1"/>
          </p:nvPr>
        </p:nvSpPr>
        <p:spPr/>
        <p:txBody>
          <a:bodyPr>
            <a:normAutofit lnSpcReduction="10000"/>
          </a:bodyPr>
          <a:lstStyle/>
          <a:p>
            <a:pPr marL="514362" indent="-514362"/>
            <a:r>
              <a:rPr lang="ja-JP" altLang="en-US" dirty="0"/>
              <a:t>はじめに</a:t>
            </a:r>
            <a:endParaRPr lang="en-US" altLang="ja-JP" dirty="0"/>
          </a:p>
          <a:p>
            <a:pPr marL="514362" indent="-514362"/>
            <a:r>
              <a:rPr lang="ja-JP" altLang="en-US" dirty="0"/>
              <a:t>製品コンセプト</a:t>
            </a:r>
            <a:endParaRPr lang="en-US" altLang="ja-JP" dirty="0"/>
          </a:p>
          <a:p>
            <a:pPr marL="1177200" indent="-457200">
              <a:buFont typeface="Arial" panose="020B0604020202020204" pitchFamily="34" charset="0"/>
              <a:buChar char="•"/>
            </a:pPr>
            <a:r>
              <a:rPr lang="ja-JP" altLang="en-US" dirty="0"/>
              <a:t>ボールの自動回収と「手間の肩代わり」</a:t>
            </a:r>
            <a:endParaRPr lang="en-US" altLang="ja-JP" dirty="0"/>
          </a:p>
          <a:p>
            <a:pPr marL="1177200" indent="-457200">
              <a:buFont typeface="Arial" panose="020B0604020202020204" pitchFamily="34" charset="0"/>
              <a:buChar char="•"/>
            </a:pPr>
            <a:r>
              <a:rPr lang="ja-JP" altLang="en-US" dirty="0"/>
              <a:t>愛らしく生活感のあるデザイン</a:t>
            </a:r>
            <a:endParaRPr lang="en-US" altLang="ja-JP" dirty="0"/>
          </a:p>
          <a:p>
            <a:pPr>
              <a:buFont typeface="+mj-lt"/>
              <a:buAutoNum type="arabicPeriod" startAt="3"/>
            </a:pPr>
            <a:r>
              <a:rPr lang="ja-JP" altLang="en-US" dirty="0"/>
              <a:t>システム外観</a:t>
            </a:r>
            <a:endParaRPr lang="en-US" altLang="ja-JP" dirty="0"/>
          </a:p>
          <a:p>
            <a:pPr marL="514362" indent="-514362">
              <a:buAutoNum type="arabicPeriod" startAt="3"/>
            </a:pPr>
            <a:r>
              <a:rPr lang="ja-JP" altLang="en-US" dirty="0"/>
              <a:t>主な機能・特徴</a:t>
            </a:r>
            <a:endParaRPr lang="en-US" altLang="ja-JP" dirty="0"/>
          </a:p>
          <a:p>
            <a:pPr marL="1177200" indent="-457200">
              <a:buFont typeface="Arial" panose="020B0604020202020204" pitchFamily="34" charset="0"/>
              <a:buChar char="•"/>
            </a:pPr>
            <a:r>
              <a:rPr lang="ja-JP" altLang="en-US" dirty="0">
                <a:solidFill>
                  <a:schemeClr val="tx1"/>
                </a:solidFill>
              </a:rPr>
              <a:t>想定されるユーザー</a:t>
            </a:r>
            <a:endParaRPr lang="en-US" altLang="ja-JP" dirty="0">
              <a:solidFill>
                <a:schemeClr val="tx1"/>
              </a:solidFill>
            </a:endParaRPr>
          </a:p>
          <a:p>
            <a:pPr marL="1177200" indent="-457200">
              <a:buFont typeface="Arial" panose="020B0604020202020204" pitchFamily="34" charset="0"/>
              <a:buChar char="•"/>
            </a:pPr>
            <a:r>
              <a:rPr lang="ja-JP" altLang="en-US" dirty="0">
                <a:solidFill>
                  <a:schemeClr val="tx1"/>
                </a:solidFill>
              </a:rPr>
              <a:t>動作シナリオ</a:t>
            </a:r>
            <a:endParaRPr lang="en-US" altLang="ja-JP" dirty="0">
              <a:solidFill>
                <a:schemeClr val="tx1"/>
              </a:solidFill>
            </a:endParaRPr>
          </a:p>
          <a:p>
            <a:pPr>
              <a:buFont typeface="+mj-lt"/>
              <a:buAutoNum type="arabicPeriod" startAt="5"/>
            </a:pPr>
            <a:r>
              <a:rPr lang="ja-JP" altLang="en-US" dirty="0"/>
              <a:t>仕様一覧</a:t>
            </a:r>
            <a:endParaRPr lang="en-US" altLang="ja-JP" dirty="0"/>
          </a:p>
          <a:p>
            <a:pPr marL="514362" indent="-514362">
              <a:buAutoNum type="arabicPeriod" startAt="5"/>
            </a:pPr>
            <a:r>
              <a:rPr lang="ja-JP" altLang="en-US" dirty="0"/>
              <a:t>部品購入計画</a:t>
            </a:r>
            <a:endParaRPr lang="en-US" altLang="ja-JP" dirty="0"/>
          </a:p>
        </p:txBody>
      </p:sp>
    </p:spTree>
    <p:extLst>
      <p:ext uri="{BB962C8B-B14F-4D97-AF65-F5344CB8AC3E}">
        <p14:creationId xmlns:p14="http://schemas.microsoft.com/office/powerpoint/2010/main" val="1823763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6C5E6D-2C08-4035-8079-8F2515E6EA60}"/>
              </a:ext>
            </a:extLst>
          </p:cNvPr>
          <p:cNvSpPr>
            <a:spLocks noGrp="1"/>
          </p:cNvSpPr>
          <p:nvPr>
            <p:ph type="title"/>
          </p:nvPr>
        </p:nvSpPr>
        <p:spPr/>
        <p:txBody>
          <a:bodyPr/>
          <a:lstStyle/>
          <a:p>
            <a:r>
              <a:rPr kumimoji="1" lang="ja-JP" altLang="en-US" dirty="0"/>
              <a:t>仕様一覧</a:t>
            </a:r>
          </a:p>
        </p:txBody>
      </p:sp>
      <p:graphicFrame>
        <p:nvGraphicFramePr>
          <p:cNvPr id="8" name="表 8">
            <a:extLst>
              <a:ext uri="{FF2B5EF4-FFF2-40B4-BE49-F238E27FC236}">
                <a16:creationId xmlns:a16="http://schemas.microsoft.com/office/drawing/2014/main" id="{4D1F8D17-41CF-45BC-AC66-64FD4F8033D8}"/>
              </a:ext>
            </a:extLst>
          </p:cNvPr>
          <p:cNvGraphicFramePr>
            <a:graphicFrameLocks noGrp="1"/>
          </p:cNvGraphicFramePr>
          <p:nvPr>
            <p:ph idx="1"/>
            <p:extLst>
              <p:ext uri="{D42A27DB-BD31-4B8C-83A1-F6EECF244321}">
                <p14:modId xmlns:p14="http://schemas.microsoft.com/office/powerpoint/2010/main" val="3526306302"/>
              </p:ext>
            </p:extLst>
          </p:nvPr>
        </p:nvGraphicFramePr>
        <p:xfrm>
          <a:off x="269905" y="1511394"/>
          <a:ext cx="9366190" cy="4836160"/>
        </p:xfrm>
        <a:graphic>
          <a:graphicData uri="http://schemas.openxmlformats.org/drawingml/2006/table">
            <a:tbl>
              <a:tblPr firstRow="1" bandRow="1">
                <a:tableStyleId>{5C22544A-7EE6-4342-B048-85BDC9FD1C3A}</a:tableStyleId>
              </a:tblPr>
              <a:tblGrid>
                <a:gridCol w="1307506">
                  <a:extLst>
                    <a:ext uri="{9D8B030D-6E8A-4147-A177-3AD203B41FA5}">
                      <a16:colId xmlns:a16="http://schemas.microsoft.com/office/drawing/2014/main" val="3293000524"/>
                    </a:ext>
                  </a:extLst>
                </a:gridCol>
                <a:gridCol w="3461047">
                  <a:extLst>
                    <a:ext uri="{9D8B030D-6E8A-4147-A177-3AD203B41FA5}">
                      <a16:colId xmlns:a16="http://schemas.microsoft.com/office/drawing/2014/main" val="3661336934"/>
                    </a:ext>
                  </a:extLst>
                </a:gridCol>
                <a:gridCol w="4597637">
                  <a:extLst>
                    <a:ext uri="{9D8B030D-6E8A-4147-A177-3AD203B41FA5}">
                      <a16:colId xmlns:a16="http://schemas.microsoft.com/office/drawing/2014/main" val="1287951362"/>
                    </a:ext>
                  </a:extLst>
                </a:gridCol>
              </a:tblGrid>
              <a:tr h="352811">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変更内容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目的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4703584"/>
                  </a:ext>
                </a:extLst>
              </a:tr>
              <a:tr h="370840">
                <a:tc>
                  <a:txBody>
                    <a:bodyPr/>
                    <a:lstStyle/>
                    <a:p>
                      <a:pPr algn="ctr"/>
                      <a:r>
                        <a:rPr kumimoji="1" lang="ja-JP" altLang="en-US" dirty="0"/>
                        <a:t>メカ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432000" indent="-285750">
                        <a:spcBef>
                          <a:spcPts val="200"/>
                        </a:spcBef>
                        <a:spcAft>
                          <a:spcPts val="200"/>
                        </a:spcAft>
                        <a:buFont typeface="Arial" panose="020B0604020202020204" pitchFamily="34" charset="0"/>
                        <a:buChar char="•"/>
                      </a:pPr>
                      <a:r>
                        <a:rPr kumimoji="1" lang="ja-JP" altLang="en-US" dirty="0"/>
                        <a:t>機体全面をアクリルの箱で覆う</a:t>
                      </a:r>
                      <a:endParaRPr kumimoji="1" lang="en-US" altLang="ja-JP" dirty="0"/>
                    </a:p>
                    <a:p>
                      <a:pPr marL="432000" indent="-285750">
                        <a:spcBef>
                          <a:spcPts val="200"/>
                        </a:spcBef>
                        <a:spcAft>
                          <a:spcPts val="200"/>
                        </a:spcAft>
                        <a:buFont typeface="Arial" panose="020B0604020202020204" pitchFamily="34" charset="0"/>
                        <a:buChar char="•"/>
                      </a:pPr>
                      <a:r>
                        <a:rPr kumimoji="1" lang="ja-JP" altLang="en-US" dirty="0"/>
                        <a:t>車高の上昇</a:t>
                      </a:r>
                      <a:endParaRPr kumimoji="1" lang="en-US" altLang="ja-JP" dirty="0"/>
                    </a:p>
                    <a:p>
                      <a:pPr marL="432000" indent="-285750">
                        <a:spcBef>
                          <a:spcPts val="200"/>
                        </a:spcBef>
                        <a:spcAft>
                          <a:spcPts val="200"/>
                        </a:spcAft>
                        <a:buFont typeface="Arial" panose="020B0604020202020204" pitchFamily="34" charset="0"/>
                        <a:buChar char="•"/>
                      </a:pPr>
                      <a:r>
                        <a:rPr kumimoji="1" lang="ja-JP" altLang="en-US" dirty="0"/>
                        <a:t>前部にローラーを追加する</a:t>
                      </a:r>
                      <a:endParaRPr kumimoji="1" lang="en-US" altLang="ja-JP" dirty="0"/>
                    </a:p>
                    <a:p>
                      <a:pPr marL="432000" indent="-285750">
                        <a:spcBef>
                          <a:spcPts val="200"/>
                        </a:spcBef>
                        <a:spcAft>
                          <a:spcPts val="200"/>
                        </a:spcAft>
                        <a:buFont typeface="Arial" panose="020B0604020202020204" pitchFamily="34" charset="0"/>
                        <a:buChar char="•"/>
                      </a:pPr>
                      <a:r>
                        <a:rPr kumimoji="1" lang="ja-JP" altLang="en-US" dirty="0"/>
                        <a:t>機体内部にスクリューを追加</a:t>
                      </a:r>
                      <a:endParaRPr kumimoji="1" lang="en-US" altLang="ja-JP"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32000" indent="-285750">
                        <a:spcBef>
                          <a:spcPts val="200"/>
                        </a:spcBef>
                        <a:spcAft>
                          <a:spcPts val="200"/>
                        </a:spcAft>
                        <a:buFont typeface="Arial" panose="020B0604020202020204" pitchFamily="34" charset="0"/>
                        <a:buChar char="•"/>
                      </a:pPr>
                      <a:r>
                        <a:rPr kumimoji="1" lang="ja-JP" altLang="en-US" dirty="0"/>
                        <a:t>回収したボールをそのまま機体上部に格納するため</a:t>
                      </a:r>
                      <a:endParaRPr kumimoji="1" lang="en-US" altLang="ja-JP" dirty="0"/>
                    </a:p>
                    <a:p>
                      <a:pPr marL="432000" indent="-285750">
                        <a:spcBef>
                          <a:spcPts val="200"/>
                        </a:spcBef>
                        <a:spcAft>
                          <a:spcPts val="200"/>
                        </a:spcAft>
                        <a:buFont typeface="Arial" panose="020B0604020202020204" pitchFamily="34" charset="0"/>
                        <a:buChar char="•"/>
                      </a:pPr>
                      <a:r>
                        <a:rPr kumimoji="1" lang="ja-JP" altLang="en-US" dirty="0"/>
                        <a:t>機体底面に自在者を取り付けるため</a:t>
                      </a:r>
                      <a:endParaRPr kumimoji="1" lang="en-US" altLang="ja-JP" dirty="0"/>
                    </a:p>
                    <a:p>
                      <a:pPr marL="432000" indent="-285750">
                        <a:spcBef>
                          <a:spcPts val="200"/>
                        </a:spcBef>
                        <a:spcAft>
                          <a:spcPts val="200"/>
                        </a:spcAft>
                        <a:buFont typeface="Arial" panose="020B0604020202020204" pitchFamily="34" charset="0"/>
                        <a:buChar char="•"/>
                      </a:pPr>
                      <a:r>
                        <a:rPr kumimoji="1" lang="ja-JP" altLang="en-US" dirty="0"/>
                        <a:t>ボールを回収するため</a:t>
                      </a:r>
                      <a:endParaRPr kumimoji="1" lang="en-US" altLang="ja-JP" dirty="0"/>
                    </a:p>
                    <a:p>
                      <a:pPr marL="432000" indent="-285750">
                        <a:spcBef>
                          <a:spcPts val="200"/>
                        </a:spcBef>
                        <a:spcAft>
                          <a:spcPts val="200"/>
                        </a:spcAft>
                        <a:buFont typeface="Arial" panose="020B0604020202020204" pitchFamily="34" charset="0"/>
                        <a:buChar char="•"/>
                      </a:pPr>
                      <a:r>
                        <a:rPr kumimoji="1" lang="ja-JP" altLang="en-US" dirty="0"/>
                        <a:t>回収したボールを機体上部に移動させる</a:t>
                      </a:r>
                      <a:endParaRPr kumimoji="1" lang="en-US" altLang="ja-JP"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4406615"/>
                  </a:ext>
                </a:extLst>
              </a:tr>
              <a:tr h="370840">
                <a:tc>
                  <a:txBody>
                    <a:bodyPr/>
                    <a:lstStyle/>
                    <a:p>
                      <a:pPr algn="ctr"/>
                      <a:r>
                        <a:rPr kumimoji="1" lang="ja-JP" altLang="en-US" dirty="0"/>
                        <a:t>エレキ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432000" indent="-285750">
                        <a:spcBef>
                          <a:spcPts val="200"/>
                        </a:spcBef>
                        <a:spcAft>
                          <a:spcPts val="200"/>
                        </a:spcAft>
                        <a:buFont typeface="Arial" panose="020B0604020202020204" pitchFamily="34" charset="0"/>
                        <a:buChar char="•"/>
                      </a:pPr>
                      <a:r>
                        <a:rPr kumimoji="1" lang="ja-JP" altLang="en-US" dirty="0"/>
                        <a:t>緊急停止ボタンを追加</a:t>
                      </a:r>
                      <a:endParaRPr kumimoji="1" lang="en-US" altLang="ja-JP" dirty="0"/>
                    </a:p>
                    <a:p>
                      <a:pPr marL="432000" indent="-285750">
                        <a:spcBef>
                          <a:spcPts val="200"/>
                        </a:spcBef>
                        <a:spcAft>
                          <a:spcPts val="200"/>
                        </a:spcAft>
                        <a:buFont typeface="Arial" panose="020B0604020202020204" pitchFamily="34" charset="0"/>
                        <a:buChar char="•"/>
                      </a:pPr>
                      <a:r>
                        <a:rPr kumimoji="1" lang="ja-JP" altLang="en-US" dirty="0"/>
                        <a:t>機体内部側面にモータドライバ・バッテリを設置する</a:t>
                      </a:r>
                      <a:endParaRPr kumimoji="1" lang="en-US" altLang="ja-JP" dirty="0"/>
                    </a:p>
                    <a:p>
                      <a:pPr marL="432000" indent="-285750">
                        <a:spcBef>
                          <a:spcPts val="200"/>
                        </a:spcBef>
                        <a:spcAft>
                          <a:spcPts val="200"/>
                        </a:spcAft>
                        <a:buFont typeface="Arial" panose="020B0604020202020204" pitchFamily="34" charset="0"/>
                        <a:buChar char="•"/>
                      </a:pPr>
                      <a:r>
                        <a:rPr kumimoji="1" lang="ja-JP" altLang="en-US" dirty="0"/>
                        <a:t>マイコンを機体内部前面に設置する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32000" indent="-285750">
                        <a:spcBef>
                          <a:spcPts val="200"/>
                        </a:spcBef>
                        <a:spcAft>
                          <a:spcPts val="200"/>
                        </a:spcAft>
                        <a:buFont typeface="Arial" panose="020B0604020202020204" pitchFamily="34" charset="0"/>
                        <a:buChar char="•"/>
                      </a:pPr>
                      <a:r>
                        <a:rPr kumimoji="1" lang="ja-JP" altLang="en-US" dirty="0"/>
                        <a:t>安全のため</a:t>
                      </a:r>
                      <a:endParaRPr kumimoji="1" lang="en-US" altLang="ja-JP" dirty="0"/>
                    </a:p>
                    <a:p>
                      <a:pPr marL="432000" indent="-285750">
                        <a:spcBef>
                          <a:spcPts val="200"/>
                        </a:spcBef>
                        <a:spcAft>
                          <a:spcPts val="200"/>
                        </a:spcAft>
                        <a:buFont typeface="Arial" panose="020B0604020202020204" pitchFamily="34" charset="0"/>
                        <a:buChar char="•"/>
                      </a:pPr>
                      <a:r>
                        <a:rPr kumimoji="1" lang="ja-JP" altLang="en-US" dirty="0"/>
                        <a:t>デバックの簡単化のため</a:t>
                      </a:r>
                      <a:endParaRPr kumimoji="1" lang="en-US" altLang="ja-JP" dirty="0"/>
                    </a:p>
                    <a:p>
                      <a:pPr marL="432000" indent="-285750">
                        <a:spcBef>
                          <a:spcPts val="200"/>
                        </a:spcBef>
                        <a:spcAft>
                          <a:spcPts val="200"/>
                        </a:spcAft>
                        <a:buFont typeface="Arial" panose="020B0604020202020204" pitchFamily="34" charset="0"/>
                        <a:buChar char="•"/>
                      </a:pPr>
                      <a:endParaRPr kumimoji="1" lang="en-US" altLang="ja-JP" dirty="0"/>
                    </a:p>
                    <a:p>
                      <a:pPr marL="432000" indent="-285750">
                        <a:spcBef>
                          <a:spcPts val="200"/>
                        </a:spcBef>
                        <a:spcAft>
                          <a:spcPts val="200"/>
                        </a:spcAft>
                        <a:buFont typeface="Arial" panose="020B0604020202020204" pitchFamily="34" charset="0"/>
                        <a:buChar char="•"/>
                      </a:pPr>
                      <a:r>
                        <a:rPr kumimoji="1" lang="ja-JP" altLang="en-US" dirty="0"/>
                        <a:t>機体全面に設置するセンサやカメラとの距離を近づけるため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1253715"/>
                  </a:ext>
                </a:extLst>
              </a:tr>
              <a:tr h="370840">
                <a:tc>
                  <a:txBody>
                    <a:bodyPr/>
                    <a:lstStyle/>
                    <a:p>
                      <a:pPr algn="ctr"/>
                      <a:r>
                        <a:rPr kumimoji="1" lang="ja-JP" altLang="en-US" dirty="0"/>
                        <a:t>ソフト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432000" marR="0" lvl="0" indent="-2857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1" lang="ja-JP" altLang="en-US" dirty="0"/>
                        <a:t>画像認識機能の追加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32000" indent="-285750">
                        <a:spcBef>
                          <a:spcPts val="200"/>
                        </a:spcBef>
                        <a:spcAft>
                          <a:spcPts val="200"/>
                        </a:spcAft>
                        <a:buFont typeface="Arial" panose="020B0604020202020204" pitchFamily="34" charset="0"/>
                        <a:buChar char="•"/>
                      </a:pPr>
                      <a:r>
                        <a:rPr kumimoji="1" lang="ja-JP" altLang="en-US" dirty="0"/>
                        <a:t>ボール回収の効率化のため</a:t>
                      </a:r>
                      <a:endParaRPr kumimoji="1" lang="en-US" altLang="ja-JP" dirty="0"/>
                    </a:p>
                    <a:p>
                      <a:pPr marL="432000" indent="-285750">
                        <a:spcBef>
                          <a:spcPts val="200"/>
                        </a:spcBef>
                        <a:spcAft>
                          <a:spcPts val="200"/>
                        </a:spcAft>
                        <a:buFont typeface="Arial" panose="020B0604020202020204" pitchFamily="34" charset="0"/>
                        <a:buChar char="•"/>
                      </a:pPr>
                      <a:r>
                        <a:rPr kumimoji="1" lang="ja-JP" altLang="en-US" dirty="0"/>
                        <a:t>カラーコーンを認識し、回収範囲を定めるため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322912"/>
                  </a:ext>
                </a:extLst>
              </a:tr>
            </a:tbl>
          </a:graphicData>
        </a:graphic>
      </p:graphicFrame>
      <p:sp>
        <p:nvSpPr>
          <p:cNvPr id="4" name="フッター プレースホルダー 3">
            <a:extLst>
              <a:ext uri="{FF2B5EF4-FFF2-40B4-BE49-F238E27FC236}">
                <a16:creationId xmlns:a16="http://schemas.microsoft.com/office/drawing/2014/main" id="{8C9D69E5-61E0-425C-A768-894F4A2EFCAC}"/>
              </a:ext>
            </a:extLst>
          </p:cNvPr>
          <p:cNvSpPr>
            <a:spLocks noGrp="1"/>
          </p:cNvSpPr>
          <p:nvPr>
            <p:ph type="ftr" sz="quarter" idx="11"/>
          </p:nvPr>
        </p:nvSpPr>
        <p:spPr/>
        <p:txBody>
          <a:bodyPr/>
          <a:lstStyle/>
          <a:p>
            <a:endParaRPr kumimoji="1" lang="ja-JP" altLang="en-US" dirty="0"/>
          </a:p>
        </p:txBody>
      </p:sp>
      <p:sp>
        <p:nvSpPr>
          <p:cNvPr id="5" name="テキスト プレースホルダー 4">
            <a:extLst>
              <a:ext uri="{FF2B5EF4-FFF2-40B4-BE49-F238E27FC236}">
                <a16:creationId xmlns:a16="http://schemas.microsoft.com/office/drawing/2014/main" id="{2C1EAEFF-289F-4039-AFDD-FA722FA3112D}"/>
              </a:ext>
            </a:extLst>
          </p:cNvPr>
          <p:cNvSpPr>
            <a:spLocks noGrp="1"/>
          </p:cNvSpPr>
          <p:nvPr>
            <p:ph type="body" sz="quarter" idx="13"/>
          </p:nvPr>
        </p:nvSpPr>
        <p:spPr/>
        <p:txBody>
          <a:bodyPr/>
          <a:lstStyle/>
          <a:p>
            <a:r>
              <a:rPr kumimoji="1" lang="ja-JP" altLang="en-US" dirty="0"/>
              <a:t>標準機からの変更点</a:t>
            </a:r>
            <a:endParaRPr kumimoji="1" lang="en-US" altLang="ja-JP" dirty="0"/>
          </a:p>
        </p:txBody>
      </p:sp>
    </p:spTree>
    <p:extLst>
      <p:ext uri="{BB962C8B-B14F-4D97-AF65-F5344CB8AC3E}">
        <p14:creationId xmlns:p14="http://schemas.microsoft.com/office/powerpoint/2010/main" val="2030678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467AB6A-6A33-4E77-9B1C-1BF2DCB1BEAA}"/>
              </a:ext>
            </a:extLst>
          </p:cNvPr>
          <p:cNvSpPr/>
          <p:nvPr/>
        </p:nvSpPr>
        <p:spPr>
          <a:xfrm>
            <a:off x="0" y="5516563"/>
            <a:ext cx="9905999" cy="487358"/>
          </a:xfrm>
          <a:prstGeom prst="rect">
            <a:avLst/>
          </a:prstGeom>
          <a:solidFill>
            <a:schemeClr val="accent1">
              <a:lumMod val="20000"/>
              <a:lumOff val="80000"/>
            </a:schemeClr>
          </a:solidFill>
          <a:ln>
            <a:solidFill>
              <a:schemeClr val="accent1">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D9253F30-8B9D-415A-98C7-D3B366318D16}"/>
              </a:ext>
            </a:extLst>
          </p:cNvPr>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a:extLst>
              <a:ext uri="{FF2B5EF4-FFF2-40B4-BE49-F238E27FC236}">
                <a16:creationId xmlns:a16="http://schemas.microsoft.com/office/drawing/2014/main" id="{0C596648-8CF2-4DC8-85AF-3E90A6B9778F}"/>
              </a:ext>
            </a:extLst>
          </p:cNvPr>
          <p:cNvSpPr>
            <a:spLocks noGrp="1"/>
          </p:cNvSpPr>
          <p:nvPr>
            <p:ph idx="1"/>
          </p:nvPr>
        </p:nvSpPr>
        <p:spPr/>
        <p:txBody>
          <a:bodyPr>
            <a:normAutofit lnSpcReduction="10000"/>
          </a:bodyPr>
          <a:lstStyle/>
          <a:p>
            <a:pPr marL="514362" indent="-514362"/>
            <a:r>
              <a:rPr lang="ja-JP" altLang="en-US" dirty="0"/>
              <a:t>はじめに</a:t>
            </a:r>
            <a:endParaRPr lang="en-US" altLang="ja-JP" dirty="0"/>
          </a:p>
          <a:p>
            <a:pPr marL="514362" indent="-514362"/>
            <a:r>
              <a:rPr lang="ja-JP" altLang="en-US" dirty="0"/>
              <a:t>製品コンセプト</a:t>
            </a:r>
            <a:endParaRPr lang="en-US" altLang="ja-JP" dirty="0"/>
          </a:p>
          <a:p>
            <a:pPr marL="1177200" indent="-457200">
              <a:buFont typeface="Arial" panose="020B0604020202020204" pitchFamily="34" charset="0"/>
              <a:buChar char="•"/>
            </a:pPr>
            <a:r>
              <a:rPr lang="ja-JP" altLang="en-US" dirty="0"/>
              <a:t>ボールの自動回収と「手間の肩代わり」</a:t>
            </a:r>
            <a:endParaRPr lang="en-US" altLang="ja-JP" dirty="0"/>
          </a:p>
          <a:p>
            <a:pPr marL="1177200" indent="-457200">
              <a:buFont typeface="Arial" panose="020B0604020202020204" pitchFamily="34" charset="0"/>
              <a:buChar char="•"/>
            </a:pPr>
            <a:r>
              <a:rPr lang="ja-JP" altLang="en-US" dirty="0"/>
              <a:t>愛らしく生活感のあるデザイン</a:t>
            </a:r>
            <a:endParaRPr lang="en-US" altLang="ja-JP" dirty="0"/>
          </a:p>
          <a:p>
            <a:pPr>
              <a:buFont typeface="+mj-lt"/>
              <a:buAutoNum type="arabicPeriod" startAt="3"/>
            </a:pPr>
            <a:r>
              <a:rPr lang="ja-JP" altLang="en-US" dirty="0"/>
              <a:t>システム外観</a:t>
            </a:r>
            <a:endParaRPr lang="en-US" altLang="ja-JP" dirty="0"/>
          </a:p>
          <a:p>
            <a:pPr marL="514362" indent="-514362">
              <a:buAutoNum type="arabicPeriod" startAt="3"/>
            </a:pPr>
            <a:r>
              <a:rPr lang="ja-JP" altLang="en-US" dirty="0"/>
              <a:t>主な機能・特徴</a:t>
            </a:r>
            <a:endParaRPr lang="en-US" altLang="ja-JP" dirty="0"/>
          </a:p>
          <a:p>
            <a:pPr marL="1177200" indent="-457200">
              <a:buFont typeface="Arial" panose="020B0604020202020204" pitchFamily="34" charset="0"/>
              <a:buChar char="•"/>
            </a:pPr>
            <a:r>
              <a:rPr lang="ja-JP" altLang="en-US" dirty="0">
                <a:solidFill>
                  <a:schemeClr val="tx1"/>
                </a:solidFill>
              </a:rPr>
              <a:t>想定されるユーザー</a:t>
            </a:r>
            <a:endParaRPr lang="en-US" altLang="ja-JP" dirty="0">
              <a:solidFill>
                <a:schemeClr val="tx1"/>
              </a:solidFill>
            </a:endParaRPr>
          </a:p>
          <a:p>
            <a:pPr marL="1177200" indent="-457200">
              <a:buFont typeface="Arial" panose="020B0604020202020204" pitchFamily="34" charset="0"/>
              <a:buChar char="•"/>
            </a:pPr>
            <a:r>
              <a:rPr lang="ja-JP" altLang="en-US" dirty="0">
                <a:solidFill>
                  <a:schemeClr val="tx1"/>
                </a:solidFill>
              </a:rPr>
              <a:t>動作シナリオ</a:t>
            </a:r>
            <a:endParaRPr lang="en-US" altLang="ja-JP" dirty="0">
              <a:solidFill>
                <a:schemeClr val="tx1"/>
              </a:solidFill>
            </a:endParaRPr>
          </a:p>
          <a:p>
            <a:pPr>
              <a:buFont typeface="+mj-lt"/>
              <a:buAutoNum type="arabicPeriod" startAt="5"/>
            </a:pPr>
            <a:r>
              <a:rPr lang="ja-JP" altLang="en-US" dirty="0"/>
              <a:t>仕様一覧</a:t>
            </a:r>
            <a:endParaRPr lang="en-US" altLang="ja-JP" dirty="0"/>
          </a:p>
          <a:p>
            <a:pPr marL="514362" indent="-514362">
              <a:buAutoNum type="arabicPeriod" startAt="5"/>
            </a:pPr>
            <a:r>
              <a:rPr lang="ja-JP" altLang="en-US" dirty="0"/>
              <a:t>部品購入計画</a:t>
            </a:r>
            <a:endParaRPr lang="en-US" altLang="ja-JP" dirty="0"/>
          </a:p>
        </p:txBody>
      </p:sp>
    </p:spTree>
    <p:extLst>
      <p:ext uri="{BB962C8B-B14F-4D97-AF65-F5344CB8AC3E}">
        <p14:creationId xmlns:p14="http://schemas.microsoft.com/office/powerpoint/2010/main" val="1791460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6C5E6D-2C08-4035-8079-8F2515E6EA60}"/>
              </a:ext>
            </a:extLst>
          </p:cNvPr>
          <p:cNvSpPr>
            <a:spLocks noGrp="1"/>
          </p:cNvSpPr>
          <p:nvPr>
            <p:ph type="title"/>
          </p:nvPr>
        </p:nvSpPr>
        <p:spPr/>
        <p:txBody>
          <a:bodyPr/>
          <a:lstStyle/>
          <a:p>
            <a:r>
              <a:rPr lang="ja-JP" altLang="en-US" dirty="0"/>
              <a:t>部品購入計画</a:t>
            </a:r>
            <a:endParaRPr lang="en-US" altLang="ja-JP" dirty="0"/>
          </a:p>
        </p:txBody>
      </p:sp>
      <p:graphicFrame>
        <p:nvGraphicFramePr>
          <p:cNvPr id="10" name="表 10">
            <a:extLst>
              <a:ext uri="{FF2B5EF4-FFF2-40B4-BE49-F238E27FC236}">
                <a16:creationId xmlns:a16="http://schemas.microsoft.com/office/drawing/2014/main" id="{82794696-FA38-461C-A2FE-125CF2690740}"/>
              </a:ext>
            </a:extLst>
          </p:cNvPr>
          <p:cNvGraphicFramePr>
            <a:graphicFrameLocks noGrp="1"/>
          </p:cNvGraphicFramePr>
          <p:nvPr>
            <p:ph idx="1"/>
            <p:extLst>
              <p:ext uri="{D42A27DB-BD31-4B8C-83A1-F6EECF244321}">
                <p14:modId xmlns:p14="http://schemas.microsoft.com/office/powerpoint/2010/main" val="2825115284"/>
              </p:ext>
            </p:extLst>
          </p:nvPr>
        </p:nvGraphicFramePr>
        <p:xfrm>
          <a:off x="681039" y="2738915"/>
          <a:ext cx="8543922" cy="2219960"/>
        </p:xfrm>
        <a:graphic>
          <a:graphicData uri="http://schemas.openxmlformats.org/drawingml/2006/table">
            <a:tbl>
              <a:tblPr firstRow="1" bandRow="1">
                <a:tableStyleId>{5C22544A-7EE6-4342-B048-85BDC9FD1C3A}</a:tableStyleId>
              </a:tblPr>
              <a:tblGrid>
                <a:gridCol w="1423987">
                  <a:extLst>
                    <a:ext uri="{9D8B030D-6E8A-4147-A177-3AD203B41FA5}">
                      <a16:colId xmlns:a16="http://schemas.microsoft.com/office/drawing/2014/main" val="1051489754"/>
                    </a:ext>
                  </a:extLst>
                </a:gridCol>
                <a:gridCol w="1423987">
                  <a:extLst>
                    <a:ext uri="{9D8B030D-6E8A-4147-A177-3AD203B41FA5}">
                      <a16:colId xmlns:a16="http://schemas.microsoft.com/office/drawing/2014/main" val="3216567409"/>
                    </a:ext>
                  </a:extLst>
                </a:gridCol>
                <a:gridCol w="1423987">
                  <a:extLst>
                    <a:ext uri="{9D8B030D-6E8A-4147-A177-3AD203B41FA5}">
                      <a16:colId xmlns:a16="http://schemas.microsoft.com/office/drawing/2014/main" val="904320342"/>
                    </a:ext>
                  </a:extLst>
                </a:gridCol>
                <a:gridCol w="1423987">
                  <a:extLst>
                    <a:ext uri="{9D8B030D-6E8A-4147-A177-3AD203B41FA5}">
                      <a16:colId xmlns:a16="http://schemas.microsoft.com/office/drawing/2014/main" val="1138626133"/>
                    </a:ext>
                  </a:extLst>
                </a:gridCol>
                <a:gridCol w="1425324">
                  <a:extLst>
                    <a:ext uri="{9D8B030D-6E8A-4147-A177-3AD203B41FA5}">
                      <a16:colId xmlns:a16="http://schemas.microsoft.com/office/drawing/2014/main" val="2531952906"/>
                    </a:ext>
                  </a:extLst>
                </a:gridCol>
                <a:gridCol w="1422650">
                  <a:extLst>
                    <a:ext uri="{9D8B030D-6E8A-4147-A177-3AD203B41FA5}">
                      <a16:colId xmlns:a16="http://schemas.microsoft.com/office/drawing/2014/main" val="3362134430"/>
                    </a:ext>
                  </a:extLst>
                </a:gridCol>
              </a:tblGrid>
              <a:tr h="0">
                <a:tc>
                  <a:txBody>
                    <a:bodyPr/>
                    <a:lstStyle/>
                    <a:p>
                      <a:pPr algn="ctr"/>
                      <a:r>
                        <a:rPr kumimoji="1" lang="ja-JP" altLang="en-US" dirty="0"/>
                        <a:t>物品名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発注先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単価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数量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単位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価格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2387256"/>
                  </a:ext>
                </a:extLst>
              </a:tr>
              <a:tr h="370840">
                <a:tc>
                  <a:txBody>
                    <a:bodyPr/>
                    <a:lstStyle/>
                    <a:p>
                      <a:pPr algn="ctr"/>
                      <a:r>
                        <a:rPr kumimoji="1" lang="en-US" altLang="ja-JP" dirty="0"/>
                        <a:t>DC</a:t>
                      </a:r>
                      <a:r>
                        <a:rPr kumimoji="1" lang="ja-JP" altLang="en-US" dirty="0"/>
                        <a:t>モータ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t>モノタロウ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dirty="0"/>
                        <a:t>\1,529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dirty="0"/>
                        <a:t>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dirty="0"/>
                        <a:t>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dirty="0"/>
                        <a:t>¥3,058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8040596"/>
                  </a:ext>
                </a:extLst>
              </a:tr>
              <a:tr h="370840">
                <a:tc>
                  <a:txBody>
                    <a:bodyPr/>
                    <a:lstStyle/>
                    <a:p>
                      <a:pPr algn="ctr"/>
                      <a:r>
                        <a:rPr kumimoji="1" lang="en-US" altLang="ja-JP" dirty="0"/>
                        <a:t>LCD</a:t>
                      </a:r>
                      <a:r>
                        <a:rPr kumimoji="1" lang="ja-JP" altLang="en-US"/>
                        <a:t>モニタ</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t>モノタロウ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dirty="0"/>
                        <a:t>\3,949</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dirty="0"/>
                        <a:t>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dirty="0"/>
                        <a:t>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dirty="0"/>
                        <a:t>¥3,949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1257185"/>
                  </a:ext>
                </a:extLst>
              </a:tr>
              <a:tr h="370840">
                <a:tc>
                  <a:txBody>
                    <a:bodyPr/>
                    <a:lstStyle/>
                    <a:p>
                      <a:pPr algn="ctr"/>
                      <a:r>
                        <a:rPr kumimoji="1" lang="ja-JP" altLang="en-US" dirty="0"/>
                        <a:t>ゴムシート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t>モノタロウ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dirty="0"/>
                        <a:t>\648</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dirty="0"/>
                        <a:t>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dirty="0"/>
                        <a:t>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dirty="0"/>
                        <a:t>¥648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8545442"/>
                  </a:ext>
                </a:extLst>
              </a:tr>
              <a:tr h="370840">
                <a:tc>
                  <a:txBody>
                    <a:bodyPr/>
                    <a:lstStyle/>
                    <a:p>
                      <a:pPr algn="ctr"/>
                      <a:r>
                        <a:rPr kumimoji="1" lang="ja-JP" altLang="en-US" dirty="0"/>
                        <a:t>スクリュー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t>ミスミ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dirty="0"/>
                        <a:t>\592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dirty="0"/>
                        <a:t>9</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dirty="0"/>
                        <a:t>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dirty="0"/>
                        <a:t>¥5,328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2848908"/>
                  </a:ext>
                </a:extLst>
              </a:tr>
              <a:tr h="370840">
                <a:tc>
                  <a:txBody>
                    <a:bodyPr/>
                    <a:lstStyle/>
                    <a:p>
                      <a:pPr algn="ctr"/>
                      <a:r>
                        <a:rPr kumimoji="1" lang="ja-JP" altLang="en-US" dirty="0"/>
                        <a:t>留め具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t>ミスミ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dirty="0"/>
                        <a:t>\570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dirty="0"/>
                        <a:t>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dirty="0"/>
                        <a:t>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dirty="0"/>
                        <a:t>¥1,140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6036531"/>
                  </a:ext>
                </a:extLst>
              </a:tr>
            </a:tbl>
          </a:graphicData>
        </a:graphic>
      </p:graphicFrame>
      <p:sp>
        <p:nvSpPr>
          <p:cNvPr id="4" name="フッター プレースホルダー 3">
            <a:extLst>
              <a:ext uri="{FF2B5EF4-FFF2-40B4-BE49-F238E27FC236}">
                <a16:creationId xmlns:a16="http://schemas.microsoft.com/office/drawing/2014/main" id="{8C9D69E5-61E0-425C-A768-894F4A2EFCAC}"/>
              </a:ext>
            </a:extLst>
          </p:cNvPr>
          <p:cNvSpPr>
            <a:spLocks noGrp="1"/>
          </p:cNvSpPr>
          <p:nvPr>
            <p:ph type="ftr" sz="quarter" idx="11"/>
          </p:nvPr>
        </p:nvSpPr>
        <p:spPr/>
        <p:txBody>
          <a:bodyPr/>
          <a:lstStyle/>
          <a:p>
            <a:r>
              <a:rPr kumimoji="1" lang="en-US" altLang="ja-JP"/>
              <a:t>MIRS2004</a:t>
            </a:r>
            <a:endParaRPr kumimoji="1" lang="ja-JP" altLang="en-US" dirty="0"/>
          </a:p>
        </p:txBody>
      </p:sp>
      <p:sp>
        <p:nvSpPr>
          <p:cNvPr id="5" name="テキスト プレースホルダー 4">
            <a:extLst>
              <a:ext uri="{FF2B5EF4-FFF2-40B4-BE49-F238E27FC236}">
                <a16:creationId xmlns:a16="http://schemas.microsoft.com/office/drawing/2014/main" id="{2C1EAEFF-289F-4039-AFDD-FA722FA3112D}"/>
              </a:ext>
            </a:extLst>
          </p:cNvPr>
          <p:cNvSpPr>
            <a:spLocks noGrp="1"/>
          </p:cNvSpPr>
          <p:nvPr>
            <p:ph type="body" sz="quarter" idx="13"/>
          </p:nvPr>
        </p:nvSpPr>
        <p:spPr/>
        <p:txBody>
          <a:bodyPr/>
          <a:lstStyle/>
          <a:p>
            <a:r>
              <a:rPr kumimoji="1" lang="en-US" altLang="ja-JP" dirty="0"/>
              <a:t>※ </a:t>
            </a:r>
            <a:r>
              <a:rPr kumimoji="1" lang="ja-JP" altLang="en-US" dirty="0"/>
              <a:t>詳細は「</a:t>
            </a:r>
            <a:r>
              <a:rPr lang="en-US" altLang="ja-JP" dirty="0"/>
              <a:t>MIRS_2004_order_request.xlsx</a:t>
            </a:r>
            <a:r>
              <a:rPr kumimoji="1" lang="ja-JP" altLang="en-US" dirty="0"/>
              <a:t>」、もしくは「システム提案書」に記載</a:t>
            </a:r>
            <a:endParaRPr kumimoji="1" lang="en-US" altLang="ja-JP" dirty="0"/>
          </a:p>
        </p:txBody>
      </p:sp>
    </p:spTree>
    <p:extLst>
      <p:ext uri="{BB962C8B-B14F-4D97-AF65-F5344CB8AC3E}">
        <p14:creationId xmlns:p14="http://schemas.microsoft.com/office/powerpoint/2010/main" val="375119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467AB6A-6A33-4E77-9B1C-1BF2DCB1BEAA}"/>
              </a:ext>
            </a:extLst>
          </p:cNvPr>
          <p:cNvSpPr/>
          <p:nvPr/>
        </p:nvSpPr>
        <p:spPr>
          <a:xfrm>
            <a:off x="0" y="1254352"/>
            <a:ext cx="9905999" cy="487358"/>
          </a:xfrm>
          <a:prstGeom prst="rect">
            <a:avLst/>
          </a:prstGeom>
          <a:solidFill>
            <a:schemeClr val="accent1">
              <a:lumMod val="20000"/>
              <a:lumOff val="80000"/>
            </a:schemeClr>
          </a:solidFill>
          <a:ln>
            <a:solidFill>
              <a:schemeClr val="accent1">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D9253F30-8B9D-415A-98C7-D3B366318D16}"/>
              </a:ext>
            </a:extLst>
          </p:cNvPr>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a:extLst>
              <a:ext uri="{FF2B5EF4-FFF2-40B4-BE49-F238E27FC236}">
                <a16:creationId xmlns:a16="http://schemas.microsoft.com/office/drawing/2014/main" id="{0C596648-8CF2-4DC8-85AF-3E90A6B9778F}"/>
              </a:ext>
            </a:extLst>
          </p:cNvPr>
          <p:cNvSpPr>
            <a:spLocks noGrp="1"/>
          </p:cNvSpPr>
          <p:nvPr>
            <p:ph idx="1"/>
          </p:nvPr>
        </p:nvSpPr>
        <p:spPr/>
        <p:txBody>
          <a:bodyPr>
            <a:normAutofit lnSpcReduction="10000"/>
          </a:bodyPr>
          <a:lstStyle/>
          <a:p>
            <a:pPr marL="514362" indent="-514362"/>
            <a:r>
              <a:rPr lang="ja-JP" altLang="en-US" dirty="0"/>
              <a:t>はじめに</a:t>
            </a:r>
            <a:endParaRPr lang="en-US" altLang="ja-JP" dirty="0"/>
          </a:p>
          <a:p>
            <a:pPr marL="514362" indent="-514362"/>
            <a:r>
              <a:rPr lang="ja-JP" altLang="en-US" dirty="0"/>
              <a:t>製品コンセプト</a:t>
            </a:r>
            <a:endParaRPr lang="en-US" altLang="ja-JP" dirty="0"/>
          </a:p>
          <a:p>
            <a:pPr marL="1177200" indent="-457200">
              <a:buFont typeface="Arial" panose="020B0604020202020204" pitchFamily="34" charset="0"/>
              <a:buChar char="•"/>
            </a:pPr>
            <a:r>
              <a:rPr lang="ja-JP" altLang="en-US" dirty="0"/>
              <a:t>ボールの自動回収と「手間の肩代わり」</a:t>
            </a:r>
            <a:endParaRPr lang="en-US" altLang="ja-JP" dirty="0"/>
          </a:p>
          <a:p>
            <a:pPr marL="1177200" indent="-457200">
              <a:buFont typeface="Arial" panose="020B0604020202020204" pitchFamily="34" charset="0"/>
              <a:buChar char="•"/>
            </a:pPr>
            <a:r>
              <a:rPr lang="ja-JP" altLang="en-US" dirty="0"/>
              <a:t>愛らしく生活感のあるデザイン</a:t>
            </a:r>
            <a:endParaRPr lang="en-US" altLang="ja-JP" dirty="0"/>
          </a:p>
          <a:p>
            <a:pPr>
              <a:buFont typeface="+mj-lt"/>
              <a:buAutoNum type="arabicPeriod" startAt="3"/>
            </a:pPr>
            <a:r>
              <a:rPr lang="ja-JP" altLang="en-US" dirty="0"/>
              <a:t>システム外観</a:t>
            </a:r>
            <a:endParaRPr lang="en-US" altLang="ja-JP" dirty="0"/>
          </a:p>
          <a:p>
            <a:pPr marL="514362" indent="-514362">
              <a:buAutoNum type="arabicPeriod" startAt="3"/>
            </a:pPr>
            <a:r>
              <a:rPr lang="ja-JP" altLang="en-US" dirty="0"/>
              <a:t>主な機能・特徴</a:t>
            </a:r>
            <a:endParaRPr lang="en-US" altLang="ja-JP" dirty="0"/>
          </a:p>
          <a:p>
            <a:pPr marL="1177200" indent="-457200">
              <a:buFont typeface="Arial" panose="020B0604020202020204" pitchFamily="34" charset="0"/>
              <a:buChar char="•"/>
            </a:pPr>
            <a:r>
              <a:rPr lang="ja-JP" altLang="en-US" dirty="0">
                <a:solidFill>
                  <a:schemeClr val="tx1"/>
                </a:solidFill>
              </a:rPr>
              <a:t>想定されるユーザー</a:t>
            </a:r>
            <a:endParaRPr lang="en-US" altLang="ja-JP" dirty="0">
              <a:solidFill>
                <a:schemeClr val="tx1"/>
              </a:solidFill>
            </a:endParaRPr>
          </a:p>
          <a:p>
            <a:pPr marL="1177200" indent="-457200">
              <a:buFont typeface="Arial" panose="020B0604020202020204" pitchFamily="34" charset="0"/>
              <a:buChar char="•"/>
            </a:pPr>
            <a:r>
              <a:rPr lang="ja-JP" altLang="en-US" dirty="0">
                <a:solidFill>
                  <a:schemeClr val="tx1"/>
                </a:solidFill>
              </a:rPr>
              <a:t>動作シナリオ</a:t>
            </a:r>
            <a:endParaRPr lang="en-US" altLang="ja-JP" dirty="0">
              <a:solidFill>
                <a:schemeClr val="tx1"/>
              </a:solidFill>
            </a:endParaRPr>
          </a:p>
          <a:p>
            <a:pPr>
              <a:buFont typeface="+mj-lt"/>
              <a:buAutoNum type="arabicPeriod" startAt="5"/>
            </a:pPr>
            <a:r>
              <a:rPr lang="ja-JP" altLang="en-US" dirty="0"/>
              <a:t>仕様一覧</a:t>
            </a:r>
            <a:endParaRPr lang="en-US" altLang="ja-JP" dirty="0"/>
          </a:p>
          <a:p>
            <a:pPr marL="514362" indent="-514362">
              <a:buAutoNum type="arabicPeriod" startAt="5"/>
            </a:pPr>
            <a:r>
              <a:rPr lang="ja-JP" altLang="en-US" dirty="0"/>
              <a:t>部品購入計画</a:t>
            </a:r>
            <a:endParaRPr lang="en-US" altLang="ja-JP" dirty="0"/>
          </a:p>
        </p:txBody>
      </p:sp>
    </p:spTree>
    <p:extLst>
      <p:ext uri="{BB962C8B-B14F-4D97-AF65-F5344CB8AC3E}">
        <p14:creationId xmlns:p14="http://schemas.microsoft.com/office/powerpoint/2010/main" val="3160970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A82AA1-0D8B-4BFD-8AD5-DEC65D1C11C3}"/>
              </a:ext>
            </a:extLst>
          </p:cNvPr>
          <p:cNvSpPr>
            <a:spLocks noGrp="1"/>
          </p:cNvSpPr>
          <p:nvPr>
            <p:ph type="title"/>
          </p:nvPr>
        </p:nvSpPr>
        <p:spPr/>
        <p:txBody>
          <a:bodyPr/>
          <a:lstStyle/>
          <a:p>
            <a:r>
              <a:rPr lang="ja-JP" altLang="en-US" dirty="0"/>
              <a:t>はじめに</a:t>
            </a:r>
            <a:endParaRPr kumimoji="1" lang="ja-JP" altLang="en-US" dirty="0"/>
          </a:p>
        </p:txBody>
      </p:sp>
      <p:sp>
        <p:nvSpPr>
          <p:cNvPr id="3" name="コンテンツ プレースホルダー 2">
            <a:extLst>
              <a:ext uri="{FF2B5EF4-FFF2-40B4-BE49-F238E27FC236}">
                <a16:creationId xmlns:a16="http://schemas.microsoft.com/office/drawing/2014/main" id="{46695857-A530-444B-BBAD-1841033120A4}"/>
              </a:ext>
            </a:extLst>
          </p:cNvPr>
          <p:cNvSpPr>
            <a:spLocks noGrp="1"/>
          </p:cNvSpPr>
          <p:nvPr>
            <p:ph idx="1"/>
          </p:nvPr>
        </p:nvSpPr>
        <p:spPr/>
        <p:txBody>
          <a:bodyPr/>
          <a:lstStyle/>
          <a:p>
            <a:pPr>
              <a:lnSpc>
                <a:spcPct val="100000"/>
              </a:lnSpc>
            </a:pPr>
            <a:r>
              <a:rPr lang="ja-JP" altLang="en-US" dirty="0"/>
              <a:t>本プロジェクトは、「人間の手間を肩代わり」する機構と、「ロボットとの生活」を感じさせるデザインの両立を目指している</a:t>
            </a:r>
            <a:endParaRPr lang="en-US" altLang="ja-JP" dirty="0"/>
          </a:p>
          <a:p>
            <a:pPr>
              <a:lnSpc>
                <a:spcPct val="100000"/>
              </a:lnSpc>
            </a:pPr>
            <a:endParaRPr lang="en-US" altLang="ja-JP" dirty="0"/>
          </a:p>
          <a:p>
            <a:pPr>
              <a:lnSpc>
                <a:spcPct val="100000"/>
              </a:lnSpc>
            </a:pPr>
            <a:r>
              <a:rPr kumimoji="1" lang="ja-JP" altLang="en-US" dirty="0"/>
              <a:t>手間の肩代わりとしてボールを自動回収し、球技系スポーツをするユーザーを補助するロボットを考える</a:t>
            </a:r>
          </a:p>
        </p:txBody>
      </p:sp>
      <p:sp>
        <p:nvSpPr>
          <p:cNvPr id="4" name="フッター プレースホルダー 3">
            <a:extLst>
              <a:ext uri="{FF2B5EF4-FFF2-40B4-BE49-F238E27FC236}">
                <a16:creationId xmlns:a16="http://schemas.microsoft.com/office/drawing/2014/main" id="{170E0AD6-43F5-4BBB-BBDB-C0A293057393}"/>
              </a:ext>
            </a:extLst>
          </p:cNvPr>
          <p:cNvSpPr>
            <a:spLocks noGrp="1"/>
          </p:cNvSpPr>
          <p:nvPr>
            <p:ph type="ftr" sz="quarter" idx="11"/>
          </p:nvPr>
        </p:nvSpPr>
        <p:spPr/>
        <p:txBody>
          <a:bodyPr/>
          <a:lstStyle/>
          <a:p>
            <a:r>
              <a:rPr kumimoji="1" lang="en-US" altLang="ja-JP"/>
              <a:t>MIRS2004</a:t>
            </a:r>
            <a:endParaRPr kumimoji="1" lang="ja-JP" altLang="en-US" dirty="0"/>
          </a:p>
        </p:txBody>
      </p:sp>
      <p:sp>
        <p:nvSpPr>
          <p:cNvPr id="5" name="テキスト プレースホルダー 4">
            <a:extLst>
              <a:ext uri="{FF2B5EF4-FFF2-40B4-BE49-F238E27FC236}">
                <a16:creationId xmlns:a16="http://schemas.microsoft.com/office/drawing/2014/main" id="{A7ADA347-471F-493E-9B1F-4090D9A26572}"/>
              </a:ext>
            </a:extLst>
          </p:cNvPr>
          <p:cNvSpPr>
            <a:spLocks noGrp="1"/>
          </p:cNvSpPr>
          <p:nvPr>
            <p:ph type="body" sz="quarter" idx="13"/>
          </p:nvPr>
        </p:nvSpPr>
        <p:spPr/>
        <p:txBody>
          <a:bodyPr/>
          <a:lstStyle/>
          <a:p>
            <a:endParaRPr kumimoji="1" lang="ja-JP" altLang="en-US" dirty="0"/>
          </a:p>
        </p:txBody>
      </p:sp>
    </p:spTree>
    <p:extLst>
      <p:ext uri="{BB962C8B-B14F-4D97-AF65-F5344CB8AC3E}">
        <p14:creationId xmlns:p14="http://schemas.microsoft.com/office/powerpoint/2010/main" val="3778276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9AC90C-A3DE-479E-AA59-88B24FD34C96}"/>
              </a:ext>
            </a:extLst>
          </p:cNvPr>
          <p:cNvSpPr>
            <a:spLocks noGrp="1"/>
          </p:cNvSpPr>
          <p:nvPr>
            <p:ph type="title"/>
          </p:nvPr>
        </p:nvSpPr>
        <p:spPr/>
        <p:txBody>
          <a:bodyPr/>
          <a:lstStyle/>
          <a:p>
            <a:r>
              <a:rPr kumimoji="1" lang="ja-JP" altLang="en-US" dirty="0"/>
              <a:t>プロジェクト名・ロゴ</a:t>
            </a:r>
          </a:p>
        </p:txBody>
      </p:sp>
      <p:pic>
        <p:nvPicPr>
          <p:cNvPr id="9" name="コンテンツ プレースホルダー 8" descr="部屋 が含まれている画像&#10;&#10;自動的に生成された説明">
            <a:extLst>
              <a:ext uri="{FF2B5EF4-FFF2-40B4-BE49-F238E27FC236}">
                <a16:creationId xmlns:a16="http://schemas.microsoft.com/office/drawing/2014/main" id="{6CAD92C2-9ADD-444B-A7C8-4553EFEB7A92}"/>
              </a:ext>
            </a:extLst>
          </p:cNvPr>
          <p:cNvPicPr>
            <a:picLocks noGrp="1" noChangeAspect="1"/>
          </p:cNvPicPr>
          <p:nvPr>
            <p:ph idx="1"/>
          </p:nvPr>
        </p:nvPicPr>
        <p:blipFill>
          <a:blip r:embed="rId3">
            <a:clrChange>
              <a:clrFrom>
                <a:srgbClr val="EBEAF0"/>
              </a:clrFrom>
              <a:clrTo>
                <a:srgbClr val="EBEAF0">
                  <a:alpha val="0"/>
                </a:srgbClr>
              </a:clrTo>
            </a:clrChange>
            <a:extLst>
              <a:ext uri="{28A0092B-C50C-407E-A947-70E740481C1C}">
                <a14:useLocalDpi xmlns:a14="http://schemas.microsoft.com/office/drawing/2010/main" val="0"/>
              </a:ext>
            </a:extLst>
          </a:blip>
          <a:stretch>
            <a:fillRect/>
          </a:stretch>
        </p:blipFill>
        <p:spPr>
          <a:xfrm>
            <a:off x="2777331" y="1341438"/>
            <a:ext cx="4351338" cy="4351338"/>
          </a:xfrm>
          <a:noFill/>
        </p:spPr>
      </p:pic>
      <p:sp>
        <p:nvSpPr>
          <p:cNvPr id="4" name="フッター プレースホルダー 3">
            <a:extLst>
              <a:ext uri="{FF2B5EF4-FFF2-40B4-BE49-F238E27FC236}">
                <a16:creationId xmlns:a16="http://schemas.microsoft.com/office/drawing/2014/main" id="{0A2B41A2-BBE7-4033-9429-270EE06367A0}"/>
              </a:ext>
            </a:extLst>
          </p:cNvPr>
          <p:cNvSpPr>
            <a:spLocks noGrp="1"/>
          </p:cNvSpPr>
          <p:nvPr>
            <p:ph type="ftr" sz="quarter" idx="11"/>
          </p:nvPr>
        </p:nvSpPr>
        <p:spPr/>
        <p:txBody>
          <a:bodyPr/>
          <a:lstStyle/>
          <a:p>
            <a:r>
              <a:rPr kumimoji="1" lang="en-US" altLang="ja-JP"/>
              <a:t>MIRS2004</a:t>
            </a:r>
            <a:endParaRPr kumimoji="1" lang="ja-JP" altLang="en-US" dirty="0"/>
          </a:p>
        </p:txBody>
      </p:sp>
      <p:sp>
        <p:nvSpPr>
          <p:cNvPr id="5" name="テキスト プレースホルダー 4">
            <a:extLst>
              <a:ext uri="{FF2B5EF4-FFF2-40B4-BE49-F238E27FC236}">
                <a16:creationId xmlns:a16="http://schemas.microsoft.com/office/drawing/2014/main" id="{7B914DD8-2649-409B-9742-EC79B5D04085}"/>
              </a:ext>
            </a:extLst>
          </p:cNvPr>
          <p:cNvSpPr>
            <a:spLocks noGrp="1"/>
          </p:cNvSpPr>
          <p:nvPr>
            <p:ph type="body" sz="quarter" idx="13"/>
          </p:nvPr>
        </p:nvSpPr>
        <p:spPr/>
        <p:txBody>
          <a:bodyPr/>
          <a:lstStyle/>
          <a:p>
            <a:endParaRPr kumimoji="1" lang="ja-JP" altLang="en-US"/>
          </a:p>
        </p:txBody>
      </p:sp>
      <p:sp>
        <p:nvSpPr>
          <p:cNvPr id="10" name="テキスト ボックス 9">
            <a:extLst>
              <a:ext uri="{FF2B5EF4-FFF2-40B4-BE49-F238E27FC236}">
                <a16:creationId xmlns:a16="http://schemas.microsoft.com/office/drawing/2014/main" id="{4CD66ECC-72E6-4A99-B7E6-E4B7D4C35B7E}"/>
              </a:ext>
            </a:extLst>
          </p:cNvPr>
          <p:cNvSpPr txBox="1"/>
          <p:nvPr/>
        </p:nvSpPr>
        <p:spPr>
          <a:xfrm>
            <a:off x="2996013" y="5426730"/>
            <a:ext cx="3913973" cy="523220"/>
          </a:xfrm>
          <a:prstGeom prst="rect">
            <a:avLst/>
          </a:prstGeom>
          <a:noFill/>
        </p:spPr>
        <p:txBody>
          <a:bodyPr wrap="square" rtlCol="0">
            <a:spAutoFit/>
          </a:bodyPr>
          <a:lstStyle/>
          <a:p>
            <a:r>
              <a:rPr kumimoji="1" lang="ja-JP" altLang="en-US" sz="2800" dirty="0"/>
              <a:t>「救球プロジェクト」</a:t>
            </a:r>
          </a:p>
        </p:txBody>
      </p:sp>
    </p:spTree>
    <p:extLst>
      <p:ext uri="{BB962C8B-B14F-4D97-AF65-F5344CB8AC3E}">
        <p14:creationId xmlns:p14="http://schemas.microsoft.com/office/powerpoint/2010/main" val="241210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267C3A9-9BCE-4531-B1CA-57DED8EFC16F}"/>
              </a:ext>
            </a:extLst>
          </p:cNvPr>
          <p:cNvSpPr/>
          <p:nvPr/>
        </p:nvSpPr>
        <p:spPr>
          <a:xfrm>
            <a:off x="-1" y="2211973"/>
            <a:ext cx="9905999" cy="487358"/>
          </a:xfrm>
          <a:prstGeom prst="rect">
            <a:avLst/>
          </a:prstGeom>
          <a:solidFill>
            <a:schemeClr val="accent2">
              <a:lumMod val="40000"/>
              <a:lumOff val="60000"/>
            </a:schemeClr>
          </a:solidFill>
          <a:ln>
            <a:solidFill>
              <a:schemeClr val="accent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8467AB6A-6A33-4E77-9B1C-1BF2DCB1BEAA}"/>
              </a:ext>
            </a:extLst>
          </p:cNvPr>
          <p:cNvSpPr/>
          <p:nvPr/>
        </p:nvSpPr>
        <p:spPr>
          <a:xfrm>
            <a:off x="1" y="1724615"/>
            <a:ext cx="9905999" cy="487358"/>
          </a:xfrm>
          <a:prstGeom prst="rect">
            <a:avLst/>
          </a:prstGeom>
          <a:solidFill>
            <a:schemeClr val="accent1">
              <a:lumMod val="20000"/>
              <a:lumOff val="80000"/>
            </a:schemeClr>
          </a:solidFill>
          <a:ln>
            <a:solidFill>
              <a:schemeClr val="accent1">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D9253F30-8B9D-415A-98C7-D3B366318D16}"/>
              </a:ext>
            </a:extLst>
          </p:cNvPr>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a:extLst>
              <a:ext uri="{FF2B5EF4-FFF2-40B4-BE49-F238E27FC236}">
                <a16:creationId xmlns:a16="http://schemas.microsoft.com/office/drawing/2014/main" id="{0C596648-8CF2-4DC8-85AF-3E90A6B9778F}"/>
              </a:ext>
            </a:extLst>
          </p:cNvPr>
          <p:cNvSpPr>
            <a:spLocks noGrp="1"/>
          </p:cNvSpPr>
          <p:nvPr>
            <p:ph idx="1"/>
          </p:nvPr>
        </p:nvSpPr>
        <p:spPr/>
        <p:txBody>
          <a:bodyPr>
            <a:normAutofit lnSpcReduction="10000"/>
          </a:bodyPr>
          <a:lstStyle/>
          <a:p>
            <a:pPr marL="514362" indent="-514362"/>
            <a:r>
              <a:rPr lang="ja-JP" altLang="en-US" dirty="0"/>
              <a:t>はじめに</a:t>
            </a:r>
            <a:endParaRPr lang="en-US" altLang="ja-JP" dirty="0"/>
          </a:p>
          <a:p>
            <a:pPr marL="514362" indent="-514362"/>
            <a:r>
              <a:rPr lang="ja-JP" altLang="en-US" dirty="0"/>
              <a:t>製品コンセプト</a:t>
            </a:r>
            <a:endParaRPr lang="en-US" altLang="ja-JP" dirty="0"/>
          </a:p>
          <a:p>
            <a:pPr marL="1177200" indent="-457200">
              <a:buFont typeface="Arial" panose="020B0604020202020204" pitchFamily="34" charset="0"/>
              <a:buChar char="•"/>
            </a:pPr>
            <a:r>
              <a:rPr lang="ja-JP" altLang="en-US" dirty="0"/>
              <a:t>ボールの自動回収と「手間の肩代わり」</a:t>
            </a:r>
            <a:endParaRPr lang="en-US" altLang="ja-JP" dirty="0"/>
          </a:p>
          <a:p>
            <a:pPr marL="1177200" indent="-457200">
              <a:buFont typeface="Arial" panose="020B0604020202020204" pitchFamily="34" charset="0"/>
              <a:buChar char="•"/>
            </a:pPr>
            <a:r>
              <a:rPr lang="ja-JP" altLang="en-US" dirty="0"/>
              <a:t>愛らしく生活感のあるデザイン</a:t>
            </a:r>
            <a:endParaRPr lang="en-US" altLang="ja-JP" dirty="0"/>
          </a:p>
          <a:p>
            <a:pPr>
              <a:buFont typeface="+mj-lt"/>
              <a:buAutoNum type="arabicPeriod" startAt="3"/>
            </a:pPr>
            <a:r>
              <a:rPr lang="ja-JP" altLang="en-US" dirty="0"/>
              <a:t>システム外観</a:t>
            </a:r>
            <a:endParaRPr lang="en-US" altLang="ja-JP" dirty="0"/>
          </a:p>
          <a:p>
            <a:pPr marL="514362" indent="-514362">
              <a:buAutoNum type="arabicPeriod" startAt="3"/>
            </a:pPr>
            <a:r>
              <a:rPr lang="ja-JP" altLang="en-US" dirty="0"/>
              <a:t>主な機能・特徴</a:t>
            </a:r>
            <a:endParaRPr lang="en-US" altLang="ja-JP" dirty="0"/>
          </a:p>
          <a:p>
            <a:pPr marL="1177200" indent="-457200">
              <a:buFont typeface="Arial" panose="020B0604020202020204" pitchFamily="34" charset="0"/>
              <a:buChar char="•"/>
            </a:pPr>
            <a:r>
              <a:rPr lang="ja-JP" altLang="en-US" dirty="0">
                <a:solidFill>
                  <a:schemeClr val="tx1"/>
                </a:solidFill>
              </a:rPr>
              <a:t>想定されるユーザー</a:t>
            </a:r>
            <a:endParaRPr lang="en-US" altLang="ja-JP" dirty="0">
              <a:solidFill>
                <a:schemeClr val="tx1"/>
              </a:solidFill>
            </a:endParaRPr>
          </a:p>
          <a:p>
            <a:pPr marL="1177200" indent="-457200">
              <a:buFont typeface="Arial" panose="020B0604020202020204" pitchFamily="34" charset="0"/>
              <a:buChar char="•"/>
            </a:pPr>
            <a:r>
              <a:rPr lang="ja-JP" altLang="en-US" dirty="0">
                <a:solidFill>
                  <a:schemeClr val="tx1"/>
                </a:solidFill>
              </a:rPr>
              <a:t>動作シナリオ</a:t>
            </a:r>
            <a:endParaRPr lang="en-US" altLang="ja-JP" dirty="0">
              <a:solidFill>
                <a:schemeClr val="tx1"/>
              </a:solidFill>
            </a:endParaRPr>
          </a:p>
          <a:p>
            <a:pPr>
              <a:buFont typeface="+mj-lt"/>
              <a:buAutoNum type="arabicPeriod" startAt="5"/>
            </a:pPr>
            <a:r>
              <a:rPr lang="ja-JP" altLang="en-US" dirty="0"/>
              <a:t>仕様一覧</a:t>
            </a:r>
            <a:endParaRPr lang="en-US" altLang="ja-JP" dirty="0"/>
          </a:p>
          <a:p>
            <a:pPr marL="514362" indent="-514362">
              <a:buAutoNum type="arabicPeriod" startAt="5"/>
            </a:pPr>
            <a:r>
              <a:rPr lang="ja-JP" altLang="en-US" dirty="0"/>
              <a:t>部品購入計画</a:t>
            </a:r>
            <a:endParaRPr lang="en-US" altLang="ja-JP" dirty="0"/>
          </a:p>
        </p:txBody>
      </p:sp>
    </p:spTree>
    <p:extLst>
      <p:ext uri="{BB962C8B-B14F-4D97-AF65-F5344CB8AC3E}">
        <p14:creationId xmlns:p14="http://schemas.microsoft.com/office/powerpoint/2010/main" val="125430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802462-6BA7-4E6B-A8C6-9AD3828357D0}"/>
              </a:ext>
            </a:extLst>
          </p:cNvPr>
          <p:cNvSpPr>
            <a:spLocks noGrp="1"/>
          </p:cNvSpPr>
          <p:nvPr>
            <p:ph type="title"/>
          </p:nvPr>
        </p:nvSpPr>
        <p:spPr/>
        <p:txBody>
          <a:bodyPr/>
          <a:lstStyle/>
          <a:p>
            <a:r>
              <a:rPr lang="en-US" altLang="ja-JP" dirty="0"/>
              <a:t>MIRS</a:t>
            </a:r>
            <a:r>
              <a:rPr lang="ja-JP" altLang="en-US" dirty="0"/>
              <a:t>製品コンセプト</a:t>
            </a:r>
            <a:endParaRPr kumimoji="1" lang="ja-JP" altLang="en-US" dirty="0"/>
          </a:p>
        </p:txBody>
      </p:sp>
      <p:sp>
        <p:nvSpPr>
          <p:cNvPr id="4" name="フッター プレースホルダー 3">
            <a:extLst>
              <a:ext uri="{FF2B5EF4-FFF2-40B4-BE49-F238E27FC236}">
                <a16:creationId xmlns:a16="http://schemas.microsoft.com/office/drawing/2014/main" id="{525AEFC6-30E4-4B68-A113-FA3E9F29B0D4}"/>
              </a:ext>
            </a:extLst>
          </p:cNvPr>
          <p:cNvSpPr>
            <a:spLocks noGrp="1"/>
          </p:cNvSpPr>
          <p:nvPr>
            <p:ph type="ftr" sz="quarter" idx="11"/>
          </p:nvPr>
        </p:nvSpPr>
        <p:spPr/>
        <p:txBody>
          <a:bodyPr/>
          <a:lstStyle/>
          <a:p>
            <a:r>
              <a:rPr kumimoji="1" lang="en-US" altLang="ja-JP"/>
              <a:t>MIRS2004</a:t>
            </a:r>
            <a:endParaRPr kumimoji="1" lang="ja-JP" altLang="en-US" dirty="0"/>
          </a:p>
        </p:txBody>
      </p:sp>
      <p:sp>
        <p:nvSpPr>
          <p:cNvPr id="18" name="コンテンツ プレースホルダー 2">
            <a:extLst>
              <a:ext uri="{FF2B5EF4-FFF2-40B4-BE49-F238E27FC236}">
                <a16:creationId xmlns:a16="http://schemas.microsoft.com/office/drawing/2014/main" id="{84DBEAE8-F13C-480F-B973-EE6AA1E116E1}"/>
              </a:ext>
            </a:extLst>
          </p:cNvPr>
          <p:cNvSpPr>
            <a:spLocks noGrp="1"/>
          </p:cNvSpPr>
          <p:nvPr>
            <p:ph idx="1"/>
          </p:nvPr>
        </p:nvSpPr>
        <p:spPr>
          <a:xfrm>
            <a:off x="681038" y="1825625"/>
            <a:ext cx="8543925" cy="4351338"/>
          </a:xfrm>
        </p:spPr>
        <p:txBody>
          <a:bodyPr/>
          <a:lstStyle/>
          <a:p>
            <a:pPr marL="0" indent="0" algn="ctr">
              <a:lnSpc>
                <a:spcPct val="100000"/>
              </a:lnSpc>
              <a:buNone/>
            </a:pPr>
            <a:endParaRPr kumimoji="1" lang="ja-JP" altLang="en-US" dirty="0"/>
          </a:p>
        </p:txBody>
      </p:sp>
      <p:sp>
        <p:nvSpPr>
          <p:cNvPr id="20" name="矢印: 五方向 19">
            <a:extLst>
              <a:ext uri="{FF2B5EF4-FFF2-40B4-BE49-F238E27FC236}">
                <a16:creationId xmlns:a16="http://schemas.microsoft.com/office/drawing/2014/main" id="{6201A3B3-4019-4EE0-8B4B-3B6B02DAFD28}"/>
              </a:ext>
            </a:extLst>
          </p:cNvPr>
          <p:cNvSpPr/>
          <p:nvPr/>
        </p:nvSpPr>
        <p:spPr>
          <a:xfrm>
            <a:off x="681035" y="2673101"/>
            <a:ext cx="2784976" cy="5138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生活の中のロボット</a:t>
            </a:r>
          </a:p>
        </p:txBody>
      </p:sp>
      <p:sp>
        <p:nvSpPr>
          <p:cNvPr id="23" name="矢印: 五方向 22">
            <a:extLst>
              <a:ext uri="{FF2B5EF4-FFF2-40B4-BE49-F238E27FC236}">
                <a16:creationId xmlns:a16="http://schemas.microsoft.com/office/drawing/2014/main" id="{CFF54DFE-CDCB-4056-9F42-C3764E825B79}"/>
              </a:ext>
            </a:extLst>
          </p:cNvPr>
          <p:cNvSpPr/>
          <p:nvPr/>
        </p:nvSpPr>
        <p:spPr>
          <a:xfrm>
            <a:off x="3708785" y="2673101"/>
            <a:ext cx="2784975" cy="5138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人間の手間</a:t>
            </a:r>
          </a:p>
        </p:txBody>
      </p:sp>
      <p:sp>
        <p:nvSpPr>
          <p:cNvPr id="24" name="矢印: 五方向 23">
            <a:extLst>
              <a:ext uri="{FF2B5EF4-FFF2-40B4-BE49-F238E27FC236}">
                <a16:creationId xmlns:a16="http://schemas.microsoft.com/office/drawing/2014/main" id="{E1524B3F-914E-49D5-A396-CDF3BDFA98F7}"/>
              </a:ext>
            </a:extLst>
          </p:cNvPr>
          <p:cNvSpPr/>
          <p:nvPr/>
        </p:nvSpPr>
        <p:spPr>
          <a:xfrm>
            <a:off x="6736533" y="2673101"/>
            <a:ext cx="2724852" cy="513806"/>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ボールの自動回収</a:t>
            </a:r>
          </a:p>
        </p:txBody>
      </p:sp>
      <p:sp>
        <p:nvSpPr>
          <p:cNvPr id="25" name="正方形/長方形 24">
            <a:extLst>
              <a:ext uri="{FF2B5EF4-FFF2-40B4-BE49-F238E27FC236}">
                <a16:creationId xmlns:a16="http://schemas.microsoft.com/office/drawing/2014/main" id="{D0FD6281-C5BA-41D1-891D-67945203DF0D}"/>
              </a:ext>
            </a:extLst>
          </p:cNvPr>
          <p:cNvSpPr/>
          <p:nvPr/>
        </p:nvSpPr>
        <p:spPr>
          <a:xfrm>
            <a:off x="681035" y="3429000"/>
            <a:ext cx="2501129" cy="273685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285750" indent="-285750">
              <a:buFont typeface="Arial" panose="020B0604020202020204" pitchFamily="34" charset="0"/>
              <a:buChar char="•"/>
            </a:pPr>
            <a:r>
              <a:rPr kumimoji="1" lang="ja-JP" altLang="en-US" dirty="0">
                <a:solidFill>
                  <a:schemeClr val="tx1"/>
                </a:solidFill>
              </a:rPr>
              <a:t>単純で時間と体力を使う仕事はしたくない</a:t>
            </a:r>
            <a:endParaRPr kumimoji="1" lang="en-US" altLang="ja-JP" dirty="0">
              <a:solidFill>
                <a:schemeClr val="tx1"/>
              </a:solidFill>
            </a:endParaRPr>
          </a:p>
          <a:p>
            <a:pPr marL="285750" indent="-285750">
              <a:buFont typeface="Arial" panose="020B0604020202020204" pitchFamily="34" charset="0"/>
              <a:buChar char="•"/>
            </a:pPr>
            <a:endParaRPr kumimoji="1" lang="en-US" altLang="ja-JP" dirty="0">
              <a:solidFill>
                <a:schemeClr val="tx1"/>
              </a:solidFill>
            </a:endParaRPr>
          </a:p>
          <a:p>
            <a:pPr marL="285750" indent="-285750">
              <a:buFont typeface="Arial" panose="020B0604020202020204" pitchFamily="34" charset="0"/>
              <a:buChar char="•"/>
            </a:pPr>
            <a:r>
              <a:rPr kumimoji="1" lang="ja-JP" altLang="en-US" dirty="0">
                <a:solidFill>
                  <a:schemeClr val="tx1"/>
                </a:solidFill>
              </a:rPr>
              <a:t>ロボットに面倒を解決してほしい</a:t>
            </a:r>
            <a:endParaRPr kumimoji="1" lang="en-US" altLang="ja-JP" dirty="0">
              <a:solidFill>
                <a:schemeClr val="tx1"/>
              </a:solidFill>
            </a:endParaRPr>
          </a:p>
          <a:p>
            <a:pPr marL="285750" indent="-285750">
              <a:buFont typeface="Arial" panose="020B0604020202020204" pitchFamily="34" charset="0"/>
              <a:buChar char="•"/>
            </a:pPr>
            <a:endParaRPr kumimoji="1" lang="ja-JP" altLang="en-US" dirty="0">
              <a:solidFill>
                <a:schemeClr val="tx1"/>
              </a:solidFill>
            </a:endParaRPr>
          </a:p>
        </p:txBody>
      </p:sp>
      <p:sp>
        <p:nvSpPr>
          <p:cNvPr id="26" name="正方形/長方形 25">
            <a:extLst>
              <a:ext uri="{FF2B5EF4-FFF2-40B4-BE49-F238E27FC236}">
                <a16:creationId xmlns:a16="http://schemas.microsoft.com/office/drawing/2014/main" id="{8F0130CB-25F3-47C6-8492-AF131D1245C6}"/>
              </a:ext>
            </a:extLst>
          </p:cNvPr>
          <p:cNvSpPr/>
          <p:nvPr/>
        </p:nvSpPr>
        <p:spPr>
          <a:xfrm>
            <a:off x="3708785" y="3440113"/>
            <a:ext cx="2501129" cy="273685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marL="285750" indent="-285750">
              <a:buFont typeface="Arial" panose="020B0604020202020204" pitchFamily="34" charset="0"/>
              <a:buChar char="•"/>
            </a:pPr>
            <a:r>
              <a:rPr kumimoji="1" lang="ja-JP" altLang="en-US" dirty="0">
                <a:solidFill>
                  <a:schemeClr val="tx1"/>
                </a:solidFill>
              </a:rPr>
              <a:t>部活等のボール拾いの時間が苦痛</a:t>
            </a:r>
            <a:endParaRPr kumimoji="1" lang="en-US" altLang="ja-JP" dirty="0">
              <a:solidFill>
                <a:schemeClr val="tx1"/>
              </a:solidFill>
            </a:endParaRPr>
          </a:p>
          <a:p>
            <a:pPr marL="285750" indent="-285750">
              <a:lnSpc>
                <a:spcPct val="150000"/>
              </a:lnSpc>
              <a:buFont typeface="Arial" panose="020B0604020202020204" pitchFamily="34" charset="0"/>
              <a:buChar char="•"/>
            </a:pPr>
            <a:r>
              <a:rPr kumimoji="1" lang="ja-JP" altLang="en-US" dirty="0">
                <a:solidFill>
                  <a:schemeClr val="tx1"/>
                </a:solidFill>
              </a:rPr>
              <a:t>無駄な時間を使う</a:t>
            </a:r>
            <a:endParaRPr kumimoji="1" lang="en-US" altLang="ja-JP" dirty="0">
              <a:solidFill>
                <a:schemeClr val="tx1"/>
              </a:solidFill>
            </a:endParaRPr>
          </a:p>
          <a:p>
            <a:pPr marL="285750" indent="-285750">
              <a:buFont typeface="Arial" panose="020B0604020202020204" pitchFamily="34" charset="0"/>
              <a:buChar char="•"/>
            </a:pPr>
            <a:r>
              <a:rPr kumimoji="1" lang="ja-JP" altLang="en-US" dirty="0">
                <a:solidFill>
                  <a:schemeClr val="tx1"/>
                </a:solidFill>
              </a:rPr>
              <a:t>腰を屈めるため腰を痛める</a:t>
            </a:r>
            <a:endParaRPr kumimoji="1" lang="en-US" altLang="ja-JP" dirty="0">
              <a:solidFill>
                <a:schemeClr val="tx1"/>
              </a:solidFill>
            </a:endParaRPr>
          </a:p>
          <a:p>
            <a:pPr marL="285750" indent="-285750">
              <a:lnSpc>
                <a:spcPct val="150000"/>
              </a:lnSpc>
              <a:buFont typeface="Arial" panose="020B0604020202020204" pitchFamily="34" charset="0"/>
              <a:buChar char="•"/>
            </a:pPr>
            <a:r>
              <a:rPr kumimoji="1" lang="ja-JP" altLang="en-US" dirty="0">
                <a:solidFill>
                  <a:schemeClr val="tx1"/>
                </a:solidFill>
              </a:rPr>
              <a:t>疲れる</a:t>
            </a:r>
          </a:p>
        </p:txBody>
      </p:sp>
      <p:sp>
        <p:nvSpPr>
          <p:cNvPr id="27" name="正方形/長方形 26">
            <a:extLst>
              <a:ext uri="{FF2B5EF4-FFF2-40B4-BE49-F238E27FC236}">
                <a16:creationId xmlns:a16="http://schemas.microsoft.com/office/drawing/2014/main" id="{D4180245-D845-4FCA-A905-8980E9464C1A}"/>
              </a:ext>
            </a:extLst>
          </p:cNvPr>
          <p:cNvSpPr/>
          <p:nvPr/>
        </p:nvSpPr>
        <p:spPr>
          <a:xfrm>
            <a:off x="6723833" y="3429000"/>
            <a:ext cx="2501129" cy="273685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360000" bIns="108000" rtlCol="0" anchor="t" anchorCtr="0"/>
          <a:lstStyle/>
          <a:p>
            <a:pPr marL="285750" indent="-285750">
              <a:buFont typeface="Arial" panose="020B0604020202020204" pitchFamily="34" charset="0"/>
              <a:buChar char="•"/>
            </a:pPr>
            <a:r>
              <a:rPr kumimoji="1" lang="ja-JP" altLang="en-US" dirty="0">
                <a:solidFill>
                  <a:schemeClr val="tx1"/>
                </a:solidFill>
              </a:rPr>
              <a:t>面倒なことは</a:t>
            </a:r>
            <a:r>
              <a:rPr kumimoji="1" lang="en-US" altLang="ja-JP" dirty="0">
                <a:solidFill>
                  <a:schemeClr val="tx1"/>
                </a:solidFill>
              </a:rPr>
              <a:t>MIRS</a:t>
            </a:r>
            <a:r>
              <a:rPr kumimoji="1" lang="ja-JP" altLang="en-US" dirty="0">
                <a:solidFill>
                  <a:schemeClr val="tx1"/>
                </a:solidFill>
              </a:rPr>
              <a:t>に任せる</a:t>
            </a:r>
            <a:endParaRPr kumimoji="1" lang="en-US" altLang="ja-JP" dirty="0">
              <a:solidFill>
                <a:schemeClr val="tx1"/>
              </a:solidFill>
            </a:endParaRPr>
          </a:p>
          <a:p>
            <a:pPr marL="285750" indent="-285750">
              <a:buFont typeface="Arial" panose="020B0604020202020204" pitchFamily="34" charset="0"/>
              <a:buChar char="•"/>
            </a:pPr>
            <a:endParaRPr kumimoji="1" lang="en-US" altLang="ja-JP" dirty="0">
              <a:solidFill>
                <a:schemeClr val="tx1"/>
              </a:solidFill>
            </a:endParaRPr>
          </a:p>
          <a:p>
            <a:pPr marL="285750" indent="-285750">
              <a:buFont typeface="Arial" panose="020B0604020202020204" pitchFamily="34" charset="0"/>
              <a:buChar char="•"/>
            </a:pPr>
            <a:r>
              <a:rPr kumimoji="1" lang="ja-JP" altLang="en-US" dirty="0">
                <a:solidFill>
                  <a:schemeClr val="tx1"/>
                </a:solidFill>
              </a:rPr>
              <a:t>どんな球種も自動で回収できる</a:t>
            </a:r>
            <a:r>
              <a:rPr kumimoji="1" lang="en-US" altLang="ja-JP" dirty="0">
                <a:solidFill>
                  <a:schemeClr val="tx1"/>
                </a:solidFill>
              </a:rPr>
              <a:t>MIRS</a:t>
            </a:r>
            <a:r>
              <a:rPr kumimoji="1" lang="ja-JP" altLang="en-US" dirty="0">
                <a:solidFill>
                  <a:schemeClr val="tx1"/>
                </a:solidFill>
              </a:rPr>
              <a:t>を造る</a:t>
            </a:r>
            <a:endParaRPr kumimoji="1" lang="en-US" altLang="ja-JP" dirty="0">
              <a:solidFill>
                <a:schemeClr val="tx1"/>
              </a:solidFill>
            </a:endParaRPr>
          </a:p>
          <a:p>
            <a:pPr marL="285750" indent="-285750">
              <a:buFont typeface="Arial" panose="020B0604020202020204" pitchFamily="34" charset="0"/>
              <a:buChar char="•"/>
            </a:pPr>
            <a:endParaRPr kumimoji="1" lang="ja-JP" altLang="en-US" dirty="0">
              <a:solidFill>
                <a:schemeClr val="tx1"/>
              </a:solidFill>
            </a:endParaRPr>
          </a:p>
        </p:txBody>
      </p:sp>
      <p:sp>
        <p:nvSpPr>
          <p:cNvPr id="28" name="正方形/長方形 27">
            <a:extLst>
              <a:ext uri="{FF2B5EF4-FFF2-40B4-BE49-F238E27FC236}">
                <a16:creationId xmlns:a16="http://schemas.microsoft.com/office/drawing/2014/main" id="{9DC1F2EA-F6CF-4F0A-91FF-D2366A03E499}"/>
              </a:ext>
            </a:extLst>
          </p:cNvPr>
          <p:cNvSpPr/>
          <p:nvPr/>
        </p:nvSpPr>
        <p:spPr>
          <a:xfrm>
            <a:off x="681035" y="1828800"/>
            <a:ext cx="8543927" cy="60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面倒なことは</a:t>
            </a:r>
            <a:r>
              <a:rPr kumimoji="1" lang="en-US" altLang="ja-JP" dirty="0"/>
              <a:t>MIRS</a:t>
            </a:r>
            <a:r>
              <a:rPr kumimoji="1" lang="ja-JP" altLang="en-US" dirty="0"/>
              <a:t>に任せよう</a:t>
            </a:r>
          </a:p>
        </p:txBody>
      </p:sp>
      <p:sp>
        <p:nvSpPr>
          <p:cNvPr id="30" name="テキスト プレースホルダー 4">
            <a:extLst>
              <a:ext uri="{FF2B5EF4-FFF2-40B4-BE49-F238E27FC236}">
                <a16:creationId xmlns:a16="http://schemas.microsoft.com/office/drawing/2014/main" id="{A60FFA73-7DE9-4BF5-AA4C-A176BBFBF602}"/>
              </a:ext>
            </a:extLst>
          </p:cNvPr>
          <p:cNvSpPr>
            <a:spLocks noGrp="1"/>
          </p:cNvSpPr>
          <p:nvPr>
            <p:ph type="body" sz="quarter" idx="13"/>
          </p:nvPr>
        </p:nvSpPr>
        <p:spPr>
          <a:xfrm>
            <a:off x="0" y="908050"/>
            <a:ext cx="9906000" cy="433388"/>
          </a:xfrm>
        </p:spPr>
        <p:txBody>
          <a:bodyPr/>
          <a:lstStyle/>
          <a:p>
            <a:endParaRPr lang="en-US" altLang="ja-JP" dirty="0"/>
          </a:p>
        </p:txBody>
      </p:sp>
    </p:spTree>
    <p:extLst>
      <p:ext uri="{BB962C8B-B14F-4D97-AF65-F5344CB8AC3E}">
        <p14:creationId xmlns:p14="http://schemas.microsoft.com/office/powerpoint/2010/main" val="720183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5BA501-0CD0-40E9-AABD-44367C2EF10A}"/>
              </a:ext>
            </a:extLst>
          </p:cNvPr>
          <p:cNvSpPr>
            <a:spLocks noGrp="1"/>
          </p:cNvSpPr>
          <p:nvPr>
            <p:ph type="title"/>
          </p:nvPr>
        </p:nvSpPr>
        <p:spPr/>
        <p:txBody>
          <a:bodyPr/>
          <a:lstStyle/>
          <a:p>
            <a:r>
              <a:rPr kumimoji="1" lang="ja-JP" altLang="en-US" dirty="0"/>
              <a:t>ユーザーの声</a:t>
            </a:r>
          </a:p>
        </p:txBody>
      </p:sp>
      <p:pic>
        <p:nvPicPr>
          <p:cNvPr id="7" name="コンテンツ プレースホルダー 6">
            <a:extLst>
              <a:ext uri="{FF2B5EF4-FFF2-40B4-BE49-F238E27FC236}">
                <a16:creationId xmlns:a16="http://schemas.microsoft.com/office/drawing/2014/main" id="{8349F98F-0FA9-497A-910F-45F47438E3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696" y="1387800"/>
            <a:ext cx="1261965" cy="1261965"/>
          </a:xfrm>
        </p:spPr>
      </p:pic>
      <p:sp>
        <p:nvSpPr>
          <p:cNvPr id="4" name="フッター プレースホルダー 3">
            <a:extLst>
              <a:ext uri="{FF2B5EF4-FFF2-40B4-BE49-F238E27FC236}">
                <a16:creationId xmlns:a16="http://schemas.microsoft.com/office/drawing/2014/main" id="{130B859B-890D-4662-9F57-7F978A11B362}"/>
              </a:ext>
            </a:extLst>
          </p:cNvPr>
          <p:cNvSpPr>
            <a:spLocks noGrp="1"/>
          </p:cNvSpPr>
          <p:nvPr>
            <p:ph type="ftr" sz="quarter" idx="11"/>
          </p:nvPr>
        </p:nvSpPr>
        <p:spPr/>
        <p:txBody>
          <a:bodyPr/>
          <a:lstStyle/>
          <a:p>
            <a:r>
              <a:rPr kumimoji="1" lang="en-US" altLang="ja-JP"/>
              <a:t>MIRS2004</a:t>
            </a:r>
            <a:endParaRPr kumimoji="1" lang="ja-JP" altLang="en-US" dirty="0"/>
          </a:p>
        </p:txBody>
      </p:sp>
      <p:sp>
        <p:nvSpPr>
          <p:cNvPr id="5" name="テキスト プレースホルダー 4">
            <a:extLst>
              <a:ext uri="{FF2B5EF4-FFF2-40B4-BE49-F238E27FC236}">
                <a16:creationId xmlns:a16="http://schemas.microsoft.com/office/drawing/2014/main" id="{8C9B23B2-5303-4ACA-93C0-C1F45B914A53}"/>
              </a:ext>
            </a:extLst>
          </p:cNvPr>
          <p:cNvSpPr>
            <a:spLocks noGrp="1"/>
          </p:cNvSpPr>
          <p:nvPr>
            <p:ph type="body" sz="quarter" idx="13"/>
          </p:nvPr>
        </p:nvSpPr>
        <p:spPr>
          <a:xfrm>
            <a:off x="0" y="931230"/>
            <a:ext cx="9906000" cy="433388"/>
          </a:xfrm>
        </p:spPr>
        <p:txBody>
          <a:bodyPr/>
          <a:lstStyle/>
          <a:p>
            <a:endParaRPr kumimoji="1" lang="ja-JP" altLang="en-US" dirty="0"/>
          </a:p>
        </p:txBody>
      </p:sp>
      <p:pic>
        <p:nvPicPr>
          <p:cNvPr id="9" name="図 8" descr="シルエット, 抽象, 光 が含まれている画像&#10;&#10;自動的に生成された説明">
            <a:extLst>
              <a:ext uri="{FF2B5EF4-FFF2-40B4-BE49-F238E27FC236}">
                <a16:creationId xmlns:a16="http://schemas.microsoft.com/office/drawing/2014/main" id="{98E213D8-FA82-4A57-BBDF-0EA1E815A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3701" y="2426293"/>
            <a:ext cx="1340978" cy="1340978"/>
          </a:xfrm>
          <a:prstGeom prst="rect">
            <a:avLst/>
          </a:prstGeom>
        </p:spPr>
      </p:pic>
      <p:pic>
        <p:nvPicPr>
          <p:cNvPr id="11" name="図 10" descr="時計 が含まれている画像&#10;&#10;自動的に生成された説明">
            <a:extLst>
              <a:ext uri="{FF2B5EF4-FFF2-40B4-BE49-F238E27FC236}">
                <a16:creationId xmlns:a16="http://schemas.microsoft.com/office/drawing/2014/main" id="{3FBFC1F9-55F2-4024-A6E2-A3A183A791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573" y="3767271"/>
            <a:ext cx="1120211" cy="1120211"/>
          </a:xfrm>
          <a:prstGeom prst="rect">
            <a:avLst/>
          </a:prstGeom>
        </p:spPr>
      </p:pic>
      <p:pic>
        <p:nvPicPr>
          <p:cNvPr id="13" name="図 12" descr="食品, 挿絵, マグカップ が含まれている画像&#10;&#10;自動的に生成された説明">
            <a:extLst>
              <a:ext uri="{FF2B5EF4-FFF2-40B4-BE49-F238E27FC236}">
                <a16:creationId xmlns:a16="http://schemas.microsoft.com/office/drawing/2014/main" id="{82899AD8-464F-465D-9A50-0330289A34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3701" y="4887482"/>
            <a:ext cx="1340979" cy="1340979"/>
          </a:xfrm>
          <a:prstGeom prst="rect">
            <a:avLst/>
          </a:prstGeom>
        </p:spPr>
      </p:pic>
      <p:sp>
        <p:nvSpPr>
          <p:cNvPr id="14" name="吹き出し: 四角形 13">
            <a:extLst>
              <a:ext uri="{FF2B5EF4-FFF2-40B4-BE49-F238E27FC236}">
                <a16:creationId xmlns:a16="http://schemas.microsoft.com/office/drawing/2014/main" id="{BED7F715-806E-457D-B349-448300B7F992}"/>
              </a:ext>
            </a:extLst>
          </p:cNvPr>
          <p:cNvSpPr/>
          <p:nvPr/>
        </p:nvSpPr>
        <p:spPr>
          <a:xfrm>
            <a:off x="2466173" y="1387799"/>
            <a:ext cx="4973653" cy="692210"/>
          </a:xfrm>
          <a:prstGeom prst="wedgeRectCallout">
            <a:avLst>
              <a:gd name="adj1" fmla="val -62414"/>
              <a:gd name="adj2" fmla="val 30401"/>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練習時間が削れてもったいない</a:t>
            </a:r>
          </a:p>
        </p:txBody>
      </p:sp>
      <p:sp>
        <p:nvSpPr>
          <p:cNvPr id="15" name="吹き出し: 四角形 14">
            <a:extLst>
              <a:ext uri="{FF2B5EF4-FFF2-40B4-BE49-F238E27FC236}">
                <a16:creationId xmlns:a16="http://schemas.microsoft.com/office/drawing/2014/main" id="{CD870342-514D-4BA8-AFCC-3CB31E49C5B0}"/>
              </a:ext>
            </a:extLst>
          </p:cNvPr>
          <p:cNvSpPr/>
          <p:nvPr/>
        </p:nvSpPr>
        <p:spPr>
          <a:xfrm>
            <a:off x="2466172" y="2620617"/>
            <a:ext cx="4973653" cy="692210"/>
          </a:xfrm>
          <a:prstGeom prst="wedgeRectCallout">
            <a:avLst>
              <a:gd name="adj1" fmla="val 60438"/>
              <a:gd name="adj2" fmla="val 42747"/>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先輩の打った球拾うのが嫌だ</a:t>
            </a:r>
          </a:p>
        </p:txBody>
      </p:sp>
      <p:sp>
        <p:nvSpPr>
          <p:cNvPr id="16" name="吹き出し: 四角形 15">
            <a:extLst>
              <a:ext uri="{FF2B5EF4-FFF2-40B4-BE49-F238E27FC236}">
                <a16:creationId xmlns:a16="http://schemas.microsoft.com/office/drawing/2014/main" id="{060B78C2-9A78-4C0F-8DAD-1DFE0535C86F}"/>
              </a:ext>
            </a:extLst>
          </p:cNvPr>
          <p:cNvSpPr/>
          <p:nvPr/>
        </p:nvSpPr>
        <p:spPr>
          <a:xfrm>
            <a:off x="2466173" y="3853435"/>
            <a:ext cx="4973653" cy="692210"/>
          </a:xfrm>
          <a:prstGeom prst="wedgeRectCallout">
            <a:avLst>
              <a:gd name="adj1" fmla="val -62414"/>
              <a:gd name="adj2" fmla="val 30401"/>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広いグラウンドの隅々までボールを拾いに行くのが面倒</a:t>
            </a:r>
          </a:p>
        </p:txBody>
      </p:sp>
      <p:sp>
        <p:nvSpPr>
          <p:cNvPr id="17" name="吹き出し: 四角形 16">
            <a:extLst>
              <a:ext uri="{FF2B5EF4-FFF2-40B4-BE49-F238E27FC236}">
                <a16:creationId xmlns:a16="http://schemas.microsoft.com/office/drawing/2014/main" id="{FE29974C-3868-48AE-B683-EA7656DAFA20}"/>
              </a:ext>
            </a:extLst>
          </p:cNvPr>
          <p:cNvSpPr/>
          <p:nvPr/>
        </p:nvSpPr>
        <p:spPr>
          <a:xfrm>
            <a:off x="2466171" y="5086252"/>
            <a:ext cx="4973653" cy="692210"/>
          </a:xfrm>
          <a:prstGeom prst="wedgeRectCallout">
            <a:avLst>
              <a:gd name="adj1" fmla="val 61641"/>
              <a:gd name="adj2" fmla="val 24228"/>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体を屈めて球を拾うのが負担になる</a:t>
            </a:r>
          </a:p>
        </p:txBody>
      </p:sp>
    </p:spTree>
    <p:extLst>
      <p:ext uri="{BB962C8B-B14F-4D97-AF65-F5344CB8AC3E}">
        <p14:creationId xmlns:p14="http://schemas.microsoft.com/office/powerpoint/2010/main" val="2338020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267C3A9-9BCE-4531-B1CA-57DED8EFC16F}"/>
              </a:ext>
            </a:extLst>
          </p:cNvPr>
          <p:cNvSpPr/>
          <p:nvPr/>
        </p:nvSpPr>
        <p:spPr>
          <a:xfrm>
            <a:off x="0" y="2645361"/>
            <a:ext cx="9906000" cy="487358"/>
          </a:xfrm>
          <a:prstGeom prst="rect">
            <a:avLst/>
          </a:prstGeom>
          <a:solidFill>
            <a:schemeClr val="accent2">
              <a:lumMod val="40000"/>
              <a:lumOff val="60000"/>
            </a:schemeClr>
          </a:solidFill>
          <a:ln>
            <a:solidFill>
              <a:schemeClr val="accent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8467AB6A-6A33-4E77-9B1C-1BF2DCB1BEAA}"/>
              </a:ext>
            </a:extLst>
          </p:cNvPr>
          <p:cNvSpPr/>
          <p:nvPr/>
        </p:nvSpPr>
        <p:spPr>
          <a:xfrm>
            <a:off x="1" y="1724615"/>
            <a:ext cx="9905999" cy="487358"/>
          </a:xfrm>
          <a:prstGeom prst="rect">
            <a:avLst/>
          </a:prstGeom>
          <a:solidFill>
            <a:schemeClr val="accent1">
              <a:lumMod val="20000"/>
              <a:lumOff val="80000"/>
            </a:schemeClr>
          </a:solidFill>
          <a:ln>
            <a:solidFill>
              <a:schemeClr val="accent1">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D9253F30-8B9D-415A-98C7-D3B366318D16}"/>
              </a:ext>
            </a:extLst>
          </p:cNvPr>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a:extLst>
              <a:ext uri="{FF2B5EF4-FFF2-40B4-BE49-F238E27FC236}">
                <a16:creationId xmlns:a16="http://schemas.microsoft.com/office/drawing/2014/main" id="{0C596648-8CF2-4DC8-85AF-3E90A6B9778F}"/>
              </a:ext>
            </a:extLst>
          </p:cNvPr>
          <p:cNvSpPr>
            <a:spLocks noGrp="1"/>
          </p:cNvSpPr>
          <p:nvPr>
            <p:ph idx="1"/>
          </p:nvPr>
        </p:nvSpPr>
        <p:spPr/>
        <p:txBody>
          <a:bodyPr>
            <a:normAutofit lnSpcReduction="10000"/>
          </a:bodyPr>
          <a:lstStyle/>
          <a:p>
            <a:pPr marL="514362" indent="-514362"/>
            <a:r>
              <a:rPr lang="ja-JP" altLang="en-US" dirty="0"/>
              <a:t>はじめに</a:t>
            </a:r>
            <a:endParaRPr lang="en-US" altLang="ja-JP" dirty="0"/>
          </a:p>
          <a:p>
            <a:pPr marL="514362" indent="-514362"/>
            <a:r>
              <a:rPr lang="ja-JP" altLang="en-US" dirty="0"/>
              <a:t>製品コンセプト</a:t>
            </a:r>
            <a:endParaRPr lang="en-US" altLang="ja-JP" dirty="0"/>
          </a:p>
          <a:p>
            <a:pPr marL="1177200" indent="-457200">
              <a:buFont typeface="Arial" panose="020B0604020202020204" pitchFamily="34" charset="0"/>
              <a:buChar char="•"/>
            </a:pPr>
            <a:r>
              <a:rPr lang="ja-JP" altLang="en-US" dirty="0"/>
              <a:t>ボールの自動回収と「手間の肩代わり」</a:t>
            </a:r>
            <a:endParaRPr lang="en-US" altLang="ja-JP" dirty="0"/>
          </a:p>
          <a:p>
            <a:pPr marL="1177200" indent="-457200">
              <a:buFont typeface="Arial" panose="020B0604020202020204" pitchFamily="34" charset="0"/>
              <a:buChar char="•"/>
            </a:pPr>
            <a:r>
              <a:rPr lang="ja-JP" altLang="en-US" dirty="0"/>
              <a:t>愛らしく生活感のあるデザイン</a:t>
            </a:r>
            <a:endParaRPr lang="en-US" altLang="ja-JP" dirty="0"/>
          </a:p>
          <a:p>
            <a:pPr>
              <a:buFont typeface="+mj-lt"/>
              <a:buAutoNum type="arabicPeriod" startAt="3"/>
            </a:pPr>
            <a:r>
              <a:rPr lang="ja-JP" altLang="en-US" dirty="0"/>
              <a:t>システム外観</a:t>
            </a:r>
            <a:endParaRPr lang="en-US" altLang="ja-JP" dirty="0"/>
          </a:p>
          <a:p>
            <a:pPr marL="514362" indent="-514362">
              <a:buAutoNum type="arabicPeriod" startAt="3"/>
            </a:pPr>
            <a:r>
              <a:rPr lang="ja-JP" altLang="en-US" dirty="0"/>
              <a:t>主な機能・特徴</a:t>
            </a:r>
            <a:endParaRPr lang="en-US" altLang="ja-JP" dirty="0"/>
          </a:p>
          <a:p>
            <a:pPr marL="1177200" indent="-457200">
              <a:buFont typeface="Arial" panose="020B0604020202020204" pitchFamily="34" charset="0"/>
              <a:buChar char="•"/>
            </a:pPr>
            <a:r>
              <a:rPr lang="ja-JP" altLang="en-US" dirty="0">
                <a:solidFill>
                  <a:schemeClr val="tx1"/>
                </a:solidFill>
              </a:rPr>
              <a:t>想定されるユーザー</a:t>
            </a:r>
            <a:endParaRPr lang="en-US" altLang="ja-JP" dirty="0">
              <a:solidFill>
                <a:schemeClr val="tx1"/>
              </a:solidFill>
            </a:endParaRPr>
          </a:p>
          <a:p>
            <a:pPr marL="1177200" indent="-457200">
              <a:buFont typeface="Arial" panose="020B0604020202020204" pitchFamily="34" charset="0"/>
              <a:buChar char="•"/>
            </a:pPr>
            <a:r>
              <a:rPr lang="ja-JP" altLang="en-US" dirty="0">
                <a:solidFill>
                  <a:schemeClr val="tx1"/>
                </a:solidFill>
              </a:rPr>
              <a:t>動作シナリオ</a:t>
            </a:r>
            <a:endParaRPr lang="en-US" altLang="ja-JP" dirty="0">
              <a:solidFill>
                <a:schemeClr val="tx1"/>
              </a:solidFill>
            </a:endParaRPr>
          </a:p>
          <a:p>
            <a:pPr>
              <a:buFont typeface="+mj-lt"/>
              <a:buAutoNum type="arabicPeriod" startAt="5"/>
            </a:pPr>
            <a:r>
              <a:rPr lang="ja-JP" altLang="en-US" dirty="0"/>
              <a:t>仕様一覧</a:t>
            </a:r>
            <a:endParaRPr lang="en-US" altLang="ja-JP" dirty="0"/>
          </a:p>
          <a:p>
            <a:pPr marL="514362" indent="-514362">
              <a:buAutoNum type="arabicPeriod" startAt="5"/>
            </a:pPr>
            <a:r>
              <a:rPr lang="ja-JP" altLang="en-US" dirty="0"/>
              <a:t>部品購入計画</a:t>
            </a:r>
            <a:endParaRPr lang="en-US" altLang="ja-JP" dirty="0"/>
          </a:p>
        </p:txBody>
      </p:sp>
    </p:spTree>
    <p:extLst>
      <p:ext uri="{BB962C8B-B14F-4D97-AF65-F5344CB8AC3E}">
        <p14:creationId xmlns:p14="http://schemas.microsoft.com/office/powerpoint/2010/main" val="119094063"/>
      </p:ext>
    </p:extLst>
  </p:cSld>
  <p:clrMapOvr>
    <a:masterClrMapping/>
  </p:clrMapOvr>
</p:sld>
</file>

<file path=ppt/theme/theme1.xml><?xml version="1.0" encoding="utf-8"?>
<a:theme xmlns:a="http://schemas.openxmlformats.org/drawingml/2006/main" name="Office テーマ">
  <a:themeElements>
    <a:clrScheme name="ユーザー定義 1">
      <a:dk1>
        <a:srgbClr val="595959"/>
      </a:dk1>
      <a:lt1>
        <a:sysClr val="window" lastClr="FFFFFF"/>
      </a:lt1>
      <a:dk2>
        <a:srgbClr val="595959"/>
      </a:dk2>
      <a:lt2>
        <a:srgbClr val="FFFFFF"/>
      </a:lt2>
      <a:accent1>
        <a:srgbClr val="317689"/>
      </a:accent1>
      <a:accent2>
        <a:srgbClr val="DC5E4A"/>
      </a:accent2>
      <a:accent3>
        <a:srgbClr val="1CADE4"/>
      </a:accent3>
      <a:accent4>
        <a:srgbClr val="42BA97"/>
      </a:accent4>
      <a:accent5>
        <a:srgbClr val="3E8853"/>
      </a:accent5>
      <a:accent6>
        <a:srgbClr val="1CADE4"/>
      </a:accent6>
      <a:hlink>
        <a:srgbClr val="6EAC1C"/>
      </a:hlink>
      <a:folHlink>
        <a:srgbClr val="B26B02"/>
      </a:folHlink>
    </a:clrScheme>
    <a:fontScheme name="spica">
      <a:majorFont>
        <a:latin typeface="Roboto Light"/>
        <a:ea typeface="Spica Neue P Light"/>
        <a:cs typeface=""/>
      </a:majorFont>
      <a:minorFont>
        <a:latin typeface="Robot"/>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2822</TotalTime>
  <Words>2357</Words>
  <Application>Microsoft Office PowerPoint</Application>
  <PresentationFormat>A4 210 x 297 mm</PresentationFormat>
  <Paragraphs>366</Paragraphs>
  <Slides>29</Slides>
  <Notes>26</Notes>
  <HiddenSlides>0</HiddenSlides>
  <MMClips>3</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29</vt:i4>
      </vt:variant>
    </vt:vector>
  </HeadingPairs>
  <TitlesOfParts>
    <vt:vector size="35" baseType="lpstr">
      <vt:lpstr>Robot</vt:lpstr>
      <vt:lpstr>Roboto Light</vt:lpstr>
      <vt:lpstr>Spica Neue P Light</vt:lpstr>
      <vt:lpstr>游ゴシック</vt:lpstr>
      <vt:lpstr>Arial</vt:lpstr>
      <vt:lpstr>Office テーマ</vt:lpstr>
      <vt:lpstr>MIRS2004 システム提案</vt:lpstr>
      <vt:lpstr>目次</vt:lpstr>
      <vt:lpstr>目次</vt:lpstr>
      <vt:lpstr>はじめに</vt:lpstr>
      <vt:lpstr>プロジェクト名・ロゴ</vt:lpstr>
      <vt:lpstr>目次</vt:lpstr>
      <vt:lpstr>MIRS製品コンセプト</vt:lpstr>
      <vt:lpstr>ユーザーの声</vt:lpstr>
      <vt:lpstr>目次</vt:lpstr>
      <vt:lpstr>愛らしく生活感のあるロボットの利点</vt:lpstr>
      <vt:lpstr>目次</vt:lpstr>
      <vt:lpstr>システム外観</vt:lpstr>
      <vt:lpstr>システム外観</vt:lpstr>
      <vt:lpstr>システム外観</vt:lpstr>
      <vt:lpstr>システム外観</vt:lpstr>
      <vt:lpstr>システム外観</vt:lpstr>
      <vt:lpstr>目次</vt:lpstr>
      <vt:lpstr>主な機能・特徴</vt:lpstr>
      <vt:lpstr>主な機能・特徴</vt:lpstr>
      <vt:lpstr>主な機能・特徴</vt:lpstr>
      <vt:lpstr>主な機能・特徴</vt:lpstr>
      <vt:lpstr>目次</vt:lpstr>
      <vt:lpstr>想定するユーザー</vt:lpstr>
      <vt:lpstr>目次</vt:lpstr>
      <vt:lpstr>動作フローチャート</vt:lpstr>
      <vt:lpstr>目次</vt:lpstr>
      <vt:lpstr>仕様一覧</vt:lpstr>
      <vt:lpstr>目次</vt:lpstr>
      <vt:lpstr>部品購入計画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MIRS2004</dc:title>
  <dc:creator>近藤 空哉</dc:creator>
  <cp:lastModifiedBy>近藤 空哉</cp:lastModifiedBy>
  <cp:revision>108</cp:revision>
  <dcterms:created xsi:type="dcterms:W3CDTF">2020-08-22T14:01:42Z</dcterms:created>
  <dcterms:modified xsi:type="dcterms:W3CDTF">2020-09-18T06:43:06Z</dcterms:modified>
</cp:coreProperties>
</file>