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84" r:id="rId4"/>
    <p:sldId id="272" r:id="rId5"/>
    <p:sldId id="273" r:id="rId6"/>
    <p:sldId id="266" r:id="rId7"/>
    <p:sldId id="268" r:id="rId8"/>
    <p:sldId id="271" r:id="rId9"/>
    <p:sldId id="277" r:id="rId10"/>
    <p:sldId id="274" r:id="rId11"/>
    <p:sldId id="278" r:id="rId12"/>
    <p:sldId id="279" r:id="rId13"/>
    <p:sldId id="280" r:id="rId14"/>
    <p:sldId id="282"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近藤 空哉" initials="近藤" lastIdx="2" clrIdx="0">
    <p:extLst>
      <p:ext uri="{19B8F6BF-5375-455C-9EA6-DF929625EA0E}">
        <p15:presenceInfo xmlns:p15="http://schemas.microsoft.com/office/powerpoint/2012/main" userId="S::d17116@numazu.kosen-ac.jp::1101bcba-8e3c-48d3-92d1-5afa94b3fe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4030" autoAdjust="0"/>
  </p:normalViewPr>
  <p:slideViewPr>
    <p:cSldViewPr snapToGrid="0">
      <p:cViewPr varScale="1">
        <p:scale>
          <a:sx n="104" d="100"/>
          <a:sy n="104" d="100"/>
        </p:scale>
        <p:origin x="126"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EA2F4-86B1-4FBE-AD75-0E5C36CA0DD8}" type="datetimeFigureOut">
              <a:rPr kumimoji="1" lang="ja-JP" altLang="en-US" smtClean="0"/>
              <a:t>2020/8/23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7B975C-31E8-4ECB-B85A-FDA75FDD3888}" type="slidenum">
              <a:rPr kumimoji="1" lang="ja-JP" altLang="en-US" smtClean="0"/>
              <a:t>‹#›</a:t>
            </a:fld>
            <a:endParaRPr kumimoji="1" lang="ja-JP" altLang="en-US"/>
          </a:p>
        </p:txBody>
      </p:sp>
    </p:spTree>
    <p:extLst>
      <p:ext uri="{BB962C8B-B14F-4D97-AF65-F5344CB8AC3E}">
        <p14:creationId xmlns:p14="http://schemas.microsoft.com/office/powerpoint/2010/main" val="33448627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これから、四班のプロジェクトテーマ報告を始めます</a:t>
            </a:r>
            <a:endParaRPr kumimoji="1" lang="en-US" altLang="ja-JP" dirty="0"/>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1</a:t>
            </a:fld>
            <a:endParaRPr kumimoji="1" lang="ja-JP" altLang="en-US"/>
          </a:p>
        </p:txBody>
      </p:sp>
    </p:spTree>
    <p:extLst>
      <p:ext uri="{BB962C8B-B14F-4D97-AF65-F5344CB8AC3E}">
        <p14:creationId xmlns:p14="http://schemas.microsoft.com/office/powerpoint/2010/main" val="1551910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a:t>
            </a:r>
            <a:r>
              <a:rPr kumimoji="1" lang="en-US" altLang="ja-JP" dirty="0" err="1"/>
              <a:t>tennibot</a:t>
            </a:r>
            <a:r>
              <a:rPr kumimoji="1" lang="ja-JP" altLang="en-US" dirty="0"/>
              <a:t>なのですが、ボールを回収する姿がとても可愛らしく、さらにスマホとの連携等の機能も備えており、デザインと機能性を両立させた、素晴らしい機体です。</a:t>
            </a:r>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11</a:t>
            </a:fld>
            <a:endParaRPr kumimoji="1" lang="ja-JP" altLang="en-US"/>
          </a:p>
        </p:txBody>
      </p:sp>
    </p:spTree>
    <p:extLst>
      <p:ext uri="{BB962C8B-B14F-4D97-AF65-F5344CB8AC3E}">
        <p14:creationId xmlns:p14="http://schemas.microsoft.com/office/powerpoint/2010/main" val="1418876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そのため、私たちが全く同じテニスボールを回収するロボットを作ってしまうと、ただの既に世に出ている物の模造品になってしまいます。</a:t>
            </a:r>
            <a:endParaRPr kumimoji="1" lang="en-US" altLang="ja-JP" dirty="0"/>
          </a:p>
          <a:p>
            <a:r>
              <a:rPr kumimoji="1" lang="ja-JP" altLang="en-US" dirty="0"/>
              <a:t>そこで、私たちの班では「専門性」と「拡張性」を高めることで、「差別化」を図ろうと考えています</a:t>
            </a:r>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12</a:t>
            </a:fld>
            <a:endParaRPr kumimoji="1" lang="ja-JP" altLang="en-US"/>
          </a:p>
        </p:txBody>
      </p:sp>
    </p:spTree>
    <p:extLst>
      <p:ext uri="{BB962C8B-B14F-4D97-AF65-F5344CB8AC3E}">
        <p14:creationId xmlns:p14="http://schemas.microsoft.com/office/powerpoint/2010/main" val="942224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ここで示す専門性を高めるのは技術的に難しいかもしれないのですが、</a:t>
            </a:r>
            <a:endParaRPr kumimoji="1" lang="en-US" altLang="ja-JP" dirty="0"/>
          </a:p>
          <a:p>
            <a:pPr>
              <a:buFont typeface="Wingdings" panose="05000000000000000000" pitchFamily="2" charset="2"/>
              <a:buChar char="ü"/>
            </a:pPr>
            <a:r>
              <a:rPr kumimoji="1" lang="en-US" altLang="ja-JP" dirty="0"/>
              <a:t> </a:t>
            </a:r>
            <a:r>
              <a:rPr kumimoji="1" lang="ja-JP" altLang="en-US" dirty="0"/>
              <a:t>自己位置推定の強化</a:t>
            </a:r>
            <a:endParaRPr kumimoji="1" lang="en-US" altLang="ja-JP" dirty="0"/>
          </a:p>
          <a:p>
            <a:pPr>
              <a:buFont typeface="Wingdings" panose="05000000000000000000" pitchFamily="2" charset="2"/>
              <a:buChar char="ü"/>
            </a:pPr>
            <a:r>
              <a:rPr lang="en-US" altLang="ja-JP" dirty="0"/>
              <a:t> </a:t>
            </a:r>
            <a:r>
              <a:rPr lang="ja-JP" altLang="en-US" dirty="0"/>
              <a:t>画像認識とルート分析の強化</a:t>
            </a:r>
            <a:endParaRPr lang="en-US" altLang="ja-JP" dirty="0"/>
          </a:p>
          <a:p>
            <a:r>
              <a:rPr kumimoji="1" lang="ja-JP" altLang="en-US" dirty="0"/>
              <a:t>により、ボールの回収効率を高めたいと考えてます</a:t>
            </a:r>
            <a:endParaRPr kumimoji="1" lang="en-US" altLang="ja-JP" dirty="0"/>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13</a:t>
            </a:fld>
            <a:endParaRPr kumimoji="1" lang="ja-JP" altLang="en-US"/>
          </a:p>
        </p:txBody>
      </p:sp>
    </p:spTree>
    <p:extLst>
      <p:ext uri="{BB962C8B-B14F-4D97-AF65-F5344CB8AC3E}">
        <p14:creationId xmlns:p14="http://schemas.microsoft.com/office/powerpoint/2010/main" val="1799625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a:t>
            </a:r>
            <a:endParaRPr kumimoji="1" lang="en-US" altLang="ja-JP" dirty="0"/>
          </a:p>
          <a:p>
            <a:pPr>
              <a:buFont typeface="Wingdings" panose="05000000000000000000" pitchFamily="2" charset="2"/>
              <a:buChar char="ü"/>
            </a:pPr>
            <a:r>
              <a:rPr kumimoji="1" lang="en-US" altLang="ja-JP" dirty="0"/>
              <a:t> </a:t>
            </a:r>
            <a:r>
              <a:rPr lang="ja-JP" altLang="en-US" dirty="0"/>
              <a:t>ボール回収の機構を一新</a:t>
            </a:r>
            <a:endParaRPr kumimoji="1" lang="en-US" altLang="ja-JP" dirty="0"/>
          </a:p>
          <a:p>
            <a:pPr>
              <a:buFont typeface="Wingdings" panose="05000000000000000000" pitchFamily="2" charset="2"/>
              <a:buChar char="ü"/>
            </a:pPr>
            <a:r>
              <a:rPr lang="en-US" altLang="ja-JP" dirty="0"/>
              <a:t> </a:t>
            </a:r>
            <a:r>
              <a:rPr lang="ja-JP" altLang="en-US" dirty="0"/>
              <a:t>ボール回収・運搬・片付けの自動化</a:t>
            </a:r>
            <a:endParaRPr lang="en-US" altLang="ja-JP" dirty="0"/>
          </a:p>
          <a:p>
            <a:r>
              <a:rPr kumimoji="1" lang="ja-JP" altLang="en-US" dirty="0"/>
              <a:t>により、テニスボール以外の物の回収・運搬・片付けの自動化を実現し、拡張性を高めようと考えています</a:t>
            </a:r>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14</a:t>
            </a:fld>
            <a:endParaRPr kumimoji="1" lang="ja-JP" altLang="en-US"/>
          </a:p>
        </p:txBody>
      </p:sp>
    </p:spTree>
    <p:extLst>
      <p:ext uri="{BB962C8B-B14F-4D97-AF65-F5344CB8AC3E}">
        <p14:creationId xmlns:p14="http://schemas.microsoft.com/office/powerpoint/2010/main" val="3304772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全体の流れとして、はじめに「テーマ及びプロジェクト名」、次に「使用状況について」、最後に「目指すゴール」について話します</a:t>
            </a:r>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2</a:t>
            </a:fld>
            <a:endParaRPr kumimoji="1" lang="ja-JP" altLang="en-US"/>
          </a:p>
        </p:txBody>
      </p:sp>
    </p:spTree>
    <p:extLst>
      <p:ext uri="{BB962C8B-B14F-4D97-AF65-F5344CB8AC3E}">
        <p14:creationId xmlns:p14="http://schemas.microsoft.com/office/powerpoint/2010/main" val="3257906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これは、実際にテニスをしている人たちの話をまとめたものです。</a:t>
            </a:r>
            <a:endParaRPr kumimoji="1" lang="en-US" altLang="ja-JP" dirty="0"/>
          </a:p>
          <a:p>
            <a:pPr>
              <a:buFont typeface="Wingdings" panose="05000000000000000000" pitchFamily="2" charset="2"/>
              <a:buChar char="ü"/>
            </a:pPr>
            <a:r>
              <a:rPr kumimoji="1" lang="ja-JP" altLang="en-US" dirty="0"/>
              <a:t>主な意見として、</a:t>
            </a:r>
            <a:r>
              <a:rPr lang="ja-JP" altLang="en-US" dirty="0"/>
              <a:t>サーブ</a:t>
            </a:r>
            <a:r>
              <a:rPr lang="en-US" altLang="ja-JP" dirty="0"/>
              <a:t>50</a:t>
            </a:r>
            <a:r>
              <a:rPr lang="ja-JP" altLang="en-US" dirty="0"/>
              <a:t>本を打つのが</a:t>
            </a:r>
            <a:r>
              <a:rPr lang="en-US" altLang="ja-JP" dirty="0"/>
              <a:t>7</a:t>
            </a:r>
            <a:r>
              <a:rPr lang="ja-JP" altLang="en-US" dirty="0"/>
              <a:t>分に対して、ボールの回収に</a:t>
            </a:r>
            <a:r>
              <a:rPr lang="en-US" altLang="ja-JP" dirty="0"/>
              <a:t>3~5</a:t>
            </a:r>
            <a:r>
              <a:rPr lang="ja-JP" altLang="en-US" dirty="0"/>
              <a:t>分が必要</a:t>
            </a:r>
            <a:endParaRPr lang="en-US" altLang="ja-JP" dirty="0"/>
          </a:p>
          <a:p>
            <a:pPr>
              <a:buFont typeface="Wingdings" panose="05000000000000000000" pitchFamily="2" charset="2"/>
              <a:buChar char="ü"/>
            </a:pPr>
            <a:r>
              <a:rPr lang="ja-JP" altLang="en-US" dirty="0"/>
              <a:t> 高齢の方だと、腰を屈めてボールを拾うことが負荷になる</a:t>
            </a:r>
            <a:endParaRPr lang="en-US" altLang="ja-JP" dirty="0"/>
          </a:p>
          <a:p>
            <a:pPr>
              <a:buFont typeface="Wingdings" panose="05000000000000000000" pitchFamily="2" charset="2"/>
              <a:buChar char="ü"/>
            </a:pPr>
            <a:r>
              <a:rPr lang="en-US" altLang="ja-JP" dirty="0"/>
              <a:t> </a:t>
            </a:r>
            <a:r>
              <a:rPr lang="ja-JP" altLang="en-US" dirty="0"/>
              <a:t>時間も手間もかかり、練習時間も削れてしまう</a:t>
            </a:r>
            <a:endParaRPr lang="en-US" altLang="ja-JP" dirty="0"/>
          </a:p>
          <a:p>
            <a:r>
              <a:rPr kumimoji="1" lang="ja-JP" altLang="en-US" dirty="0"/>
              <a:t>があげられました</a:t>
            </a:r>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4</a:t>
            </a:fld>
            <a:endParaRPr kumimoji="1" lang="ja-JP" altLang="en-US"/>
          </a:p>
        </p:txBody>
      </p:sp>
    </p:spTree>
    <p:extLst>
      <p:ext uri="{BB962C8B-B14F-4D97-AF65-F5344CB8AC3E}">
        <p14:creationId xmlns:p14="http://schemas.microsoft.com/office/powerpoint/2010/main" val="1479846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これらの意見からユーザーの求めている物は、</a:t>
            </a:r>
            <a:endParaRPr kumimoji="1" lang="en-US" altLang="ja-JP" dirty="0"/>
          </a:p>
          <a:p>
            <a:pPr>
              <a:buFont typeface="Wingdings" panose="05000000000000000000" pitchFamily="2" charset="2"/>
              <a:buChar char="ü"/>
            </a:pPr>
            <a:r>
              <a:rPr lang="ja-JP" altLang="en-US" dirty="0"/>
              <a:t> 無駄な時間を減らすことで、練習時間を増やしたい</a:t>
            </a:r>
            <a:endParaRPr lang="en-US" altLang="ja-JP" dirty="0"/>
          </a:p>
          <a:p>
            <a:pPr>
              <a:buFont typeface="Wingdings" panose="05000000000000000000" pitchFamily="2" charset="2"/>
              <a:buChar char="ü"/>
            </a:pPr>
            <a:r>
              <a:rPr lang="en-US" altLang="ja-JP" dirty="0"/>
              <a:t> </a:t>
            </a:r>
            <a:r>
              <a:rPr lang="ja-JP" altLang="en-US" dirty="0"/>
              <a:t>腰を屈めることなく、ボールを回収することで体への負荷を減らしたい</a:t>
            </a:r>
            <a:endParaRPr lang="en-US" altLang="ja-JP" dirty="0"/>
          </a:p>
          <a:p>
            <a:pPr>
              <a:buFont typeface="Wingdings" panose="05000000000000000000" pitchFamily="2" charset="2"/>
              <a:buNone/>
            </a:pPr>
            <a:r>
              <a:rPr lang="ja-JP" altLang="en-US" dirty="0"/>
              <a:t>等</a:t>
            </a:r>
            <a:endParaRPr lang="en-US" altLang="ja-JP" dirty="0"/>
          </a:p>
          <a:p>
            <a:r>
              <a:rPr kumimoji="1" lang="ja-JP" altLang="en-US" dirty="0"/>
              <a:t>だと考えられます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5</a:t>
            </a:fld>
            <a:endParaRPr kumimoji="1" lang="ja-JP" altLang="en-US"/>
          </a:p>
        </p:txBody>
      </p:sp>
    </p:spTree>
    <p:extLst>
      <p:ext uri="{BB962C8B-B14F-4D97-AF65-F5344CB8AC3E}">
        <p14:creationId xmlns:p14="http://schemas.microsoft.com/office/powerpoint/2010/main" val="497565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「手間」と「時間」がかかり、体にも「負荷」がかかる。そんな面倒な作業、</a:t>
            </a:r>
            <a:endParaRPr kumimoji="1" lang="en-US" altLang="ja-JP" dirty="0"/>
          </a:p>
          <a:p>
            <a:r>
              <a:rPr kumimoji="1" lang="ja-JP" altLang="en-US" dirty="0"/>
              <a:t>それ、「</a:t>
            </a:r>
            <a:r>
              <a:rPr kumimoji="1" lang="en-US" altLang="ja-JP" dirty="0"/>
              <a:t>MIRS</a:t>
            </a:r>
            <a:r>
              <a:rPr kumimoji="1" lang="ja-JP" altLang="en-US" dirty="0"/>
              <a:t>」にやらせてみませんか？</a:t>
            </a:r>
            <a:endParaRPr kumimoji="1" lang="en-US" altLang="ja-JP" dirty="0"/>
          </a:p>
          <a:p>
            <a:endParaRPr kumimoji="1" lang="en-US" altLang="ja-JP" dirty="0"/>
          </a:p>
          <a:p>
            <a:r>
              <a:rPr kumimoji="1" lang="ja-JP" altLang="en-US" dirty="0"/>
              <a:t>ここまでが、四班の主なテーマです。</a:t>
            </a:r>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6</a:t>
            </a:fld>
            <a:endParaRPr kumimoji="1" lang="ja-JP" altLang="en-US"/>
          </a:p>
        </p:txBody>
      </p:sp>
    </p:spTree>
    <p:extLst>
      <p:ext uri="{BB962C8B-B14F-4D97-AF65-F5344CB8AC3E}">
        <p14:creationId xmlns:p14="http://schemas.microsoft.com/office/powerpoint/2010/main" val="2807059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最後に私たちの目指すゴールについてです。</a:t>
            </a:r>
            <a:endParaRPr kumimoji="1" lang="en-US" altLang="ja-JP" dirty="0"/>
          </a:p>
          <a:p>
            <a:r>
              <a:rPr kumimoji="1" lang="ja-JP" altLang="en-US" dirty="0"/>
              <a:t>我々四班は、</a:t>
            </a:r>
            <a:endParaRPr kumimoji="1" lang="en-US" altLang="ja-JP" dirty="0"/>
          </a:p>
          <a:p>
            <a:pPr>
              <a:buFont typeface="Wingdings" panose="05000000000000000000" pitchFamily="2" charset="2"/>
              <a:buChar char="ü"/>
            </a:pPr>
            <a:r>
              <a:rPr kumimoji="1" lang="en-US" altLang="ja-JP" dirty="0"/>
              <a:t> </a:t>
            </a:r>
            <a:r>
              <a:rPr lang="ja-JP" altLang="en-US" dirty="0"/>
              <a:t>コート上のボールを効率的に回収する</a:t>
            </a:r>
            <a:endParaRPr lang="en-US" altLang="ja-JP" dirty="0"/>
          </a:p>
          <a:p>
            <a:pPr>
              <a:buFont typeface="Wingdings" panose="05000000000000000000" pitchFamily="2" charset="2"/>
              <a:buChar char="ü"/>
            </a:pPr>
            <a:r>
              <a:rPr kumimoji="1" lang="en-US" altLang="ja-JP" dirty="0"/>
              <a:t> </a:t>
            </a:r>
            <a:r>
              <a:rPr kumimoji="1" lang="ja-JP" altLang="en-US" dirty="0"/>
              <a:t>回収したボールを収納する</a:t>
            </a:r>
            <a:endParaRPr kumimoji="1" lang="en-US" altLang="ja-JP" dirty="0"/>
          </a:p>
          <a:p>
            <a:pPr>
              <a:buFont typeface="Wingdings" panose="05000000000000000000" pitchFamily="2" charset="2"/>
              <a:buChar char="ü"/>
            </a:pPr>
            <a:r>
              <a:rPr lang="en-US" altLang="ja-JP" dirty="0"/>
              <a:t> </a:t>
            </a:r>
            <a:r>
              <a:rPr lang="ja-JP" altLang="en-US" dirty="0"/>
              <a:t>収納したボールを指定の位置まで運搬する</a:t>
            </a:r>
            <a:endParaRPr lang="en-US" altLang="ja-JP" dirty="0"/>
          </a:p>
          <a:p>
            <a:pPr>
              <a:buFont typeface="Wingdings" panose="05000000000000000000" pitchFamily="2" charset="2"/>
              <a:buChar char="ü"/>
            </a:pPr>
            <a:r>
              <a:rPr kumimoji="1" lang="en-US" altLang="ja-JP" dirty="0"/>
              <a:t> </a:t>
            </a:r>
            <a:r>
              <a:rPr kumimoji="1" lang="ja-JP" altLang="en-US" dirty="0"/>
              <a:t>携帯からの操作</a:t>
            </a:r>
            <a:endParaRPr kumimoji="1" lang="en-US" altLang="ja-JP" dirty="0"/>
          </a:p>
          <a:p>
            <a:pPr>
              <a:buFont typeface="Wingdings" panose="05000000000000000000" pitchFamily="2" charset="2"/>
              <a:buChar char="ü"/>
            </a:pPr>
            <a:r>
              <a:rPr lang="en-US" altLang="ja-JP" dirty="0"/>
              <a:t> </a:t>
            </a:r>
            <a:r>
              <a:rPr lang="ja-JP" altLang="en-US" dirty="0"/>
              <a:t>生活に溶け込む愛らしい見た目</a:t>
            </a:r>
            <a:endParaRPr kumimoji="1" lang="en-US" altLang="ja-JP" dirty="0"/>
          </a:p>
          <a:p>
            <a:r>
              <a:rPr kumimoji="1" lang="ja-JP" altLang="en-US" dirty="0"/>
              <a:t>を可能とロボットの実現を現時点では目指しています</a:t>
            </a:r>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7</a:t>
            </a:fld>
            <a:endParaRPr kumimoji="1" lang="ja-JP" altLang="en-US"/>
          </a:p>
        </p:txBody>
      </p:sp>
    </p:spTree>
    <p:extLst>
      <p:ext uri="{BB962C8B-B14F-4D97-AF65-F5344CB8AC3E}">
        <p14:creationId xmlns:p14="http://schemas.microsoft.com/office/powerpoint/2010/main" val="195559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anose="05000000000000000000" pitchFamily="2" charset="2"/>
              <a:buNone/>
            </a:pPr>
            <a:r>
              <a:rPr kumimoji="1" lang="ja-JP" altLang="en-US" dirty="0"/>
              <a:t>これを実現させるために、</a:t>
            </a:r>
            <a:endParaRPr kumimoji="1" lang="en-US" altLang="ja-JP" dirty="0"/>
          </a:p>
          <a:p>
            <a:pPr>
              <a:buFont typeface="Wingdings" panose="05000000000000000000" pitchFamily="2" charset="2"/>
              <a:buChar char="ü"/>
            </a:pPr>
            <a:r>
              <a:rPr lang="ja-JP" altLang="en-US" dirty="0"/>
              <a:t> ボールを回収・収納をする機構</a:t>
            </a:r>
            <a:endParaRPr lang="en-US" altLang="ja-JP" dirty="0"/>
          </a:p>
          <a:p>
            <a:pPr>
              <a:buFont typeface="Wingdings" panose="05000000000000000000" pitchFamily="2" charset="2"/>
              <a:buChar char="ü"/>
            </a:pPr>
            <a:r>
              <a:rPr lang="en-US" altLang="ja-JP" dirty="0"/>
              <a:t> </a:t>
            </a:r>
            <a:r>
              <a:rPr lang="ja-JP" altLang="en-US" dirty="0"/>
              <a:t>ボールを認識するための画像認識</a:t>
            </a:r>
            <a:endParaRPr lang="en-US" altLang="ja-JP" dirty="0"/>
          </a:p>
          <a:p>
            <a:pPr>
              <a:buFont typeface="Wingdings" panose="05000000000000000000" pitchFamily="2" charset="2"/>
              <a:buChar char="ü"/>
            </a:pPr>
            <a:r>
              <a:rPr lang="en-US" altLang="ja-JP" dirty="0"/>
              <a:t> </a:t>
            </a:r>
            <a:r>
              <a:rPr lang="ja-JP" altLang="en-US" dirty="0"/>
              <a:t>より早く回収を行うための自己位置推定する機構</a:t>
            </a:r>
            <a:endParaRPr lang="en-US" altLang="ja-JP" dirty="0"/>
          </a:p>
          <a:p>
            <a:pPr>
              <a:buFont typeface="Wingdings" panose="05000000000000000000" pitchFamily="2" charset="2"/>
              <a:buChar char="ü"/>
            </a:pPr>
            <a:r>
              <a:rPr lang="ja-JP" altLang="en-US" dirty="0"/>
              <a:t> </a:t>
            </a:r>
            <a:r>
              <a:rPr lang="en-US" altLang="ja-JP" dirty="0"/>
              <a:t>MIRS</a:t>
            </a:r>
            <a:r>
              <a:rPr lang="ja-JP" altLang="en-US" dirty="0"/>
              <a:t>と連動するスマホアプリの開発</a:t>
            </a:r>
            <a:endParaRPr lang="en-US" altLang="ja-JP" dirty="0"/>
          </a:p>
          <a:p>
            <a:pPr>
              <a:buFont typeface="Wingdings" panose="05000000000000000000" pitchFamily="2" charset="2"/>
              <a:buChar char="ü"/>
            </a:pPr>
            <a:r>
              <a:rPr lang="en-US" altLang="ja-JP" dirty="0"/>
              <a:t> </a:t>
            </a:r>
            <a:r>
              <a:rPr lang="ja-JP" altLang="en-US" dirty="0"/>
              <a:t>強度とデザインを両立させる</a:t>
            </a:r>
          </a:p>
          <a:p>
            <a:r>
              <a:rPr kumimoji="1" lang="ja-JP" altLang="en-US" dirty="0"/>
              <a:t>等の技術的な課題をクリアすることが必要になると考えています。</a:t>
            </a:r>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8</a:t>
            </a:fld>
            <a:endParaRPr kumimoji="1" lang="ja-JP" altLang="en-US"/>
          </a:p>
        </p:txBody>
      </p:sp>
    </p:spTree>
    <p:extLst>
      <p:ext uri="{BB962C8B-B14F-4D97-AF65-F5344CB8AC3E}">
        <p14:creationId xmlns:p14="http://schemas.microsoft.com/office/powerpoint/2010/main" val="1298680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また、これが現時点での</a:t>
            </a:r>
            <a:r>
              <a:rPr kumimoji="1" lang="en-US" altLang="ja-JP" dirty="0"/>
              <a:t>MIRS</a:t>
            </a:r>
            <a:r>
              <a:rPr kumimoji="1" lang="ja-JP" altLang="en-US" dirty="0"/>
              <a:t>のイメージ図です。</a:t>
            </a:r>
            <a:endParaRPr kumimoji="1" lang="en-US" altLang="ja-JP" dirty="0"/>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9</a:t>
            </a:fld>
            <a:endParaRPr kumimoji="1" lang="ja-JP" altLang="en-US"/>
          </a:p>
        </p:txBody>
      </p:sp>
    </p:spTree>
    <p:extLst>
      <p:ext uri="{BB962C8B-B14F-4D97-AF65-F5344CB8AC3E}">
        <p14:creationId xmlns:p14="http://schemas.microsoft.com/office/powerpoint/2010/main" val="2602631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ここからは、少し余談になってしまうのですが、皆さん</a:t>
            </a:r>
            <a:r>
              <a:rPr kumimoji="1" lang="en-US" altLang="ja-JP" dirty="0" err="1"/>
              <a:t>tennibot</a:t>
            </a:r>
            <a:r>
              <a:rPr kumimoji="1" lang="ja-JP" altLang="en-US" dirty="0"/>
              <a:t>というロボットをご存じでしょうか？</a:t>
            </a:r>
            <a:endParaRPr kumimoji="1" lang="en-US" altLang="ja-JP" dirty="0"/>
          </a:p>
          <a:p>
            <a:r>
              <a:rPr kumimoji="1" lang="en-US" altLang="ja-JP" dirty="0" err="1"/>
              <a:t>Tennibot</a:t>
            </a:r>
            <a:r>
              <a:rPr kumimoji="1" lang="ja-JP" altLang="en-US" dirty="0"/>
              <a:t>は海外で開発されている、テニスボールを回収するロボットです。</a:t>
            </a:r>
            <a:endParaRPr kumimoji="1" lang="en-US" altLang="ja-JP" dirty="0"/>
          </a:p>
          <a:p>
            <a:r>
              <a:rPr kumimoji="1" lang="ja-JP" altLang="en-US" dirty="0"/>
              <a:t>本当は動画を貼りたかったのですが、動画を貼ることができなかったので記載されている</a:t>
            </a:r>
            <a:r>
              <a:rPr kumimoji="1" lang="en-US" altLang="ja-JP" dirty="0" err="1"/>
              <a:t>url</a:t>
            </a:r>
            <a:r>
              <a:rPr kumimoji="1" lang="ja-JP" altLang="en-US" dirty="0"/>
              <a:t>のページに移動する、もしくは</a:t>
            </a:r>
            <a:r>
              <a:rPr kumimoji="1" lang="en-US" altLang="ja-JP" dirty="0" err="1"/>
              <a:t>youtube</a:t>
            </a:r>
            <a:r>
              <a:rPr kumimoji="1" lang="ja-JP" altLang="en-US" dirty="0"/>
              <a:t>で</a:t>
            </a:r>
            <a:r>
              <a:rPr kumimoji="1" lang="en-US" altLang="ja-JP" dirty="0" err="1"/>
              <a:t>tennibot</a:t>
            </a:r>
            <a:r>
              <a:rPr kumimoji="1" lang="ja-JP" altLang="en-US" dirty="0"/>
              <a:t>と検索すれば動画が見れます。</a:t>
            </a:r>
            <a:endParaRPr kumimoji="1" lang="en-US" altLang="ja-JP" dirty="0"/>
          </a:p>
        </p:txBody>
      </p:sp>
      <p:sp>
        <p:nvSpPr>
          <p:cNvPr id="4" name="スライド番号プレースホルダー 3"/>
          <p:cNvSpPr>
            <a:spLocks noGrp="1"/>
          </p:cNvSpPr>
          <p:nvPr>
            <p:ph type="sldNum" sz="quarter" idx="5"/>
          </p:nvPr>
        </p:nvSpPr>
        <p:spPr/>
        <p:txBody>
          <a:bodyPr/>
          <a:lstStyle/>
          <a:p>
            <a:fld id="{DF7B975C-31E8-4ECB-B85A-FDA75FDD3888}" type="slidenum">
              <a:rPr kumimoji="1" lang="ja-JP" altLang="en-US" smtClean="0"/>
              <a:t>10</a:t>
            </a:fld>
            <a:endParaRPr kumimoji="1" lang="ja-JP" altLang="en-US"/>
          </a:p>
        </p:txBody>
      </p:sp>
    </p:spTree>
    <p:extLst>
      <p:ext uri="{BB962C8B-B14F-4D97-AF65-F5344CB8AC3E}">
        <p14:creationId xmlns:p14="http://schemas.microsoft.com/office/powerpoint/2010/main" val="319301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E60372-096D-4FFC-89A1-5ADBEE108EB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BEF4379-30BF-4B24-9AE4-54DD9152AD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1B55BCE-9359-492B-AD35-44A562437710}"/>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5" name="フッター プレースホルダー 4">
            <a:extLst>
              <a:ext uri="{FF2B5EF4-FFF2-40B4-BE49-F238E27FC236}">
                <a16:creationId xmlns:a16="http://schemas.microsoft.com/office/drawing/2014/main" id="{2EE21A4B-7DFC-4F50-BAE4-29995FD038B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03921A-D2F3-4EF1-8770-4A1D3CF63FC2}"/>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247746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B71DC6-E947-4193-A464-805838D5C64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7E78ABB-DAA5-4FC3-B8F7-ADF084FC5F6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ABF0DE-DF34-42CB-A7D0-843A6D6F4527}"/>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5" name="フッター プレースホルダー 4">
            <a:extLst>
              <a:ext uri="{FF2B5EF4-FFF2-40B4-BE49-F238E27FC236}">
                <a16:creationId xmlns:a16="http://schemas.microsoft.com/office/drawing/2014/main" id="{6FCF19B0-C110-468B-B3C9-C99E178D3E3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DF31D3-1C14-4202-87A2-B692C6F1ACDB}"/>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176650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FCCF512-7998-41DE-BA6E-4FFF2ECDFEE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08BA563-BAC1-4078-A5FC-A67F863FC25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420270D-241D-44EC-88B6-01298C8AA25F}"/>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5" name="フッター プレースホルダー 4">
            <a:extLst>
              <a:ext uri="{FF2B5EF4-FFF2-40B4-BE49-F238E27FC236}">
                <a16:creationId xmlns:a16="http://schemas.microsoft.com/office/drawing/2014/main" id="{B7270D4C-C300-4A72-91E2-7306445D1E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AF0635-C1B1-4018-9CEE-001CBD19B0AD}"/>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347892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E80097-6C81-4F59-9FC3-41D9A2B5891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69F4675-7ADE-4EF4-8C4D-4CE9EE214FC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68A30FF-EBF7-4CDA-9449-0AB39645F4E5}"/>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5" name="フッター プレースホルダー 4">
            <a:extLst>
              <a:ext uri="{FF2B5EF4-FFF2-40B4-BE49-F238E27FC236}">
                <a16:creationId xmlns:a16="http://schemas.microsoft.com/office/drawing/2014/main" id="{1FEDBB68-3732-4AFE-8477-9F817A0996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863912-E545-4304-9BF6-30919BD3F9E0}"/>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892384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B03E28-7271-448E-B26F-DD01071472D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DC3D679-04DB-45E7-8A6F-1F7850D288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1C97764-9DE1-441F-A397-967B348B8747}"/>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5" name="フッター プレースホルダー 4">
            <a:extLst>
              <a:ext uri="{FF2B5EF4-FFF2-40B4-BE49-F238E27FC236}">
                <a16:creationId xmlns:a16="http://schemas.microsoft.com/office/drawing/2014/main" id="{530459A3-BFC7-4EF4-8E7F-A65A85AAEF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387DB0-8DA8-4136-9A27-8FC9ECC42841}"/>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2515439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4B7D92-ED35-4C77-9B68-AEB5A7DD42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FB850D-3534-4835-B876-4C0C4C95087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686C35-A37E-4CDE-806E-6CAA0AE7412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658A10E-B617-4F6A-A0F1-5A1A384A446A}"/>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6" name="フッター プレースホルダー 5">
            <a:extLst>
              <a:ext uri="{FF2B5EF4-FFF2-40B4-BE49-F238E27FC236}">
                <a16:creationId xmlns:a16="http://schemas.microsoft.com/office/drawing/2014/main" id="{ECAE473E-E5DC-41EF-B5C6-455651783B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782759E-CC4C-40A2-A497-D75705CF014C}"/>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740358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9BFAB5-1BA7-4314-B144-0A7F410C687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C1575E9-3E4D-4F25-A2FD-4F740E22D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C15F9B2-0017-423C-8A44-DE66FB5E007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57F18C7-5F1C-42AF-962B-0CEC04A97E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8D9EFCD-1EA4-42BC-B8F8-9D90C0F89EF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9AA5099-DC80-45B7-BD11-B67BF3AA2DB8}"/>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8" name="フッター プレースホルダー 7">
            <a:extLst>
              <a:ext uri="{FF2B5EF4-FFF2-40B4-BE49-F238E27FC236}">
                <a16:creationId xmlns:a16="http://schemas.microsoft.com/office/drawing/2014/main" id="{016FDECE-CB7C-44E5-84A7-DBF606FA3F7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BEB6622-DB99-45CD-8066-AC7EC29CF8BE}"/>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3715346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F60003-EEEE-4258-8BB9-1E35F23BBC0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A2660ED-54CA-4382-893E-F60CD5CF5A09}"/>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4" name="フッター プレースホルダー 3">
            <a:extLst>
              <a:ext uri="{FF2B5EF4-FFF2-40B4-BE49-F238E27FC236}">
                <a16:creationId xmlns:a16="http://schemas.microsoft.com/office/drawing/2014/main" id="{9CAC9131-C877-47B8-953E-16BE78A76FD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E8A561B-FA39-44A6-9385-E50E32E6AD4C}"/>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415244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4F4FF84-BDF6-4F88-87C2-0435F3A9CE08}"/>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3" name="フッター プレースホルダー 2">
            <a:extLst>
              <a:ext uri="{FF2B5EF4-FFF2-40B4-BE49-F238E27FC236}">
                <a16:creationId xmlns:a16="http://schemas.microsoft.com/office/drawing/2014/main" id="{537045DE-8E92-43A6-89AC-4F00CBABCEB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405F2A9-C1EE-457E-9369-B9C524ADA536}"/>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321481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EEA77F-D450-45AB-B775-FA71D628C2E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7C4A471-4E3B-4A3C-948F-B85DB30E52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6068800-7FF2-482D-92A0-66867DF03C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588186A-A29B-4499-A473-B992E5E0E0FD}"/>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6" name="フッター プレースホルダー 5">
            <a:extLst>
              <a:ext uri="{FF2B5EF4-FFF2-40B4-BE49-F238E27FC236}">
                <a16:creationId xmlns:a16="http://schemas.microsoft.com/office/drawing/2014/main" id="{635FDDA2-F3CC-48F3-8CF1-104A57E02D2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92E456C-49A9-46DE-A34D-2E94633A0268}"/>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269949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B9649A-B978-4FDE-98B1-2E619131CBF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CBF782A-E82F-44DD-B8E5-098BEC5D63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9E2FCC84-9126-4DA5-9D00-3FECF2CCC9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9500248-A295-416F-A40F-42724F4B2F0E}"/>
              </a:ext>
            </a:extLst>
          </p:cNvPr>
          <p:cNvSpPr>
            <a:spLocks noGrp="1"/>
          </p:cNvSpPr>
          <p:nvPr>
            <p:ph type="dt" sz="half" idx="10"/>
          </p:nvPr>
        </p:nvSpPr>
        <p:spPr/>
        <p:txBody>
          <a:bodyPr/>
          <a:lstStyle/>
          <a:p>
            <a:fld id="{91B8D660-70A3-45AB-9C63-8D24212A5A13}" type="datetimeFigureOut">
              <a:rPr kumimoji="1" lang="ja-JP" altLang="en-US" smtClean="0"/>
              <a:t>2020/8/23</a:t>
            </a:fld>
            <a:endParaRPr kumimoji="1" lang="ja-JP" altLang="en-US"/>
          </a:p>
        </p:txBody>
      </p:sp>
      <p:sp>
        <p:nvSpPr>
          <p:cNvPr id="6" name="フッター プレースホルダー 5">
            <a:extLst>
              <a:ext uri="{FF2B5EF4-FFF2-40B4-BE49-F238E27FC236}">
                <a16:creationId xmlns:a16="http://schemas.microsoft.com/office/drawing/2014/main" id="{36F791DE-E00A-4D75-BA64-F004EAD8A8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18D247-6D2A-42A5-B923-5D0FCDCDD5B7}"/>
              </a:ext>
            </a:extLst>
          </p:cNvPr>
          <p:cNvSpPr>
            <a:spLocks noGrp="1"/>
          </p:cNvSpPr>
          <p:nvPr>
            <p:ph type="sldNum" sz="quarter" idx="12"/>
          </p:nvPr>
        </p:nvSpPr>
        <p:spPr/>
        <p:txBody>
          <a:body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130944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208CCEF-7AE2-4581-B28E-F664FD6C5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E1F723-410F-45B2-88DF-FE6042CA7C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4BB257-FD79-4989-A308-2CD2B72066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8D660-70A3-45AB-9C63-8D24212A5A13}" type="datetimeFigureOut">
              <a:rPr kumimoji="1" lang="ja-JP" altLang="en-US" smtClean="0"/>
              <a:t>2020/8/23</a:t>
            </a:fld>
            <a:endParaRPr kumimoji="1" lang="ja-JP" altLang="en-US"/>
          </a:p>
        </p:txBody>
      </p:sp>
      <p:sp>
        <p:nvSpPr>
          <p:cNvPr id="5" name="フッター プレースホルダー 4">
            <a:extLst>
              <a:ext uri="{FF2B5EF4-FFF2-40B4-BE49-F238E27FC236}">
                <a16:creationId xmlns:a16="http://schemas.microsoft.com/office/drawing/2014/main" id="{C91590F3-014A-4C93-9513-51CFABF644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93E0D19-32D8-4678-8086-882878FC73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1E498-99B1-4F21-A68D-DB7FE12CDEC5}" type="slidenum">
              <a:rPr kumimoji="1" lang="ja-JP" altLang="en-US" smtClean="0"/>
              <a:t>‹#›</a:t>
            </a:fld>
            <a:endParaRPr kumimoji="1" lang="ja-JP" altLang="en-US"/>
          </a:p>
        </p:txBody>
      </p:sp>
    </p:spTree>
    <p:extLst>
      <p:ext uri="{BB962C8B-B14F-4D97-AF65-F5344CB8AC3E}">
        <p14:creationId xmlns:p14="http://schemas.microsoft.com/office/powerpoint/2010/main" val="2522224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CB5417-BC66-4BB7-9CEE-619F287A8FF6}"/>
              </a:ext>
            </a:extLst>
          </p:cNvPr>
          <p:cNvSpPr>
            <a:spLocks noGrp="1"/>
          </p:cNvSpPr>
          <p:nvPr>
            <p:ph type="ctrTitle"/>
          </p:nvPr>
        </p:nvSpPr>
        <p:spPr>
          <a:xfrm>
            <a:off x="1524000" y="2526951"/>
            <a:ext cx="9144000" cy="1804098"/>
          </a:xfrm>
        </p:spPr>
        <p:txBody>
          <a:bodyPr>
            <a:normAutofit/>
          </a:bodyPr>
          <a:lstStyle/>
          <a:p>
            <a:r>
              <a:rPr kumimoji="1" lang="en-US" altLang="ja-JP" dirty="0">
                <a:latin typeface="Yu Gothic UI Semilight" panose="020B0400000000000000" pitchFamily="50" charset="-128"/>
                <a:ea typeface="Yu Gothic UI Semilight" panose="020B0400000000000000" pitchFamily="50" charset="-128"/>
              </a:rPr>
              <a:t>MIRS2004</a:t>
            </a:r>
            <a:br>
              <a:rPr kumimoji="1" lang="en-US" altLang="ja-JP" dirty="0">
                <a:latin typeface="Yu Gothic UI Semilight" panose="020B0400000000000000" pitchFamily="50" charset="-128"/>
                <a:ea typeface="Yu Gothic UI Semilight" panose="020B0400000000000000" pitchFamily="50" charset="-128"/>
              </a:rPr>
            </a:br>
            <a:r>
              <a:rPr kumimoji="1" lang="ja-JP" altLang="en-US" dirty="0">
                <a:latin typeface="Yu Gothic UI Semilight" panose="020B0400000000000000" pitchFamily="50" charset="-128"/>
                <a:ea typeface="Yu Gothic UI Semilight" panose="020B0400000000000000" pitchFamily="50" charset="-128"/>
              </a:rPr>
              <a:t>プロジェクトテーマ報告</a:t>
            </a:r>
          </a:p>
        </p:txBody>
      </p:sp>
    </p:spTree>
    <p:extLst>
      <p:ext uri="{BB962C8B-B14F-4D97-AF65-F5344CB8AC3E}">
        <p14:creationId xmlns:p14="http://schemas.microsoft.com/office/powerpoint/2010/main" val="416999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39AC1-76C5-4A19-8082-8616419297FD}"/>
              </a:ext>
            </a:extLst>
          </p:cNvPr>
          <p:cNvSpPr>
            <a:spLocks noGrp="1"/>
          </p:cNvSpPr>
          <p:nvPr>
            <p:ph type="title"/>
          </p:nvPr>
        </p:nvSpPr>
        <p:spPr/>
        <p:txBody>
          <a:bodyPr/>
          <a:lstStyle/>
          <a:p>
            <a:r>
              <a:rPr lang="en-US" altLang="ja-JP" dirty="0"/>
              <a:t>2. </a:t>
            </a:r>
            <a:r>
              <a:rPr lang="ja-JP" altLang="en-US" dirty="0"/>
              <a:t>目指すゴール</a:t>
            </a:r>
            <a:endParaRPr kumimoji="1" lang="ja-JP" altLang="en-US" dirty="0"/>
          </a:p>
        </p:txBody>
      </p:sp>
      <p:sp>
        <p:nvSpPr>
          <p:cNvPr id="3" name="コンテンツ プレースホルダー 2">
            <a:extLst>
              <a:ext uri="{FF2B5EF4-FFF2-40B4-BE49-F238E27FC236}">
                <a16:creationId xmlns:a16="http://schemas.microsoft.com/office/drawing/2014/main" id="{08529299-1531-43A7-B625-DA83A8771B57}"/>
              </a:ext>
            </a:extLst>
          </p:cNvPr>
          <p:cNvSpPr>
            <a:spLocks noGrp="1"/>
          </p:cNvSpPr>
          <p:nvPr>
            <p:ph idx="1"/>
          </p:nvPr>
        </p:nvSpPr>
        <p:spPr/>
        <p:txBody>
          <a:bodyPr/>
          <a:lstStyle/>
          <a:p>
            <a:pPr marL="0" indent="0">
              <a:buNone/>
            </a:pPr>
            <a:r>
              <a:rPr lang="en-US" altLang="ja-JP" dirty="0"/>
              <a:t>2.3 </a:t>
            </a:r>
            <a:r>
              <a:rPr lang="en-US" altLang="ja-JP" dirty="0" err="1"/>
              <a:t>tennibot</a:t>
            </a:r>
            <a:r>
              <a:rPr lang="ja-JP" altLang="en-US" dirty="0"/>
              <a:t>について</a:t>
            </a:r>
            <a:endParaRPr lang="en-US" altLang="ja-JP" dirty="0"/>
          </a:p>
          <a:p>
            <a:pPr marL="0" indent="0">
              <a:buNone/>
            </a:pPr>
            <a:endParaRPr lang="en-US" altLang="ja-JP" dirty="0"/>
          </a:p>
          <a:p>
            <a:pPr marL="0" indent="0">
              <a:buNone/>
            </a:pPr>
            <a:r>
              <a:rPr lang="en-US" altLang="ja-JP" dirty="0" err="1"/>
              <a:t>Tennibot</a:t>
            </a:r>
            <a:r>
              <a:rPr lang="en-US" altLang="ja-JP" dirty="0"/>
              <a:t> : [</a:t>
            </a:r>
            <a:r>
              <a:rPr lang="en-US" altLang="ja-JP" dirty="0">
                <a:solidFill>
                  <a:srgbClr val="92D050"/>
                </a:solidFill>
              </a:rPr>
              <a:t>https://tennibot.com/]</a:t>
            </a:r>
          </a:p>
          <a:p>
            <a:pPr marL="0" indent="0">
              <a:buNone/>
            </a:pPr>
            <a:r>
              <a:rPr lang="en-US" altLang="ja-JP" dirty="0"/>
              <a:t>https://firebasestorage.googleapis.com/v0/b/har-tru.appspot.com/o/Website%20Video%20June2020.mp4?alt=media&amp;token=e16737ea-cc46-43da-bf02-34a5a8165749</a:t>
            </a:r>
          </a:p>
          <a:p>
            <a:pPr marL="0" indent="0">
              <a:buNone/>
            </a:pPr>
            <a:endParaRPr kumimoji="1" lang="ja-JP" altLang="en-US" dirty="0"/>
          </a:p>
        </p:txBody>
      </p:sp>
    </p:spTree>
    <p:extLst>
      <p:ext uri="{BB962C8B-B14F-4D97-AF65-F5344CB8AC3E}">
        <p14:creationId xmlns:p14="http://schemas.microsoft.com/office/powerpoint/2010/main" val="2744148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39AC1-76C5-4A19-8082-8616419297FD}"/>
              </a:ext>
            </a:extLst>
          </p:cNvPr>
          <p:cNvSpPr>
            <a:spLocks noGrp="1"/>
          </p:cNvSpPr>
          <p:nvPr>
            <p:ph type="title"/>
          </p:nvPr>
        </p:nvSpPr>
        <p:spPr/>
        <p:txBody>
          <a:bodyPr/>
          <a:lstStyle/>
          <a:p>
            <a:r>
              <a:rPr lang="en-US" altLang="ja-JP" dirty="0"/>
              <a:t>2. </a:t>
            </a:r>
            <a:r>
              <a:rPr lang="ja-JP" altLang="en-US" dirty="0"/>
              <a:t>目指すゴール</a:t>
            </a:r>
            <a:endParaRPr kumimoji="1" lang="ja-JP" altLang="en-US" dirty="0"/>
          </a:p>
        </p:txBody>
      </p:sp>
      <p:sp>
        <p:nvSpPr>
          <p:cNvPr id="3" name="コンテンツ プレースホルダー 2">
            <a:extLst>
              <a:ext uri="{FF2B5EF4-FFF2-40B4-BE49-F238E27FC236}">
                <a16:creationId xmlns:a16="http://schemas.microsoft.com/office/drawing/2014/main" id="{08529299-1531-43A7-B625-DA83A8771B57}"/>
              </a:ext>
            </a:extLst>
          </p:cNvPr>
          <p:cNvSpPr>
            <a:spLocks noGrp="1"/>
          </p:cNvSpPr>
          <p:nvPr>
            <p:ph idx="1"/>
          </p:nvPr>
        </p:nvSpPr>
        <p:spPr/>
        <p:txBody>
          <a:bodyPr/>
          <a:lstStyle/>
          <a:p>
            <a:r>
              <a:rPr lang="en-US" altLang="ja-JP" dirty="0"/>
              <a:t>2.3 </a:t>
            </a:r>
            <a:r>
              <a:rPr lang="en-US" altLang="ja-JP" dirty="0" err="1"/>
              <a:t>tennibot</a:t>
            </a:r>
            <a:r>
              <a:rPr lang="ja-JP" altLang="en-US" dirty="0"/>
              <a:t>について</a:t>
            </a:r>
            <a:endParaRPr lang="en-US" altLang="ja-JP" dirty="0"/>
          </a:p>
          <a:p>
            <a:pPr marL="0" indent="0">
              <a:buNone/>
            </a:pPr>
            <a:endParaRPr lang="en-US" altLang="ja-JP" dirty="0"/>
          </a:p>
          <a:p>
            <a:pPr marL="0" indent="0">
              <a:buNone/>
            </a:pPr>
            <a:endParaRPr kumimoji="1" lang="ja-JP" altLang="en-US" dirty="0"/>
          </a:p>
        </p:txBody>
      </p:sp>
      <p:pic>
        <p:nvPicPr>
          <p:cNvPr id="5" name="図 4" descr="草, 屋外, ボール, グリーン が含まれている画像&#10;&#10;自動的に生成された説明">
            <a:extLst>
              <a:ext uri="{FF2B5EF4-FFF2-40B4-BE49-F238E27FC236}">
                <a16:creationId xmlns:a16="http://schemas.microsoft.com/office/drawing/2014/main" id="{01B3CC94-6D29-4285-8995-203887E17A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095" y="2468485"/>
            <a:ext cx="4591674" cy="3065618"/>
          </a:xfrm>
          <a:prstGeom prst="rect">
            <a:avLst/>
          </a:prstGeom>
        </p:spPr>
      </p:pic>
      <p:pic>
        <p:nvPicPr>
          <p:cNvPr id="7" name="図 6" descr="スポーツゲーム, スポーツ, 道路, ボール が含まれている画像&#10;&#10;自動的に生成された説明">
            <a:extLst>
              <a:ext uri="{FF2B5EF4-FFF2-40B4-BE49-F238E27FC236}">
                <a16:creationId xmlns:a16="http://schemas.microsoft.com/office/drawing/2014/main" id="{49948E48-C7A0-4DBE-8212-1F7F112D0E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2884" y="2468483"/>
            <a:ext cx="4591674" cy="3065619"/>
          </a:xfrm>
          <a:prstGeom prst="rect">
            <a:avLst/>
          </a:prstGeom>
        </p:spPr>
      </p:pic>
    </p:spTree>
    <p:extLst>
      <p:ext uri="{BB962C8B-B14F-4D97-AF65-F5344CB8AC3E}">
        <p14:creationId xmlns:p14="http://schemas.microsoft.com/office/powerpoint/2010/main" val="3269625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5F3B07-168B-4F4D-95A7-B30925CCB215}"/>
              </a:ext>
            </a:extLst>
          </p:cNvPr>
          <p:cNvSpPr>
            <a:spLocks noGrp="1"/>
          </p:cNvSpPr>
          <p:nvPr>
            <p:ph type="title"/>
          </p:nvPr>
        </p:nvSpPr>
        <p:spPr/>
        <p:txBody>
          <a:bodyPr/>
          <a:lstStyle/>
          <a:p>
            <a:r>
              <a:rPr lang="en-US" altLang="ja-JP" dirty="0"/>
              <a:t>2. </a:t>
            </a:r>
            <a:r>
              <a:rPr lang="ja-JP" altLang="en-US" dirty="0"/>
              <a:t>目指すゴール</a:t>
            </a:r>
            <a:endParaRPr kumimoji="1" lang="ja-JP" altLang="en-US" dirty="0"/>
          </a:p>
        </p:txBody>
      </p:sp>
      <p:sp>
        <p:nvSpPr>
          <p:cNvPr id="3" name="コンテンツ プレースホルダー 2">
            <a:extLst>
              <a:ext uri="{FF2B5EF4-FFF2-40B4-BE49-F238E27FC236}">
                <a16:creationId xmlns:a16="http://schemas.microsoft.com/office/drawing/2014/main" id="{FC14A049-5764-4635-AB22-7E10866058AA}"/>
              </a:ext>
            </a:extLst>
          </p:cNvPr>
          <p:cNvSpPr>
            <a:spLocks noGrp="1"/>
          </p:cNvSpPr>
          <p:nvPr>
            <p:ph idx="1"/>
          </p:nvPr>
        </p:nvSpPr>
        <p:spPr/>
        <p:txBody>
          <a:bodyPr/>
          <a:lstStyle/>
          <a:p>
            <a:r>
              <a:rPr kumimoji="1" lang="en-US" altLang="ja-JP" dirty="0" err="1"/>
              <a:t>Tennibot</a:t>
            </a:r>
            <a:r>
              <a:rPr kumimoji="1" lang="ja-JP" altLang="en-US" dirty="0"/>
              <a:t>との差別化</a:t>
            </a:r>
            <a:endParaRPr kumimoji="1" lang="en-US" altLang="ja-JP" dirty="0"/>
          </a:p>
          <a:p>
            <a:endParaRPr lang="en-US" altLang="ja-JP" dirty="0"/>
          </a:p>
          <a:p>
            <a:pPr marL="0" indent="0" algn="ctr">
              <a:buNone/>
            </a:pPr>
            <a:r>
              <a:rPr kumimoji="1" lang="en-US" altLang="ja-JP" dirty="0"/>
              <a:t> </a:t>
            </a:r>
            <a:r>
              <a:rPr kumimoji="1" lang="ja-JP" altLang="en-US" dirty="0"/>
              <a:t>すでに世に出ている物の模造品になってしまう</a:t>
            </a:r>
            <a:endParaRPr kumimoji="1" lang="en-US" altLang="ja-JP" dirty="0"/>
          </a:p>
          <a:p>
            <a:pPr marL="0" indent="0">
              <a:buNone/>
            </a:pPr>
            <a:endParaRPr lang="en-US" altLang="ja-JP" dirty="0"/>
          </a:p>
          <a:p>
            <a:pPr marL="0" indent="0" algn="ctr">
              <a:buNone/>
            </a:pPr>
            <a:r>
              <a:rPr kumimoji="1" lang="ja-JP" altLang="en-US" sz="4000" dirty="0"/>
              <a:t>それを防ぐために、</a:t>
            </a:r>
            <a:endParaRPr kumimoji="1" lang="en-US" altLang="ja-JP" sz="4000" dirty="0"/>
          </a:p>
          <a:p>
            <a:pPr marL="0" indent="0" algn="ctr">
              <a:buNone/>
            </a:pPr>
            <a:r>
              <a:rPr kumimoji="1" lang="ja-JP" altLang="en-US" sz="4000" dirty="0"/>
              <a:t>「</a:t>
            </a:r>
            <a:r>
              <a:rPr kumimoji="1" lang="ja-JP" altLang="en-US" sz="4000" dirty="0">
                <a:solidFill>
                  <a:schemeClr val="accent2">
                    <a:lumMod val="75000"/>
                  </a:schemeClr>
                </a:solidFill>
              </a:rPr>
              <a:t>専門性</a:t>
            </a:r>
            <a:r>
              <a:rPr kumimoji="1" lang="ja-JP" altLang="en-US" sz="4000" dirty="0"/>
              <a:t>」と「</a:t>
            </a:r>
            <a:r>
              <a:rPr kumimoji="1" lang="ja-JP" altLang="en-US" sz="4000" dirty="0">
                <a:solidFill>
                  <a:schemeClr val="accent2">
                    <a:lumMod val="75000"/>
                  </a:schemeClr>
                </a:solidFill>
              </a:rPr>
              <a:t>拡張性</a:t>
            </a:r>
            <a:r>
              <a:rPr kumimoji="1" lang="ja-JP" altLang="en-US" sz="4000" dirty="0"/>
              <a:t>」を高める</a:t>
            </a:r>
          </a:p>
        </p:txBody>
      </p:sp>
    </p:spTree>
    <p:extLst>
      <p:ext uri="{BB962C8B-B14F-4D97-AF65-F5344CB8AC3E}">
        <p14:creationId xmlns:p14="http://schemas.microsoft.com/office/powerpoint/2010/main" val="310254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A9A63C-C02A-4AB3-8670-86D5BC8029B7}"/>
              </a:ext>
            </a:extLst>
          </p:cNvPr>
          <p:cNvSpPr>
            <a:spLocks noGrp="1"/>
          </p:cNvSpPr>
          <p:nvPr>
            <p:ph type="title"/>
          </p:nvPr>
        </p:nvSpPr>
        <p:spPr/>
        <p:txBody>
          <a:bodyPr/>
          <a:lstStyle/>
          <a:p>
            <a:r>
              <a:rPr lang="en-US" altLang="ja-JP" dirty="0"/>
              <a:t>2. </a:t>
            </a:r>
            <a:r>
              <a:rPr lang="ja-JP" altLang="en-US" dirty="0"/>
              <a:t>目指すゴール</a:t>
            </a:r>
            <a:endParaRPr kumimoji="1" lang="ja-JP" altLang="en-US" dirty="0"/>
          </a:p>
        </p:txBody>
      </p:sp>
      <p:sp>
        <p:nvSpPr>
          <p:cNvPr id="3" name="コンテンツ プレースホルダー 2">
            <a:extLst>
              <a:ext uri="{FF2B5EF4-FFF2-40B4-BE49-F238E27FC236}">
                <a16:creationId xmlns:a16="http://schemas.microsoft.com/office/drawing/2014/main" id="{43D571DC-D950-4120-BC20-F6D769B6D76A}"/>
              </a:ext>
            </a:extLst>
          </p:cNvPr>
          <p:cNvSpPr>
            <a:spLocks noGrp="1"/>
          </p:cNvSpPr>
          <p:nvPr>
            <p:ph idx="1"/>
          </p:nvPr>
        </p:nvSpPr>
        <p:spPr/>
        <p:txBody>
          <a:bodyPr/>
          <a:lstStyle/>
          <a:p>
            <a:r>
              <a:rPr kumimoji="1" lang="ja-JP" altLang="en-US" dirty="0"/>
              <a:t>専門性（正直難しい）</a:t>
            </a:r>
            <a:endParaRPr kumimoji="1" lang="en-US" altLang="ja-JP" dirty="0"/>
          </a:p>
          <a:p>
            <a:endParaRPr lang="en-US" altLang="ja-JP" dirty="0"/>
          </a:p>
          <a:p>
            <a:pPr>
              <a:buFont typeface="Wingdings" panose="05000000000000000000" pitchFamily="2" charset="2"/>
              <a:buChar char="ü"/>
            </a:pPr>
            <a:r>
              <a:rPr kumimoji="1" lang="en-US" altLang="ja-JP" dirty="0"/>
              <a:t> </a:t>
            </a:r>
            <a:r>
              <a:rPr kumimoji="1" lang="ja-JP" altLang="en-US" dirty="0"/>
              <a:t>自己位置推定の強化</a:t>
            </a:r>
            <a:endParaRPr kumimoji="1" lang="en-US" altLang="ja-JP" dirty="0"/>
          </a:p>
          <a:p>
            <a:pPr>
              <a:buFont typeface="Wingdings" panose="05000000000000000000" pitchFamily="2" charset="2"/>
              <a:buChar char="ü"/>
            </a:pPr>
            <a:r>
              <a:rPr lang="en-US" altLang="ja-JP" dirty="0"/>
              <a:t> </a:t>
            </a:r>
            <a:r>
              <a:rPr lang="ja-JP" altLang="en-US" dirty="0"/>
              <a:t>画像認識とルート分析の強化</a:t>
            </a:r>
            <a:endParaRPr lang="en-US" altLang="ja-JP" dirty="0"/>
          </a:p>
          <a:p>
            <a:pPr>
              <a:buFont typeface="Wingdings" panose="05000000000000000000" pitchFamily="2" charset="2"/>
              <a:buChar char="ü"/>
            </a:pPr>
            <a:endParaRPr kumimoji="1" lang="en-US" altLang="ja-JP" dirty="0"/>
          </a:p>
          <a:p>
            <a:pPr marL="0" indent="0" algn="ctr">
              <a:buNone/>
            </a:pPr>
            <a:r>
              <a:rPr lang="ja-JP" altLang="en-US" sz="4000" dirty="0"/>
              <a:t>により、ボール回収の</a:t>
            </a:r>
            <a:r>
              <a:rPr lang="ja-JP" altLang="en-US" sz="4000" dirty="0">
                <a:solidFill>
                  <a:schemeClr val="accent2">
                    <a:lumMod val="75000"/>
                  </a:schemeClr>
                </a:solidFill>
              </a:rPr>
              <a:t>効率化</a:t>
            </a:r>
            <a:r>
              <a:rPr lang="ja-JP" altLang="en-US" sz="4000" dirty="0"/>
              <a:t>を目指す</a:t>
            </a:r>
            <a:endParaRPr kumimoji="1" lang="ja-JP" altLang="en-US" sz="4000" dirty="0"/>
          </a:p>
        </p:txBody>
      </p:sp>
    </p:spTree>
    <p:extLst>
      <p:ext uri="{BB962C8B-B14F-4D97-AF65-F5344CB8AC3E}">
        <p14:creationId xmlns:p14="http://schemas.microsoft.com/office/powerpoint/2010/main" val="1764257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A9A63C-C02A-4AB3-8670-86D5BC8029B7}"/>
              </a:ext>
            </a:extLst>
          </p:cNvPr>
          <p:cNvSpPr>
            <a:spLocks noGrp="1"/>
          </p:cNvSpPr>
          <p:nvPr>
            <p:ph type="title"/>
          </p:nvPr>
        </p:nvSpPr>
        <p:spPr/>
        <p:txBody>
          <a:bodyPr/>
          <a:lstStyle/>
          <a:p>
            <a:r>
              <a:rPr lang="en-US" altLang="ja-JP" dirty="0"/>
              <a:t>2. </a:t>
            </a:r>
            <a:r>
              <a:rPr lang="ja-JP" altLang="en-US" dirty="0"/>
              <a:t>目指すゴール</a:t>
            </a:r>
            <a:endParaRPr kumimoji="1" lang="ja-JP" altLang="en-US" dirty="0"/>
          </a:p>
        </p:txBody>
      </p:sp>
      <p:sp>
        <p:nvSpPr>
          <p:cNvPr id="3" name="コンテンツ プレースホルダー 2">
            <a:extLst>
              <a:ext uri="{FF2B5EF4-FFF2-40B4-BE49-F238E27FC236}">
                <a16:creationId xmlns:a16="http://schemas.microsoft.com/office/drawing/2014/main" id="{43D571DC-D950-4120-BC20-F6D769B6D76A}"/>
              </a:ext>
            </a:extLst>
          </p:cNvPr>
          <p:cNvSpPr>
            <a:spLocks noGrp="1"/>
          </p:cNvSpPr>
          <p:nvPr>
            <p:ph idx="1"/>
          </p:nvPr>
        </p:nvSpPr>
        <p:spPr/>
        <p:txBody>
          <a:bodyPr/>
          <a:lstStyle/>
          <a:p>
            <a:r>
              <a:rPr lang="ja-JP" altLang="en-US" dirty="0"/>
              <a:t>拡張性</a:t>
            </a:r>
            <a:endParaRPr kumimoji="1" lang="en-US" altLang="ja-JP" dirty="0"/>
          </a:p>
          <a:p>
            <a:endParaRPr lang="en-US" altLang="ja-JP" dirty="0"/>
          </a:p>
          <a:p>
            <a:pPr>
              <a:buFont typeface="Wingdings" panose="05000000000000000000" pitchFamily="2" charset="2"/>
              <a:buChar char="ü"/>
            </a:pPr>
            <a:r>
              <a:rPr kumimoji="1" lang="en-US" altLang="ja-JP" dirty="0"/>
              <a:t> </a:t>
            </a:r>
            <a:r>
              <a:rPr lang="ja-JP" altLang="en-US" dirty="0"/>
              <a:t>ボール回収の機構を一新</a:t>
            </a:r>
            <a:endParaRPr kumimoji="1" lang="en-US" altLang="ja-JP" dirty="0"/>
          </a:p>
          <a:p>
            <a:pPr>
              <a:buFont typeface="Wingdings" panose="05000000000000000000" pitchFamily="2" charset="2"/>
              <a:buChar char="ü"/>
            </a:pPr>
            <a:r>
              <a:rPr lang="en-US" altLang="ja-JP" dirty="0"/>
              <a:t> </a:t>
            </a:r>
            <a:r>
              <a:rPr lang="ja-JP" altLang="en-US" dirty="0"/>
              <a:t>ボール回収・運搬・片付けを自動化</a:t>
            </a:r>
            <a:endParaRPr lang="en-US" altLang="ja-JP" dirty="0"/>
          </a:p>
          <a:p>
            <a:pPr>
              <a:buFont typeface="Wingdings" panose="05000000000000000000" pitchFamily="2" charset="2"/>
              <a:buChar char="ü"/>
            </a:pPr>
            <a:endParaRPr kumimoji="1" lang="en-US" altLang="ja-JP" dirty="0"/>
          </a:p>
          <a:p>
            <a:pPr marL="0" indent="0" algn="ctr">
              <a:buNone/>
            </a:pPr>
            <a:r>
              <a:rPr lang="ja-JP" altLang="en-US" sz="4000" dirty="0"/>
              <a:t>により、テニスボール以外の物の</a:t>
            </a:r>
            <a:endParaRPr lang="en-US" altLang="ja-JP" sz="4000" dirty="0"/>
          </a:p>
          <a:p>
            <a:pPr marL="0" indent="0" algn="ctr">
              <a:buNone/>
            </a:pPr>
            <a:r>
              <a:rPr lang="ja-JP" altLang="en-US" sz="4000" dirty="0">
                <a:solidFill>
                  <a:schemeClr val="accent2">
                    <a:lumMod val="75000"/>
                  </a:schemeClr>
                </a:solidFill>
              </a:rPr>
              <a:t>回収・運搬・片付けの自動化</a:t>
            </a:r>
            <a:r>
              <a:rPr lang="ja-JP" altLang="en-US" sz="4000" dirty="0"/>
              <a:t>を目指す</a:t>
            </a:r>
            <a:endParaRPr kumimoji="1" lang="ja-JP" altLang="en-US" sz="4000" dirty="0"/>
          </a:p>
        </p:txBody>
      </p:sp>
    </p:spTree>
    <p:extLst>
      <p:ext uri="{BB962C8B-B14F-4D97-AF65-F5344CB8AC3E}">
        <p14:creationId xmlns:p14="http://schemas.microsoft.com/office/powerpoint/2010/main" val="3072085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BC91F-53BA-4E9B-870D-8EB5E4BA5874}"/>
              </a:ext>
            </a:extLst>
          </p:cNvPr>
          <p:cNvSpPr>
            <a:spLocks noGrp="1"/>
          </p:cNvSpPr>
          <p:nvPr>
            <p:ph type="title"/>
          </p:nvPr>
        </p:nvSpPr>
        <p:spPr/>
        <p:txBody>
          <a:bodyPr/>
          <a:lstStyle/>
          <a:p>
            <a:r>
              <a:rPr kumimoji="1" lang="en-US" altLang="ja-JP" dirty="0"/>
              <a:t>0. </a:t>
            </a:r>
            <a:r>
              <a:rPr kumimoji="1" lang="ja-JP" altLang="en-US" dirty="0"/>
              <a:t>目次</a:t>
            </a:r>
          </a:p>
        </p:txBody>
      </p:sp>
      <p:sp>
        <p:nvSpPr>
          <p:cNvPr id="3" name="コンテンツ プレースホルダー 2">
            <a:extLst>
              <a:ext uri="{FF2B5EF4-FFF2-40B4-BE49-F238E27FC236}">
                <a16:creationId xmlns:a16="http://schemas.microsoft.com/office/drawing/2014/main" id="{157F7FC6-055E-44F5-81E9-FD90188B1CBC}"/>
              </a:ext>
            </a:extLst>
          </p:cNvPr>
          <p:cNvSpPr>
            <a:spLocks noGrp="1"/>
          </p:cNvSpPr>
          <p:nvPr>
            <p:ph idx="1"/>
          </p:nvPr>
        </p:nvSpPr>
        <p:spPr>
          <a:xfrm>
            <a:off x="838200" y="1476462"/>
            <a:ext cx="10515600" cy="5310231"/>
          </a:xfrm>
        </p:spPr>
        <p:txBody>
          <a:bodyPr>
            <a:normAutofit/>
          </a:bodyPr>
          <a:lstStyle/>
          <a:p>
            <a:pPr marL="514350" indent="-514350">
              <a:buAutoNum type="arabicPeriod"/>
            </a:pPr>
            <a:r>
              <a:rPr lang="ja-JP" altLang="en-US" dirty="0"/>
              <a:t>テーマ及びプロジェクト概要</a:t>
            </a:r>
            <a:endParaRPr lang="en-US" altLang="ja-JP" dirty="0"/>
          </a:p>
          <a:p>
            <a:pPr marL="0" indent="0">
              <a:buNone/>
            </a:pPr>
            <a:r>
              <a:rPr lang="en-US" altLang="ja-JP" dirty="0"/>
              <a:t>	1.1 </a:t>
            </a:r>
            <a:r>
              <a:rPr lang="ja-JP" altLang="en-US" dirty="0"/>
              <a:t>プロジェクト概要</a:t>
            </a:r>
            <a:endParaRPr lang="en-US" altLang="ja-JP" dirty="0"/>
          </a:p>
          <a:p>
            <a:pPr marL="0" indent="0">
              <a:buNone/>
            </a:pPr>
            <a:r>
              <a:rPr lang="en-US" altLang="ja-JP" dirty="0"/>
              <a:t>	1.2 </a:t>
            </a:r>
            <a:r>
              <a:rPr lang="ja-JP" altLang="en-US" dirty="0"/>
              <a:t>ユーザーの求めるもの</a:t>
            </a:r>
            <a:endParaRPr lang="en-US" altLang="ja-JP" dirty="0"/>
          </a:p>
          <a:p>
            <a:pPr marL="0" indent="0">
              <a:buNone/>
            </a:pPr>
            <a:r>
              <a:rPr kumimoji="1" lang="en-US" altLang="ja-JP" dirty="0"/>
              <a:t>2. </a:t>
            </a:r>
            <a:r>
              <a:rPr kumimoji="1" lang="ja-JP" altLang="en-US" dirty="0"/>
              <a:t>目指すゴール</a:t>
            </a:r>
            <a:endParaRPr kumimoji="1" lang="en-US" altLang="ja-JP" dirty="0"/>
          </a:p>
          <a:p>
            <a:pPr marL="0" indent="0">
              <a:buNone/>
            </a:pPr>
            <a:r>
              <a:rPr lang="en-US" altLang="ja-JP" dirty="0"/>
              <a:t>	2.1 </a:t>
            </a:r>
            <a:r>
              <a:rPr lang="ja-JP" altLang="en-US" dirty="0"/>
              <a:t>何を実現させたいか</a:t>
            </a:r>
            <a:endParaRPr lang="en-US" altLang="ja-JP" dirty="0"/>
          </a:p>
          <a:p>
            <a:pPr marL="0" indent="0">
              <a:buNone/>
            </a:pPr>
            <a:r>
              <a:rPr kumimoji="1" lang="en-US" altLang="ja-JP" dirty="0"/>
              <a:t>	2.2 </a:t>
            </a:r>
            <a:r>
              <a:rPr kumimoji="1" lang="ja-JP" altLang="en-US" dirty="0"/>
              <a:t>必要な技術</a:t>
            </a:r>
            <a:endParaRPr kumimoji="1" lang="en-US" altLang="ja-JP" dirty="0"/>
          </a:p>
          <a:p>
            <a:pPr marL="0" indent="0">
              <a:buNone/>
            </a:pPr>
            <a:r>
              <a:rPr lang="en-US" altLang="ja-JP" dirty="0"/>
              <a:t>	2.3 </a:t>
            </a:r>
            <a:r>
              <a:rPr lang="en-US" altLang="ja-JP" dirty="0" err="1"/>
              <a:t>tennibot</a:t>
            </a:r>
            <a:r>
              <a:rPr lang="ja-JP" altLang="en-US" dirty="0"/>
              <a:t>について</a:t>
            </a:r>
            <a:endParaRPr lang="en-US" altLang="ja-JP" dirty="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4217974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E8049E-1870-452F-AAA2-C5AC1308FBE8}"/>
              </a:ext>
            </a:extLst>
          </p:cNvPr>
          <p:cNvSpPr>
            <a:spLocks noGrp="1"/>
          </p:cNvSpPr>
          <p:nvPr>
            <p:ph type="title"/>
          </p:nvPr>
        </p:nvSpPr>
        <p:spPr/>
        <p:txBody>
          <a:bodyPr/>
          <a:lstStyle/>
          <a:p>
            <a:r>
              <a:rPr lang="en-US" altLang="ja-JP" dirty="0"/>
              <a:t>1. </a:t>
            </a:r>
            <a:r>
              <a:rPr lang="ja-JP" altLang="en-US" dirty="0"/>
              <a:t>テーマ及びプロジェクト概要</a:t>
            </a:r>
            <a:endParaRPr kumimoji="1" lang="ja-JP" altLang="en-US" dirty="0"/>
          </a:p>
        </p:txBody>
      </p:sp>
      <p:sp>
        <p:nvSpPr>
          <p:cNvPr id="3" name="コンテンツ プレースホルダー 2">
            <a:extLst>
              <a:ext uri="{FF2B5EF4-FFF2-40B4-BE49-F238E27FC236}">
                <a16:creationId xmlns:a16="http://schemas.microsoft.com/office/drawing/2014/main" id="{CD30032B-4C11-41F8-B2D6-4E01AE0F0C02}"/>
              </a:ext>
            </a:extLst>
          </p:cNvPr>
          <p:cNvSpPr>
            <a:spLocks noGrp="1"/>
          </p:cNvSpPr>
          <p:nvPr>
            <p:ph idx="1"/>
          </p:nvPr>
        </p:nvSpPr>
        <p:spPr/>
        <p:txBody>
          <a:bodyPr/>
          <a:lstStyle/>
          <a:p>
            <a:pPr marL="0" indent="0">
              <a:buNone/>
            </a:pPr>
            <a:r>
              <a:rPr lang="en-US" altLang="ja-JP" dirty="0"/>
              <a:t>1.1 </a:t>
            </a:r>
            <a:r>
              <a:rPr lang="ja-JP" altLang="en-US" dirty="0"/>
              <a:t>プロジェクト概要</a:t>
            </a:r>
            <a:endParaRPr lang="en-US" altLang="ja-JP" dirty="0"/>
          </a:p>
          <a:p>
            <a:endParaRPr kumimoji="1" lang="ja-JP" altLang="en-US" dirty="0"/>
          </a:p>
        </p:txBody>
      </p:sp>
      <p:pic>
        <p:nvPicPr>
          <p:cNvPr id="7" name="図 6">
            <a:extLst>
              <a:ext uri="{FF2B5EF4-FFF2-40B4-BE49-F238E27FC236}">
                <a16:creationId xmlns:a16="http://schemas.microsoft.com/office/drawing/2014/main" id="{A41F2A64-B981-4B67-AEB6-386567620BC6}"/>
              </a:ext>
            </a:extLst>
          </p:cNvPr>
          <p:cNvPicPr>
            <a:picLocks noChangeAspect="1"/>
          </p:cNvPicPr>
          <p:nvPr/>
        </p:nvPicPr>
        <p:blipFill>
          <a:blip r:embed="rId2"/>
          <a:stretch>
            <a:fillRect/>
          </a:stretch>
        </p:blipFill>
        <p:spPr>
          <a:xfrm>
            <a:off x="1743297" y="2776373"/>
            <a:ext cx="8705406" cy="2449842"/>
          </a:xfrm>
          <a:prstGeom prst="rect">
            <a:avLst/>
          </a:prstGeom>
        </p:spPr>
      </p:pic>
    </p:spTree>
    <p:extLst>
      <p:ext uri="{BB962C8B-B14F-4D97-AF65-F5344CB8AC3E}">
        <p14:creationId xmlns:p14="http://schemas.microsoft.com/office/powerpoint/2010/main" val="3565363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45CE83-CB87-4DDC-B8B8-FB40E9BF2099}"/>
              </a:ext>
            </a:extLst>
          </p:cNvPr>
          <p:cNvSpPr>
            <a:spLocks noGrp="1"/>
          </p:cNvSpPr>
          <p:nvPr>
            <p:ph type="title"/>
          </p:nvPr>
        </p:nvSpPr>
        <p:spPr/>
        <p:txBody>
          <a:bodyPr/>
          <a:lstStyle/>
          <a:p>
            <a:r>
              <a:rPr lang="en-US" altLang="ja-JP" dirty="0"/>
              <a:t>1. </a:t>
            </a:r>
            <a:r>
              <a:rPr lang="ja-JP" altLang="en-US" dirty="0"/>
              <a:t>テーマ及びプロジェクト概要</a:t>
            </a:r>
            <a:endParaRPr kumimoji="1" lang="ja-JP" altLang="en-US" dirty="0"/>
          </a:p>
        </p:txBody>
      </p:sp>
      <p:sp>
        <p:nvSpPr>
          <p:cNvPr id="3" name="コンテンツ プレースホルダー 2">
            <a:extLst>
              <a:ext uri="{FF2B5EF4-FFF2-40B4-BE49-F238E27FC236}">
                <a16:creationId xmlns:a16="http://schemas.microsoft.com/office/drawing/2014/main" id="{053B3FAA-7419-44BC-9AA4-DCA6AAF95838}"/>
              </a:ext>
            </a:extLst>
          </p:cNvPr>
          <p:cNvSpPr>
            <a:spLocks noGrp="1"/>
          </p:cNvSpPr>
          <p:nvPr>
            <p:ph idx="1"/>
          </p:nvPr>
        </p:nvSpPr>
        <p:spPr/>
        <p:txBody>
          <a:bodyPr/>
          <a:lstStyle/>
          <a:p>
            <a:pPr marL="0" indent="0">
              <a:buNone/>
            </a:pPr>
            <a:r>
              <a:rPr lang="en-US" altLang="ja-JP" dirty="0">
                <a:solidFill>
                  <a:schemeClr val="tx2"/>
                </a:solidFill>
              </a:rPr>
              <a:t>1.2 </a:t>
            </a:r>
            <a:r>
              <a:rPr lang="ja-JP" altLang="en-US" dirty="0">
                <a:solidFill>
                  <a:schemeClr val="tx2"/>
                </a:solidFill>
              </a:rPr>
              <a:t>ユーザーの求めるもの</a:t>
            </a:r>
            <a:endParaRPr lang="en-US" altLang="ja-JP" dirty="0">
              <a:solidFill>
                <a:schemeClr val="tx2"/>
              </a:solidFill>
            </a:endParaRPr>
          </a:p>
          <a:p>
            <a:endParaRPr lang="en-US" altLang="ja-JP" dirty="0"/>
          </a:p>
          <a:p>
            <a:pPr>
              <a:buFont typeface="Wingdings" panose="05000000000000000000" pitchFamily="2" charset="2"/>
              <a:buChar char="ü"/>
            </a:pPr>
            <a:r>
              <a:rPr lang="ja-JP" altLang="en-US" dirty="0"/>
              <a:t>ユーザーの声</a:t>
            </a:r>
            <a:endParaRPr lang="en-US" altLang="ja-JP" dirty="0"/>
          </a:p>
          <a:p>
            <a:pPr marL="0" indent="0">
              <a:buNone/>
            </a:pPr>
            <a:r>
              <a:rPr lang="en-US" altLang="ja-JP" dirty="0"/>
              <a:t>	</a:t>
            </a:r>
            <a:r>
              <a:rPr lang="ja-JP" altLang="en-US" dirty="0"/>
              <a:t>・サーブ</a:t>
            </a:r>
            <a:r>
              <a:rPr lang="en-US" altLang="ja-JP" dirty="0"/>
              <a:t>50</a:t>
            </a:r>
            <a:r>
              <a:rPr lang="ja-JP" altLang="en-US" dirty="0"/>
              <a:t>本を打つのが</a:t>
            </a:r>
            <a:r>
              <a:rPr lang="en-US" altLang="ja-JP" dirty="0"/>
              <a:t>7</a:t>
            </a:r>
            <a:r>
              <a:rPr lang="ja-JP" altLang="en-US" dirty="0"/>
              <a:t>分に対して、ボールの回収に</a:t>
            </a:r>
            <a:r>
              <a:rPr lang="en-US" altLang="ja-JP" dirty="0"/>
              <a:t>		    3~5</a:t>
            </a:r>
            <a:r>
              <a:rPr lang="ja-JP" altLang="en-US" dirty="0"/>
              <a:t>分が必要</a:t>
            </a:r>
            <a:endParaRPr lang="en-US" altLang="ja-JP" dirty="0"/>
          </a:p>
          <a:p>
            <a:pPr marL="0" indent="0">
              <a:buNone/>
            </a:pPr>
            <a:r>
              <a:rPr lang="ja-JP" altLang="en-US" dirty="0"/>
              <a:t> </a:t>
            </a:r>
            <a:r>
              <a:rPr lang="en-US" altLang="ja-JP" dirty="0"/>
              <a:t>	</a:t>
            </a:r>
            <a:r>
              <a:rPr lang="ja-JP" altLang="en-US" dirty="0"/>
              <a:t>・高齢の方だと腰を屈めてボールを拾うことが負荷になる</a:t>
            </a:r>
            <a:endParaRPr lang="en-US" altLang="ja-JP" dirty="0"/>
          </a:p>
          <a:p>
            <a:pPr marL="0" indent="0">
              <a:buNone/>
            </a:pPr>
            <a:r>
              <a:rPr lang="en-US" altLang="ja-JP" dirty="0"/>
              <a:t> 	</a:t>
            </a:r>
            <a:r>
              <a:rPr lang="ja-JP" altLang="en-US" dirty="0"/>
              <a:t>・時間も手間もかかり、練習時間も削れてしまう</a:t>
            </a:r>
            <a:endParaRPr lang="en-US" altLang="ja-JP" dirty="0"/>
          </a:p>
          <a:p>
            <a:pPr>
              <a:buFont typeface="Wingdings" panose="05000000000000000000" pitchFamily="2" charset="2"/>
              <a:buChar char="ü"/>
            </a:pPr>
            <a:endParaRPr lang="en-US" altLang="ja-JP" sz="4000" dirty="0"/>
          </a:p>
          <a:p>
            <a:pPr>
              <a:buFont typeface="Wingdings" panose="05000000000000000000" pitchFamily="2" charset="2"/>
              <a:buChar char="ü"/>
            </a:pPr>
            <a:endParaRPr lang="en-US" altLang="ja-JP" dirty="0"/>
          </a:p>
        </p:txBody>
      </p:sp>
    </p:spTree>
    <p:extLst>
      <p:ext uri="{BB962C8B-B14F-4D97-AF65-F5344CB8AC3E}">
        <p14:creationId xmlns:p14="http://schemas.microsoft.com/office/powerpoint/2010/main" val="121641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45CE83-CB87-4DDC-B8B8-FB40E9BF2099}"/>
              </a:ext>
            </a:extLst>
          </p:cNvPr>
          <p:cNvSpPr>
            <a:spLocks noGrp="1"/>
          </p:cNvSpPr>
          <p:nvPr>
            <p:ph type="title"/>
          </p:nvPr>
        </p:nvSpPr>
        <p:spPr/>
        <p:txBody>
          <a:bodyPr/>
          <a:lstStyle/>
          <a:p>
            <a:r>
              <a:rPr lang="en-US" altLang="ja-JP" dirty="0"/>
              <a:t>1. </a:t>
            </a:r>
            <a:r>
              <a:rPr lang="ja-JP" altLang="en-US" dirty="0"/>
              <a:t>テーマ及びプロジェクト概要</a:t>
            </a:r>
            <a:endParaRPr kumimoji="1" lang="ja-JP" altLang="en-US" dirty="0"/>
          </a:p>
        </p:txBody>
      </p:sp>
      <p:sp>
        <p:nvSpPr>
          <p:cNvPr id="3" name="コンテンツ プレースホルダー 2">
            <a:extLst>
              <a:ext uri="{FF2B5EF4-FFF2-40B4-BE49-F238E27FC236}">
                <a16:creationId xmlns:a16="http://schemas.microsoft.com/office/drawing/2014/main" id="{053B3FAA-7419-44BC-9AA4-DCA6AAF95838}"/>
              </a:ext>
            </a:extLst>
          </p:cNvPr>
          <p:cNvSpPr>
            <a:spLocks noGrp="1"/>
          </p:cNvSpPr>
          <p:nvPr>
            <p:ph idx="1"/>
          </p:nvPr>
        </p:nvSpPr>
        <p:spPr/>
        <p:txBody>
          <a:bodyPr/>
          <a:lstStyle/>
          <a:p>
            <a:pPr marL="0" indent="0">
              <a:buNone/>
            </a:pPr>
            <a:r>
              <a:rPr lang="en-US" altLang="ja-JP" dirty="0"/>
              <a:t>1.2 </a:t>
            </a:r>
            <a:r>
              <a:rPr lang="ja-JP" altLang="en-US" dirty="0"/>
              <a:t>ユーザーの求めるもの</a:t>
            </a:r>
            <a:endParaRPr lang="en-US" altLang="ja-JP" dirty="0"/>
          </a:p>
          <a:p>
            <a:endParaRPr lang="en-US" altLang="ja-JP" dirty="0"/>
          </a:p>
          <a:p>
            <a:pPr>
              <a:buFont typeface="Wingdings" panose="05000000000000000000" pitchFamily="2" charset="2"/>
              <a:buChar char="ü"/>
            </a:pPr>
            <a:r>
              <a:rPr lang="ja-JP" altLang="en-US" dirty="0"/>
              <a:t>ユーザーのニーズ</a:t>
            </a:r>
            <a:endParaRPr lang="en-US" altLang="ja-JP" dirty="0"/>
          </a:p>
          <a:p>
            <a:pPr marL="0" indent="0">
              <a:buNone/>
            </a:pPr>
            <a:r>
              <a:rPr lang="en-US" altLang="ja-JP" dirty="0"/>
              <a:t>	</a:t>
            </a:r>
            <a:r>
              <a:rPr lang="ja-JP" altLang="en-US" dirty="0"/>
              <a:t>・無駄な時間を減らすことで、練習時間を増やしたい</a:t>
            </a:r>
            <a:endParaRPr lang="en-US" altLang="ja-JP" dirty="0"/>
          </a:p>
          <a:p>
            <a:pPr marL="0" indent="0">
              <a:buNone/>
            </a:pPr>
            <a:r>
              <a:rPr lang="en-US" altLang="ja-JP" dirty="0"/>
              <a:t>	</a:t>
            </a:r>
            <a:r>
              <a:rPr lang="ja-JP" altLang="en-US" dirty="0"/>
              <a:t>・体への負荷を減らしたい</a:t>
            </a:r>
            <a:endParaRPr lang="en-US" altLang="ja-JP" dirty="0"/>
          </a:p>
          <a:p>
            <a:pPr>
              <a:buFont typeface="Wingdings" panose="05000000000000000000" pitchFamily="2" charset="2"/>
              <a:buChar char="ü"/>
            </a:pPr>
            <a:endParaRPr lang="en-US" altLang="ja-JP" dirty="0"/>
          </a:p>
        </p:txBody>
      </p:sp>
    </p:spTree>
    <p:extLst>
      <p:ext uri="{BB962C8B-B14F-4D97-AF65-F5344CB8AC3E}">
        <p14:creationId xmlns:p14="http://schemas.microsoft.com/office/powerpoint/2010/main" val="1609199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45CE83-CB87-4DDC-B8B8-FB40E9BF2099}"/>
              </a:ext>
            </a:extLst>
          </p:cNvPr>
          <p:cNvSpPr>
            <a:spLocks noGrp="1"/>
          </p:cNvSpPr>
          <p:nvPr>
            <p:ph type="title"/>
          </p:nvPr>
        </p:nvSpPr>
        <p:spPr/>
        <p:txBody>
          <a:bodyPr/>
          <a:lstStyle/>
          <a:p>
            <a:r>
              <a:rPr lang="en-US" altLang="ja-JP" dirty="0"/>
              <a:t>1. </a:t>
            </a:r>
            <a:r>
              <a:rPr lang="ja-JP" altLang="en-US" dirty="0"/>
              <a:t>テーマ及びプロジェクト概要</a:t>
            </a:r>
            <a:endParaRPr kumimoji="1" lang="ja-JP" altLang="en-US" dirty="0"/>
          </a:p>
        </p:txBody>
      </p:sp>
      <p:sp>
        <p:nvSpPr>
          <p:cNvPr id="3" name="コンテンツ プレースホルダー 2">
            <a:extLst>
              <a:ext uri="{FF2B5EF4-FFF2-40B4-BE49-F238E27FC236}">
                <a16:creationId xmlns:a16="http://schemas.microsoft.com/office/drawing/2014/main" id="{053B3FAA-7419-44BC-9AA4-DCA6AAF95838}"/>
              </a:ext>
            </a:extLst>
          </p:cNvPr>
          <p:cNvSpPr>
            <a:spLocks noGrp="1"/>
          </p:cNvSpPr>
          <p:nvPr>
            <p:ph idx="1"/>
          </p:nvPr>
        </p:nvSpPr>
        <p:spPr/>
        <p:txBody>
          <a:bodyPr/>
          <a:lstStyle/>
          <a:p>
            <a:pPr marL="0" indent="0">
              <a:buNone/>
            </a:pPr>
            <a:r>
              <a:rPr lang="en-US" altLang="ja-JP" dirty="0"/>
              <a:t>1.2 </a:t>
            </a:r>
            <a:r>
              <a:rPr lang="ja-JP" altLang="en-US" dirty="0"/>
              <a:t>ユーザーの求めるもの</a:t>
            </a:r>
            <a:endParaRPr lang="en-US" altLang="ja-JP" dirty="0"/>
          </a:p>
          <a:p>
            <a:pPr marL="0" indent="0">
              <a:buNone/>
            </a:pPr>
            <a:endParaRPr lang="en-US" altLang="ja-JP" dirty="0"/>
          </a:p>
          <a:p>
            <a:pPr marL="0" indent="0" algn="ctr">
              <a:buNone/>
            </a:pPr>
            <a:r>
              <a:rPr lang="ja-JP" altLang="en-US" dirty="0"/>
              <a:t>「</a:t>
            </a:r>
            <a:r>
              <a:rPr lang="ja-JP" altLang="en-US" sz="4000" dirty="0"/>
              <a:t>手間</a:t>
            </a:r>
            <a:r>
              <a:rPr lang="ja-JP" altLang="en-US" dirty="0"/>
              <a:t>」と「</a:t>
            </a:r>
            <a:r>
              <a:rPr lang="ja-JP" altLang="en-US" sz="4000" dirty="0"/>
              <a:t>時間</a:t>
            </a:r>
            <a:r>
              <a:rPr lang="ja-JP" altLang="en-US" dirty="0"/>
              <a:t>」がかかり、体に「</a:t>
            </a:r>
            <a:r>
              <a:rPr lang="ja-JP" altLang="en-US" sz="4000" dirty="0"/>
              <a:t>負荷</a:t>
            </a:r>
            <a:r>
              <a:rPr lang="ja-JP" altLang="en-US" dirty="0"/>
              <a:t>」もかかる</a:t>
            </a:r>
            <a:endParaRPr lang="en-US" altLang="ja-JP" sz="4800" dirty="0"/>
          </a:p>
          <a:p>
            <a:pPr marL="0" indent="0">
              <a:buNone/>
            </a:pPr>
            <a:endParaRPr lang="en-US" altLang="ja-JP" dirty="0"/>
          </a:p>
          <a:p>
            <a:pPr marL="0" indent="0">
              <a:buNone/>
            </a:pPr>
            <a:endParaRPr lang="en-US" altLang="ja-JP" dirty="0"/>
          </a:p>
          <a:p>
            <a:pPr marL="0" indent="0" algn="ctr">
              <a:buNone/>
            </a:pPr>
            <a:r>
              <a:rPr lang="ja-JP" altLang="en-US" sz="4200" dirty="0"/>
              <a:t>それ、「</a:t>
            </a:r>
            <a:r>
              <a:rPr lang="en-US" altLang="ja-JP" sz="4200" dirty="0"/>
              <a:t>MIRS</a:t>
            </a:r>
            <a:r>
              <a:rPr lang="ja-JP" altLang="en-US" sz="4200" dirty="0"/>
              <a:t>」にやらせてみませんか？</a:t>
            </a:r>
            <a:endParaRPr lang="en-US" altLang="ja-JP" sz="4200" dirty="0"/>
          </a:p>
          <a:p>
            <a:pPr marL="0" indent="0">
              <a:buNone/>
            </a:pPr>
            <a:endParaRPr lang="en-US" altLang="ja-JP" dirty="0"/>
          </a:p>
        </p:txBody>
      </p:sp>
    </p:spTree>
    <p:extLst>
      <p:ext uri="{BB962C8B-B14F-4D97-AF65-F5344CB8AC3E}">
        <p14:creationId xmlns:p14="http://schemas.microsoft.com/office/powerpoint/2010/main" val="107432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39AC1-76C5-4A19-8082-8616419297FD}"/>
              </a:ext>
            </a:extLst>
          </p:cNvPr>
          <p:cNvSpPr>
            <a:spLocks noGrp="1"/>
          </p:cNvSpPr>
          <p:nvPr>
            <p:ph type="title"/>
          </p:nvPr>
        </p:nvSpPr>
        <p:spPr/>
        <p:txBody>
          <a:bodyPr/>
          <a:lstStyle/>
          <a:p>
            <a:r>
              <a:rPr lang="en-US" altLang="ja-JP" dirty="0"/>
              <a:t>2. </a:t>
            </a:r>
            <a:r>
              <a:rPr lang="ja-JP" altLang="en-US" dirty="0"/>
              <a:t>目指すゴール</a:t>
            </a:r>
            <a:endParaRPr kumimoji="1" lang="ja-JP" altLang="en-US" dirty="0"/>
          </a:p>
        </p:txBody>
      </p:sp>
      <p:sp>
        <p:nvSpPr>
          <p:cNvPr id="3" name="コンテンツ プレースホルダー 2">
            <a:extLst>
              <a:ext uri="{FF2B5EF4-FFF2-40B4-BE49-F238E27FC236}">
                <a16:creationId xmlns:a16="http://schemas.microsoft.com/office/drawing/2014/main" id="{08529299-1531-43A7-B625-DA83A8771B57}"/>
              </a:ext>
            </a:extLst>
          </p:cNvPr>
          <p:cNvSpPr>
            <a:spLocks noGrp="1"/>
          </p:cNvSpPr>
          <p:nvPr>
            <p:ph idx="1"/>
          </p:nvPr>
        </p:nvSpPr>
        <p:spPr/>
        <p:txBody>
          <a:bodyPr/>
          <a:lstStyle/>
          <a:p>
            <a:pPr marL="0" indent="0">
              <a:buNone/>
            </a:pPr>
            <a:r>
              <a:rPr lang="en-US" altLang="ja-JP" dirty="0"/>
              <a:t>2.1</a:t>
            </a:r>
            <a:r>
              <a:rPr lang="ja-JP" altLang="en-US" dirty="0"/>
              <a:t> 何を実現させたいか</a:t>
            </a:r>
            <a:r>
              <a:rPr lang="en-US" altLang="ja-JP" dirty="0"/>
              <a:t> </a:t>
            </a:r>
          </a:p>
          <a:p>
            <a:pPr marL="0" indent="0">
              <a:buNone/>
            </a:pPr>
            <a:endParaRPr kumimoji="1" lang="en-US" altLang="ja-JP" dirty="0"/>
          </a:p>
          <a:p>
            <a:pPr>
              <a:buFont typeface="Wingdings" panose="05000000000000000000" pitchFamily="2" charset="2"/>
              <a:buChar char="ü"/>
            </a:pPr>
            <a:r>
              <a:rPr kumimoji="1" lang="en-US" altLang="ja-JP" dirty="0"/>
              <a:t> </a:t>
            </a:r>
            <a:r>
              <a:rPr lang="ja-JP" altLang="en-US" dirty="0"/>
              <a:t>コート上のボールを効率的に回収する</a:t>
            </a:r>
            <a:endParaRPr lang="en-US" altLang="ja-JP" dirty="0"/>
          </a:p>
          <a:p>
            <a:pPr>
              <a:buFont typeface="Wingdings" panose="05000000000000000000" pitchFamily="2" charset="2"/>
              <a:buChar char="ü"/>
            </a:pPr>
            <a:r>
              <a:rPr kumimoji="1" lang="en-US" altLang="ja-JP" dirty="0"/>
              <a:t> </a:t>
            </a:r>
            <a:r>
              <a:rPr kumimoji="1" lang="ja-JP" altLang="en-US" dirty="0"/>
              <a:t>回収したボールを収納する</a:t>
            </a:r>
            <a:endParaRPr kumimoji="1" lang="en-US" altLang="ja-JP" dirty="0"/>
          </a:p>
          <a:p>
            <a:pPr>
              <a:buFont typeface="Wingdings" panose="05000000000000000000" pitchFamily="2" charset="2"/>
              <a:buChar char="ü"/>
            </a:pPr>
            <a:r>
              <a:rPr lang="en-US" altLang="ja-JP" dirty="0"/>
              <a:t> </a:t>
            </a:r>
            <a:r>
              <a:rPr lang="ja-JP" altLang="en-US" dirty="0"/>
              <a:t>収納したボールを指定の位置まで運搬する</a:t>
            </a:r>
            <a:endParaRPr lang="en-US" altLang="ja-JP" dirty="0"/>
          </a:p>
          <a:p>
            <a:pPr>
              <a:buFont typeface="Wingdings" panose="05000000000000000000" pitchFamily="2" charset="2"/>
              <a:buChar char="ü"/>
            </a:pPr>
            <a:r>
              <a:rPr kumimoji="1" lang="en-US" altLang="ja-JP" dirty="0"/>
              <a:t> </a:t>
            </a:r>
            <a:r>
              <a:rPr kumimoji="1" lang="ja-JP" altLang="en-US" dirty="0"/>
              <a:t>携帯からの操作</a:t>
            </a:r>
            <a:endParaRPr kumimoji="1" lang="en-US" altLang="ja-JP" dirty="0"/>
          </a:p>
          <a:p>
            <a:pPr>
              <a:buFont typeface="Wingdings" panose="05000000000000000000" pitchFamily="2" charset="2"/>
              <a:buChar char="ü"/>
            </a:pPr>
            <a:r>
              <a:rPr lang="en-US" altLang="ja-JP" dirty="0"/>
              <a:t> </a:t>
            </a:r>
            <a:r>
              <a:rPr lang="ja-JP" altLang="en-US" dirty="0"/>
              <a:t>生活に溶け込む愛らしい見た目</a:t>
            </a:r>
            <a:endParaRPr kumimoji="1" lang="en-US" altLang="ja-JP" dirty="0"/>
          </a:p>
        </p:txBody>
      </p:sp>
    </p:spTree>
    <p:extLst>
      <p:ext uri="{BB962C8B-B14F-4D97-AF65-F5344CB8AC3E}">
        <p14:creationId xmlns:p14="http://schemas.microsoft.com/office/powerpoint/2010/main" val="3453267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39AC1-76C5-4A19-8082-8616419297FD}"/>
              </a:ext>
            </a:extLst>
          </p:cNvPr>
          <p:cNvSpPr>
            <a:spLocks noGrp="1"/>
          </p:cNvSpPr>
          <p:nvPr>
            <p:ph type="title"/>
          </p:nvPr>
        </p:nvSpPr>
        <p:spPr/>
        <p:txBody>
          <a:bodyPr/>
          <a:lstStyle/>
          <a:p>
            <a:r>
              <a:rPr lang="en-US" altLang="ja-JP" dirty="0"/>
              <a:t>2. </a:t>
            </a:r>
            <a:r>
              <a:rPr lang="ja-JP" altLang="en-US" dirty="0"/>
              <a:t>目指すゴール</a:t>
            </a:r>
            <a:endParaRPr kumimoji="1" lang="ja-JP" altLang="en-US" dirty="0"/>
          </a:p>
        </p:txBody>
      </p:sp>
      <p:sp>
        <p:nvSpPr>
          <p:cNvPr id="3" name="コンテンツ プレースホルダー 2">
            <a:extLst>
              <a:ext uri="{FF2B5EF4-FFF2-40B4-BE49-F238E27FC236}">
                <a16:creationId xmlns:a16="http://schemas.microsoft.com/office/drawing/2014/main" id="{08529299-1531-43A7-B625-DA83A8771B57}"/>
              </a:ext>
            </a:extLst>
          </p:cNvPr>
          <p:cNvSpPr>
            <a:spLocks noGrp="1"/>
          </p:cNvSpPr>
          <p:nvPr>
            <p:ph idx="1"/>
          </p:nvPr>
        </p:nvSpPr>
        <p:spPr/>
        <p:txBody>
          <a:bodyPr/>
          <a:lstStyle/>
          <a:p>
            <a:pPr marL="0" indent="0">
              <a:buNone/>
            </a:pPr>
            <a:r>
              <a:rPr lang="en-US" altLang="ja-JP" dirty="0"/>
              <a:t>2.2 </a:t>
            </a:r>
            <a:r>
              <a:rPr lang="ja-JP" altLang="en-US" dirty="0"/>
              <a:t>必要な技術</a:t>
            </a:r>
            <a:endParaRPr lang="en-US" altLang="ja-JP" dirty="0"/>
          </a:p>
          <a:p>
            <a:pPr marL="0" indent="0">
              <a:buNone/>
            </a:pPr>
            <a:endParaRPr lang="en-US" altLang="ja-JP" dirty="0"/>
          </a:p>
          <a:p>
            <a:pPr>
              <a:buFont typeface="Wingdings" panose="05000000000000000000" pitchFamily="2" charset="2"/>
              <a:buChar char="ü"/>
            </a:pPr>
            <a:r>
              <a:rPr lang="ja-JP" altLang="en-US" dirty="0"/>
              <a:t> ボールを回収・収納をする機構</a:t>
            </a:r>
            <a:endParaRPr lang="en-US" altLang="ja-JP" dirty="0"/>
          </a:p>
          <a:p>
            <a:pPr>
              <a:buFont typeface="Wingdings" panose="05000000000000000000" pitchFamily="2" charset="2"/>
              <a:buChar char="ü"/>
            </a:pPr>
            <a:r>
              <a:rPr lang="en-US" altLang="ja-JP" dirty="0"/>
              <a:t> </a:t>
            </a:r>
            <a:r>
              <a:rPr lang="ja-JP" altLang="en-US" dirty="0"/>
              <a:t>ボールを認識するための画像認識</a:t>
            </a:r>
            <a:endParaRPr lang="en-US" altLang="ja-JP" dirty="0"/>
          </a:p>
          <a:p>
            <a:pPr>
              <a:buFont typeface="Wingdings" panose="05000000000000000000" pitchFamily="2" charset="2"/>
              <a:buChar char="ü"/>
            </a:pPr>
            <a:r>
              <a:rPr lang="en-US" altLang="ja-JP" dirty="0"/>
              <a:t> </a:t>
            </a:r>
            <a:r>
              <a:rPr lang="ja-JP" altLang="en-US" dirty="0"/>
              <a:t>より早く回収を行うための自己位置把握する機構</a:t>
            </a:r>
            <a:endParaRPr lang="en-US" altLang="ja-JP" dirty="0"/>
          </a:p>
          <a:p>
            <a:pPr>
              <a:buFont typeface="Wingdings" panose="05000000000000000000" pitchFamily="2" charset="2"/>
              <a:buChar char="ü"/>
            </a:pPr>
            <a:r>
              <a:rPr lang="ja-JP" altLang="en-US" dirty="0"/>
              <a:t> </a:t>
            </a:r>
            <a:r>
              <a:rPr lang="en-US" altLang="ja-JP" dirty="0"/>
              <a:t>MIRS</a:t>
            </a:r>
            <a:r>
              <a:rPr lang="ja-JP" altLang="en-US" dirty="0"/>
              <a:t>と連動するスマホアプリの開発</a:t>
            </a:r>
            <a:endParaRPr lang="en-US" altLang="ja-JP" dirty="0"/>
          </a:p>
          <a:p>
            <a:pPr>
              <a:buFont typeface="Wingdings" panose="05000000000000000000" pitchFamily="2" charset="2"/>
              <a:buChar char="ü"/>
            </a:pPr>
            <a:r>
              <a:rPr lang="en-US" altLang="ja-JP" dirty="0"/>
              <a:t> </a:t>
            </a:r>
            <a:r>
              <a:rPr lang="ja-JP" altLang="en-US" dirty="0"/>
              <a:t>強度とデザインを両立させる</a:t>
            </a:r>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79767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39AC1-76C5-4A19-8082-8616419297FD}"/>
              </a:ext>
            </a:extLst>
          </p:cNvPr>
          <p:cNvSpPr>
            <a:spLocks noGrp="1"/>
          </p:cNvSpPr>
          <p:nvPr>
            <p:ph type="title"/>
          </p:nvPr>
        </p:nvSpPr>
        <p:spPr/>
        <p:txBody>
          <a:bodyPr/>
          <a:lstStyle/>
          <a:p>
            <a:r>
              <a:rPr lang="en-US" altLang="ja-JP" dirty="0"/>
              <a:t>MIRS</a:t>
            </a:r>
            <a:r>
              <a:rPr lang="ja-JP" altLang="en-US" dirty="0"/>
              <a:t>イメージ図</a:t>
            </a:r>
            <a:endParaRPr kumimoji="1" lang="ja-JP" altLang="en-US" dirty="0"/>
          </a:p>
        </p:txBody>
      </p:sp>
      <p:sp>
        <p:nvSpPr>
          <p:cNvPr id="3" name="コンテンツ プレースホルダー 2">
            <a:extLst>
              <a:ext uri="{FF2B5EF4-FFF2-40B4-BE49-F238E27FC236}">
                <a16:creationId xmlns:a16="http://schemas.microsoft.com/office/drawing/2014/main" id="{08529299-1531-43A7-B625-DA83A8771B57}"/>
              </a:ext>
            </a:extLst>
          </p:cNvPr>
          <p:cNvSpPr>
            <a:spLocks noGrp="1"/>
          </p:cNvSpPr>
          <p:nvPr>
            <p:ph idx="1"/>
          </p:nvPr>
        </p:nvSpPr>
        <p:spPr/>
        <p:txBody>
          <a:bodyPr/>
          <a:lstStyle/>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pic>
        <p:nvPicPr>
          <p:cNvPr id="5" name="図 4" descr="レゴ が含まれている画像&#10;&#10;自動的に生成された説明">
            <a:extLst>
              <a:ext uri="{FF2B5EF4-FFF2-40B4-BE49-F238E27FC236}">
                <a16:creationId xmlns:a16="http://schemas.microsoft.com/office/drawing/2014/main" id="{F74AE215-E9C0-4193-A37C-71A0A32241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5100" y="1266045"/>
            <a:ext cx="6801799" cy="5591955"/>
          </a:xfrm>
          <a:prstGeom prst="rect">
            <a:avLst/>
          </a:prstGeom>
        </p:spPr>
      </p:pic>
    </p:spTree>
    <p:extLst>
      <p:ext uri="{BB962C8B-B14F-4D97-AF65-F5344CB8AC3E}">
        <p14:creationId xmlns:p14="http://schemas.microsoft.com/office/powerpoint/2010/main" val="4236619122"/>
      </p:ext>
    </p:extLst>
  </p:cSld>
  <p:clrMapOvr>
    <a:masterClrMapping/>
  </p:clrMapOvr>
</p:sld>
</file>

<file path=ppt/theme/theme1.xml><?xml version="1.0" encoding="utf-8"?>
<a:theme xmlns:a="http://schemas.openxmlformats.org/drawingml/2006/main" name="テーマ1">
  <a:themeElements>
    <a:clrScheme name="ユーザー定義 8">
      <a:dk1>
        <a:srgbClr val="595959"/>
      </a:dk1>
      <a:lt1>
        <a:sysClr val="window" lastClr="FFFFFF"/>
      </a:lt1>
      <a:dk2>
        <a:srgbClr val="595959"/>
      </a:dk2>
      <a:lt2>
        <a:srgbClr val="FFFFFF"/>
      </a:lt2>
      <a:accent1>
        <a:srgbClr val="1CADE4"/>
      </a:accent1>
      <a:accent2>
        <a:srgbClr val="EE7E9E"/>
      </a:accent2>
      <a:accent3>
        <a:srgbClr val="1CADE4"/>
      </a:accent3>
      <a:accent4>
        <a:srgbClr val="42BA97"/>
      </a:accent4>
      <a:accent5>
        <a:srgbClr val="3E8853"/>
      </a:accent5>
      <a:accent6>
        <a:srgbClr val="1CADE4"/>
      </a:accent6>
      <a:hlink>
        <a:srgbClr val="6EAC1C"/>
      </a:hlink>
      <a:folHlink>
        <a:srgbClr val="B26B02"/>
      </a:folHlink>
    </a:clrScheme>
    <a:fontScheme name="spica">
      <a:majorFont>
        <a:latin typeface="Roboto Light"/>
        <a:ea typeface="Spica Neue P Light"/>
        <a:cs typeface=""/>
      </a:majorFont>
      <a:minorFont>
        <a:latin typeface="Robot"/>
        <a:ea typeface="Spica Neue P"/>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DED5C2B0-2861-4B9A-863A-BAB394599B6F}" vid="{0B0A593C-5994-4701-A27F-7A65BBA9DE5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1304</TotalTime>
  <Words>1092</Words>
  <Application>Microsoft Office PowerPoint</Application>
  <PresentationFormat>ワイド画面</PresentationFormat>
  <Paragraphs>138</Paragraphs>
  <Slides>14</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Robot</vt:lpstr>
      <vt:lpstr>Roboto Light</vt:lpstr>
      <vt:lpstr>Yu Gothic UI Semilight</vt:lpstr>
      <vt:lpstr>游ゴシック</vt:lpstr>
      <vt:lpstr>Arial</vt:lpstr>
      <vt:lpstr>Wingdings</vt:lpstr>
      <vt:lpstr>テーマ1</vt:lpstr>
      <vt:lpstr>MIRS2004 プロジェクトテーマ報告</vt:lpstr>
      <vt:lpstr>0. 目次</vt:lpstr>
      <vt:lpstr>1. テーマ及びプロジェクト概要</vt:lpstr>
      <vt:lpstr>1. テーマ及びプロジェクト概要</vt:lpstr>
      <vt:lpstr>1. テーマ及びプロジェクト概要</vt:lpstr>
      <vt:lpstr>1. テーマ及びプロジェクト概要</vt:lpstr>
      <vt:lpstr>2. 目指すゴール</vt:lpstr>
      <vt:lpstr>2. 目指すゴール</vt:lpstr>
      <vt:lpstr>MIRSイメージ図</vt:lpstr>
      <vt:lpstr>2. 目指すゴール</vt:lpstr>
      <vt:lpstr>2. 目指すゴール</vt:lpstr>
      <vt:lpstr>2. 目指すゴール</vt:lpstr>
      <vt:lpstr>2. 目指すゴール</vt:lpstr>
      <vt:lpstr>2. 目指すゴール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MIRS2004 プロジェクトテーマ報告</dc:title>
  <dc:creator>近藤 空哉</dc:creator>
  <cp:lastModifiedBy>近藤 空哉</cp:lastModifiedBy>
  <cp:revision>52</cp:revision>
  <dcterms:created xsi:type="dcterms:W3CDTF">2020-08-06T05:30:39Z</dcterms:created>
  <dcterms:modified xsi:type="dcterms:W3CDTF">2020-08-23T07:18:29Z</dcterms:modified>
</cp:coreProperties>
</file>