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Lst>
  <p:notesMasterIdLst>
    <p:notesMasterId r:id="rId35"/>
  </p:notesMasterIdLst>
  <p:sldIdLst>
    <p:sldId id="256" r:id="rId3"/>
    <p:sldId id="270" r:id="rId4"/>
    <p:sldId id="271" r:id="rId5"/>
    <p:sldId id="274" r:id="rId6"/>
    <p:sldId id="286" r:id="rId7"/>
    <p:sldId id="288" r:id="rId8"/>
    <p:sldId id="292" r:id="rId9"/>
    <p:sldId id="261" r:id="rId10"/>
    <p:sldId id="258" r:id="rId11"/>
    <p:sldId id="275" r:id="rId12"/>
    <p:sldId id="259" r:id="rId13"/>
    <p:sldId id="262" r:id="rId14"/>
    <p:sldId id="281" r:id="rId15"/>
    <p:sldId id="291" r:id="rId16"/>
    <p:sldId id="265" r:id="rId17"/>
    <p:sldId id="266" r:id="rId18"/>
    <p:sldId id="267" r:id="rId19"/>
    <p:sldId id="276" r:id="rId20"/>
    <p:sldId id="264" r:id="rId21"/>
    <p:sldId id="283" r:id="rId22"/>
    <p:sldId id="268" r:id="rId23"/>
    <p:sldId id="284" r:id="rId24"/>
    <p:sldId id="277" r:id="rId25"/>
    <p:sldId id="282" r:id="rId26"/>
    <p:sldId id="278" r:id="rId27"/>
    <p:sldId id="279" r:id="rId28"/>
    <p:sldId id="289" r:id="rId29"/>
    <p:sldId id="294" r:id="rId30"/>
    <p:sldId id="290" r:id="rId31"/>
    <p:sldId id="285" r:id="rId32"/>
    <p:sldId id="280" r:id="rId33"/>
    <p:sldId id="287" r:id="rId3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坪井 寿裕" initials="坪井" lastIdx="2" clrIdx="0">
    <p:extLst>
      <p:ext uri="{19B8F6BF-5375-455C-9EA6-DF929625EA0E}">
        <p15:presenceInfo xmlns:p15="http://schemas.microsoft.com/office/powerpoint/2012/main" userId="坪井 寿裕" providerId="None"/>
      </p:ext>
    </p:extLst>
  </p:cmAuthor>
  <p:cmAuthor id="2" name="TSUBOI TOSHIHIRO" initials="TT" lastIdx="1" clrIdx="1">
    <p:extLst>
      <p:ext uri="{19B8F6BF-5375-455C-9EA6-DF929625EA0E}">
        <p15:presenceInfo xmlns:p15="http://schemas.microsoft.com/office/powerpoint/2012/main" userId="997983c08d0859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66"/>
    <a:srgbClr val="FF9933"/>
    <a:srgbClr val="66CCFF"/>
    <a:srgbClr val="FFCC99"/>
    <a:srgbClr val="FF9900"/>
    <a:srgbClr val="C000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81" autoAdjust="0"/>
    <p:restoredTop sz="72170" autoAdjust="0"/>
  </p:normalViewPr>
  <p:slideViewPr>
    <p:cSldViewPr snapToGrid="0">
      <p:cViewPr varScale="1">
        <p:scale>
          <a:sx n="59" d="100"/>
          <a:sy n="59" d="100"/>
        </p:scale>
        <p:origin x="78" y="47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94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5B3AC-319D-4FDF-9BC5-581254E68BBB}" type="datetimeFigureOut">
              <a:rPr kumimoji="1" lang="ja-JP" altLang="en-US" smtClean="0"/>
              <a:t>2021/1/16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70345-2B02-4FA2-9A55-DB5B09CD4593}" type="slidenum">
              <a:rPr kumimoji="1" lang="ja-JP" altLang="en-US" smtClean="0"/>
              <a:t>‹#›</a:t>
            </a:fld>
            <a:endParaRPr kumimoji="1" lang="ja-JP" altLang="en-US"/>
          </a:p>
        </p:txBody>
      </p:sp>
    </p:spTree>
    <p:extLst>
      <p:ext uri="{BB962C8B-B14F-4D97-AF65-F5344CB8AC3E}">
        <p14:creationId xmlns:p14="http://schemas.microsoft.com/office/powerpoint/2010/main" val="23357248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今から</a:t>
            </a:r>
            <a:r>
              <a:rPr kumimoji="1" lang="en-US" altLang="ja-JP" dirty="0"/>
              <a:t>MIRS2002</a:t>
            </a:r>
            <a:r>
              <a:rPr kumimoji="1" lang="ja-JP" altLang="en-US" dirty="0"/>
              <a:t>班の発表を始めさせていただきます</a:t>
            </a:r>
            <a:br>
              <a:rPr kumimoji="1" lang="en-US" altLang="ja-JP" dirty="0"/>
            </a:br>
            <a:r>
              <a:rPr kumimoji="1" lang="ja-JP" altLang="en-US" dirty="0"/>
              <a:t>まずは</a:t>
            </a:r>
            <a:r>
              <a:rPr kumimoji="1" lang="en-US" altLang="ja-JP" dirty="0"/>
              <a:t>PV</a:t>
            </a:r>
            <a:r>
              <a:rPr kumimoji="1" lang="ja-JP" altLang="en-US" dirty="0"/>
              <a:t>をご覧ください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a:t>
            </a:fld>
            <a:endParaRPr kumimoji="1" lang="ja-JP" altLang="en-US"/>
          </a:p>
        </p:txBody>
      </p:sp>
    </p:spTree>
    <p:extLst>
      <p:ext uri="{BB962C8B-B14F-4D97-AF65-F5344CB8AC3E}">
        <p14:creationId xmlns:p14="http://schemas.microsoft.com/office/powerpoint/2010/main" val="1104614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つ目の理由、既存の製品にないロボットを作りたかったからの説明に移ります</a:t>
            </a:r>
          </a:p>
          <a:p>
            <a:r>
              <a:rPr kumimoji="1" lang="ja-JP" altLang="en-US" dirty="0"/>
              <a:t>先程申し上げた既存のボール回収方法にはどのようなものがあるでしょうか？</a:t>
            </a:r>
          </a:p>
          <a:p>
            <a:r>
              <a:rPr kumimoji="1" lang="ja-JP" altLang="en-US" dirty="0"/>
              <a:t>既存のものは</a:t>
            </a:r>
            <a:r>
              <a:rPr kumimoji="1" lang="en-US" altLang="ja-JP" dirty="0"/>
              <a:t>2</a:t>
            </a:r>
            <a:r>
              <a:rPr kumimoji="1" lang="ja-JP" altLang="en-US" dirty="0"/>
              <a:t>つに大別できます。</a:t>
            </a:r>
            <a:r>
              <a:rPr kumimoji="1" lang="en-US" altLang="ja-JP" dirty="0"/>
              <a:t>(</a:t>
            </a:r>
            <a:r>
              <a:rPr kumimoji="1" lang="ja-JP" altLang="en-US" dirty="0"/>
              <a:t>次へ</a:t>
            </a:r>
            <a:r>
              <a:rPr kumimoji="1" lang="en-US" altLang="ja-JP" dirty="0"/>
              <a:t>)1</a:t>
            </a:r>
            <a:r>
              <a:rPr kumimoji="1" lang="ja-JP" altLang="en-US" dirty="0"/>
              <a:t>つは自立移動型のロボットです。</a:t>
            </a:r>
          </a:p>
          <a:p>
            <a:r>
              <a:rPr kumimoji="1" lang="ja-JP" altLang="en-US" dirty="0"/>
              <a:t>テニスコートを駆け回り画像認識でテニスボールを収集する</a:t>
            </a:r>
            <a:r>
              <a:rPr kumimoji="1" lang="en-US" altLang="ja-JP" dirty="0" err="1"/>
              <a:t>Tennibot</a:t>
            </a:r>
            <a:r>
              <a:rPr kumimoji="1" lang="ja-JP" altLang="en-US" dirty="0"/>
              <a:t>社の</a:t>
            </a:r>
            <a:r>
              <a:rPr kumimoji="1" lang="en-US" altLang="ja-JP" dirty="0" err="1"/>
              <a:t>Tennibot</a:t>
            </a:r>
            <a:r>
              <a:rPr kumimoji="1" lang="ja-JP" altLang="en-US" dirty="0"/>
              <a:t>や、</a:t>
            </a:r>
          </a:p>
          <a:p>
            <a:r>
              <a:rPr kumimoji="1" lang="en-US" altLang="ja-JP" dirty="0"/>
              <a:t>(</a:t>
            </a:r>
            <a:r>
              <a:rPr kumimoji="1" lang="ja-JP" altLang="en-US" dirty="0"/>
              <a:t>次へ</a:t>
            </a:r>
            <a:r>
              <a:rPr kumimoji="1" lang="en-US" altLang="ja-JP" dirty="0"/>
              <a:t>)</a:t>
            </a:r>
            <a:r>
              <a:rPr kumimoji="1" lang="ja-JP" altLang="en-US" dirty="0"/>
              <a:t>ゴルフコートをルンバのように無駄なく走りに散らばったゴルフボールを収集する</a:t>
            </a:r>
            <a:r>
              <a:rPr kumimoji="1" lang="en-US" altLang="ja-JP" dirty="0" err="1"/>
              <a:t>belrobotics</a:t>
            </a:r>
            <a:r>
              <a:rPr kumimoji="1" lang="ja-JP" altLang="en-US" dirty="0"/>
              <a:t>社の</a:t>
            </a:r>
            <a:r>
              <a:rPr kumimoji="1" lang="en-US" altLang="ja-JP" dirty="0"/>
              <a:t>BALL</a:t>
            </a:r>
            <a:r>
              <a:rPr kumimoji="1" lang="ja-JP" altLang="en-US" dirty="0"/>
              <a:t>　</a:t>
            </a:r>
            <a:r>
              <a:rPr kumimoji="1" lang="en-US" altLang="ja-JP" dirty="0"/>
              <a:t>PICKER</a:t>
            </a:r>
            <a:r>
              <a:rPr kumimoji="1" lang="ja-JP" altLang="en-US" dirty="0"/>
              <a:t>等が挙げられます。</a:t>
            </a:r>
          </a:p>
          <a:p>
            <a:r>
              <a:rPr kumimoji="1" lang="en-US" altLang="ja-JP" dirty="0"/>
              <a:t>(</a:t>
            </a:r>
            <a:r>
              <a:rPr kumimoji="1" lang="ja-JP" altLang="en-US" dirty="0"/>
              <a:t>次へ</a:t>
            </a:r>
            <a:r>
              <a:rPr kumimoji="1" lang="en-US" altLang="ja-JP" dirty="0"/>
              <a:t>)</a:t>
            </a:r>
            <a:r>
              <a:rPr kumimoji="1" lang="ja-JP" altLang="en-US" dirty="0"/>
              <a:t>もう一つは固定設置型です。ボールの飛んでいく先がある程度予測できる、</a:t>
            </a:r>
            <a:r>
              <a:rPr kumimoji="1" lang="en-US" altLang="ja-JP" dirty="0"/>
              <a:t>(</a:t>
            </a:r>
            <a:r>
              <a:rPr kumimoji="1" lang="ja-JP" altLang="en-US" dirty="0"/>
              <a:t>次へ</a:t>
            </a:r>
            <a:r>
              <a:rPr kumimoji="1" lang="en-US" altLang="ja-JP" dirty="0"/>
              <a:t>)</a:t>
            </a:r>
            <a:r>
              <a:rPr kumimoji="1" lang="ja-JP" altLang="en-US" dirty="0"/>
              <a:t>バッティングセンターの床や</a:t>
            </a:r>
            <a:r>
              <a:rPr kumimoji="1" lang="en-US" altLang="ja-JP" dirty="0"/>
              <a:t>(</a:t>
            </a:r>
            <a:r>
              <a:rPr kumimoji="1" lang="ja-JP" altLang="en-US" dirty="0"/>
              <a:t>次へ</a:t>
            </a:r>
            <a:r>
              <a:rPr kumimoji="1" lang="en-US" altLang="ja-JP" dirty="0"/>
              <a:t>)</a:t>
            </a:r>
          </a:p>
          <a:p>
            <a:r>
              <a:rPr kumimoji="1" lang="ja-JP" altLang="en-US" dirty="0"/>
              <a:t>打ちっぱなしのゴルフ場の床の傾斜等が挙げられます。</a:t>
            </a:r>
          </a:p>
          <a:p>
            <a:r>
              <a:rPr kumimoji="1" lang="en-US" altLang="ja-JP" dirty="0"/>
              <a:t>(</a:t>
            </a:r>
            <a:r>
              <a:rPr kumimoji="1" lang="ja-JP" altLang="en-US" dirty="0"/>
              <a:t>次へ</a:t>
            </a:r>
            <a:r>
              <a:rPr kumimoji="1" lang="en-US" altLang="ja-JP" dirty="0"/>
              <a:t>)</a:t>
            </a:r>
            <a:r>
              <a:rPr kumimoji="1" lang="ja-JP" altLang="en-US" dirty="0"/>
              <a:t>では自立移動型のロボットで大きいボールを回収できるものはあるでしょうか？私たちの調査では大きなボールを回収できるロボットは見つけることができませんでした</a:t>
            </a:r>
          </a:p>
          <a:p>
            <a:r>
              <a:rPr kumimoji="1" lang="ja-JP" altLang="en-US" dirty="0"/>
              <a:t>そこで私たちはバスケットボール回収ロボットを作ることを決めました。</a:t>
            </a:r>
          </a:p>
          <a:p>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10</a:t>
            </a:fld>
            <a:endParaRPr kumimoji="1" lang="ja-JP" altLang="en-US"/>
          </a:p>
        </p:txBody>
      </p:sp>
    </p:spTree>
    <p:extLst>
      <p:ext uri="{BB962C8B-B14F-4D97-AF65-F5344CB8AC3E}">
        <p14:creationId xmlns:p14="http://schemas.microsoft.com/office/powerpoint/2010/main" val="2439706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ボール回収ロボットを作るうえで、バスケットボールプレイヤーの悩みを知る必要があります。</a:t>
            </a:r>
          </a:p>
          <a:p>
            <a:r>
              <a:rPr kumimoji="1" lang="ja-JP" altLang="en-US" dirty="0"/>
              <a:t>では、バスケットボールプレイヤーの悩みとは何でしょう？</a:t>
            </a:r>
          </a:p>
          <a:p>
            <a:r>
              <a:rPr kumimoji="1" lang="ja-JP" altLang="en-US" dirty="0"/>
              <a:t>私たちは、バスケットボール部の部員に話を聞いてみました。</a:t>
            </a:r>
          </a:p>
          <a:p>
            <a:r>
              <a:rPr kumimoji="1" lang="ja-JP" altLang="en-US" dirty="0"/>
              <a:t>そこで得られたのは、</a:t>
            </a:r>
          </a:p>
          <a:p>
            <a:r>
              <a:rPr kumimoji="1" lang="ja-JP" altLang="en-US" dirty="0"/>
              <a:t>①ボール回収の時間をシュート練にあてたい！</a:t>
            </a:r>
          </a:p>
          <a:p>
            <a:r>
              <a:rPr kumimoji="1" lang="ja-JP" altLang="en-US" dirty="0"/>
              <a:t>②練習の後疲れた体でボールを回収するのはだるい！</a:t>
            </a:r>
          </a:p>
          <a:p>
            <a:r>
              <a:rPr kumimoji="1" lang="ja-JP" altLang="en-US" dirty="0"/>
              <a:t>③ボール拾いをする後輩の練習時間が確保できない！</a:t>
            </a:r>
          </a:p>
          <a:p>
            <a:r>
              <a:rPr kumimoji="1" lang="ja-JP" altLang="en-US" dirty="0"/>
              <a:t>の声でした。</a:t>
            </a:r>
          </a:p>
          <a:p>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11</a:t>
            </a:fld>
            <a:endParaRPr kumimoji="1" lang="ja-JP" altLang="en-US"/>
          </a:p>
        </p:txBody>
      </p:sp>
    </p:spTree>
    <p:extLst>
      <p:ext uri="{BB962C8B-B14F-4D97-AF65-F5344CB8AC3E}">
        <p14:creationId xmlns:p14="http://schemas.microsoft.com/office/powerpoint/2010/main" val="1157835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プレイヤーの声を聞いたうえでプレイヤに提供するために必要な</a:t>
            </a:r>
            <a:r>
              <a:rPr kumimoji="1" lang="en-US" altLang="ja-JP" dirty="0"/>
              <a:t>MIRS</a:t>
            </a:r>
            <a:r>
              <a:rPr kumimoji="1" lang="ja-JP" altLang="en-US" dirty="0"/>
              <a:t>の機能は以下の</a:t>
            </a:r>
            <a:r>
              <a:rPr kumimoji="1" lang="en-US" altLang="ja-JP" dirty="0"/>
              <a:t>3</a:t>
            </a:r>
            <a:r>
              <a:rPr kumimoji="1" lang="ja-JP" altLang="en-US" dirty="0"/>
              <a:t>つだと考えました。</a:t>
            </a:r>
          </a:p>
          <a:p>
            <a:r>
              <a:rPr kumimoji="1" lang="ja-JP" altLang="en-US" dirty="0"/>
              <a:t>前スライドから</a:t>
            </a:r>
          </a:p>
          <a:p>
            <a:r>
              <a:rPr kumimoji="1" lang="ja-JP" altLang="en-US" dirty="0"/>
              <a:t>ボールを見つける機能、</a:t>
            </a:r>
          </a:p>
          <a:p>
            <a:r>
              <a:rPr kumimoji="1" lang="ja-JP" altLang="en-US" dirty="0"/>
              <a:t>ボールを回収できる機能</a:t>
            </a:r>
          </a:p>
          <a:p>
            <a:r>
              <a:rPr kumimoji="1" lang="ja-JP" altLang="en-US" dirty="0"/>
              <a:t>後輩のボール運びの負担を減らす機能</a:t>
            </a:r>
          </a:p>
          <a:p>
            <a:r>
              <a:rPr kumimoji="1" lang="en-US" altLang="ja-JP" dirty="0"/>
              <a:t>/*</a:t>
            </a:r>
            <a:r>
              <a:rPr kumimoji="1" lang="ja-JP" altLang="en-US" dirty="0"/>
              <a:t>またこの機会を沼津高専内に絞らず利用してもらうことを見越して特定の体育館を問わずに使える機能です。*</a:t>
            </a:r>
            <a:r>
              <a:rPr kumimoji="1" lang="en-US" altLang="ja-JP" dirty="0"/>
              <a:t>/</a:t>
            </a:r>
          </a:p>
          <a:p>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12</a:t>
            </a:fld>
            <a:endParaRPr kumimoji="1" lang="ja-JP" altLang="en-US"/>
          </a:p>
        </p:txBody>
      </p:sp>
    </p:spTree>
    <p:extLst>
      <p:ext uri="{BB962C8B-B14F-4D97-AF65-F5344CB8AC3E}">
        <p14:creationId xmlns:p14="http://schemas.microsoft.com/office/powerpoint/2010/main" val="2004377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最終的に私たちはボールを見つけ、回収し、運ぶ機能を兼ね備えた</a:t>
            </a:r>
            <a:r>
              <a:rPr kumimoji="1" lang="en-US" altLang="ja-JP" dirty="0"/>
              <a:t>1</a:t>
            </a:r>
            <a:r>
              <a:rPr kumimoji="1" lang="ja-JP" altLang="en-US" dirty="0"/>
              <a:t>台完結型回収ロボット作りました。</a:t>
            </a:r>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13</a:t>
            </a:fld>
            <a:endParaRPr kumimoji="1" lang="ja-JP" altLang="en-US"/>
          </a:p>
        </p:txBody>
      </p:sp>
    </p:spTree>
    <p:extLst>
      <p:ext uri="{BB962C8B-B14F-4D97-AF65-F5344CB8AC3E}">
        <p14:creationId xmlns:p14="http://schemas.microsoft.com/office/powerpoint/2010/main" val="3668252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それでは、実際にロボットを使用する流れを見てみましょう</a:t>
            </a:r>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14</a:t>
            </a:fld>
            <a:endParaRPr kumimoji="1" lang="ja-JP" altLang="en-US"/>
          </a:p>
        </p:txBody>
      </p:sp>
    </p:spTree>
    <p:extLst>
      <p:ext uri="{BB962C8B-B14F-4D97-AF65-F5344CB8AC3E}">
        <p14:creationId xmlns:p14="http://schemas.microsoft.com/office/powerpoint/2010/main" val="1323992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「今日は一人で練習か</a:t>
            </a:r>
            <a:r>
              <a:rPr kumimoji="1" lang="en-US" altLang="ja-JP" dirty="0"/>
              <a:t>…</a:t>
            </a:r>
            <a:r>
              <a:rPr kumimoji="1" lang="ja-JP" altLang="en-US" dirty="0"/>
              <a:t>ボール拾いが大変だなあ</a:t>
            </a:r>
            <a:r>
              <a:rPr kumimoji="1" lang="en-US" altLang="ja-JP" dirty="0"/>
              <a:t>…</a:t>
            </a:r>
            <a:r>
              <a:rPr kumimoji="1" lang="ja-JP" altLang="en-US" dirty="0"/>
              <a:t>」</a:t>
            </a:r>
          </a:p>
          <a:p>
            <a:r>
              <a:rPr kumimoji="1" lang="ja-JP" altLang="en-US" dirty="0"/>
              <a:t>体育館で一人バスケットボールプレイヤーが困っています。</a:t>
            </a:r>
          </a:p>
          <a:p>
            <a:r>
              <a:rPr kumimoji="1" lang="ja-JP" altLang="en-US" dirty="0"/>
              <a:t>そういった時、使用者が遠隔で回収プログラムを起動すると機体が動作開始します。</a:t>
            </a:r>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15</a:t>
            </a:fld>
            <a:endParaRPr kumimoji="1" lang="ja-JP" altLang="en-US"/>
          </a:p>
        </p:txBody>
      </p:sp>
    </p:spTree>
    <p:extLst>
      <p:ext uri="{BB962C8B-B14F-4D97-AF65-F5344CB8AC3E}">
        <p14:creationId xmlns:p14="http://schemas.microsoft.com/office/powerpoint/2010/main" val="857660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次へ</a:t>
            </a:r>
            <a:r>
              <a:rPr kumimoji="1" lang="en-US" altLang="ja-JP" dirty="0"/>
              <a:t>)</a:t>
            </a:r>
          </a:p>
          <a:p>
            <a:r>
              <a:rPr kumimoji="1" lang="ja-JP" altLang="en-US" dirty="0"/>
              <a:t>機体はまず最初に転回を行い周りにボールがないかを確認します。</a:t>
            </a:r>
          </a:p>
          <a:p>
            <a:r>
              <a:rPr kumimoji="1" lang="en-US" altLang="ja-JP" dirty="0"/>
              <a:t>(</a:t>
            </a:r>
            <a:r>
              <a:rPr kumimoji="1" lang="ja-JP" altLang="en-US" dirty="0"/>
              <a:t>次へ</a:t>
            </a:r>
            <a:r>
              <a:rPr kumimoji="1" lang="en-US" altLang="ja-JP" dirty="0"/>
              <a:t>)</a:t>
            </a:r>
          </a:p>
          <a:p>
            <a:r>
              <a:rPr kumimoji="1" lang="ja-JP" altLang="en-US" dirty="0"/>
              <a:t>次に機体前方にあるカメラを用いてボールがあるかどうかの検知をします。</a:t>
            </a:r>
          </a:p>
          <a:p>
            <a:r>
              <a:rPr kumimoji="1" lang="ja-JP" altLang="en-US" dirty="0"/>
              <a:t>検出の状態は常に標準出力</a:t>
            </a:r>
            <a:r>
              <a:rPr kumimoji="1" lang="en-US" altLang="ja-JP" dirty="0"/>
              <a:t>(</a:t>
            </a:r>
            <a:r>
              <a:rPr kumimoji="1" lang="ja-JP" altLang="en-US" dirty="0"/>
              <a:t>遠隔で繋いだ</a:t>
            </a:r>
            <a:r>
              <a:rPr kumimoji="1" lang="en-US" altLang="ja-JP" dirty="0"/>
              <a:t>PC</a:t>
            </a:r>
            <a:r>
              <a:rPr kumimoji="1" lang="ja-JP" altLang="en-US" dirty="0"/>
              <a:t>の画面</a:t>
            </a:r>
            <a:r>
              <a:rPr kumimoji="1" lang="en-US" altLang="ja-JP" dirty="0"/>
              <a:t>)</a:t>
            </a:r>
            <a:r>
              <a:rPr kumimoji="1" lang="ja-JP" altLang="en-US" dirty="0"/>
              <a:t>に出力されます。</a:t>
            </a:r>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16</a:t>
            </a:fld>
            <a:endParaRPr kumimoji="1" lang="ja-JP" altLang="en-US"/>
          </a:p>
        </p:txBody>
      </p:sp>
    </p:spTree>
    <p:extLst>
      <p:ext uri="{BB962C8B-B14F-4D97-AF65-F5344CB8AC3E}">
        <p14:creationId xmlns:p14="http://schemas.microsoft.com/office/powerpoint/2010/main" val="1818130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ボールを見つけた場合前方の回収機構を使って機体内部にバスケットボールを取り込みます。</a:t>
            </a:r>
            <a:r>
              <a:rPr kumimoji="1" lang="en-US" altLang="ja-JP" dirty="0"/>
              <a:t>(</a:t>
            </a:r>
            <a:r>
              <a:rPr kumimoji="1" lang="ja-JP" altLang="en-US" dirty="0"/>
              <a:t>次へ</a:t>
            </a:r>
            <a:r>
              <a:rPr kumimoji="1" lang="en-US" altLang="ja-JP" dirty="0"/>
              <a:t>)</a:t>
            </a:r>
          </a:p>
          <a:p>
            <a:r>
              <a:rPr kumimoji="1" lang="ja-JP" altLang="en-US" dirty="0"/>
              <a:t>回収し荷台に入ったボールの数を常に自動でカウントし、回収したボールの数が所持数限界を迎えた場合</a:t>
            </a:r>
            <a:r>
              <a:rPr kumimoji="1" lang="en-US" altLang="ja-JP" dirty="0" err="1"/>
              <a:t>RaspberryPi</a:t>
            </a:r>
            <a:r>
              <a:rPr kumimoji="1" lang="ja-JP" altLang="en-US" dirty="0"/>
              <a:t>が標準出力に</a:t>
            </a:r>
          </a:p>
          <a:p>
            <a:r>
              <a:rPr kumimoji="1" lang="ja-JP" altLang="en-US" dirty="0"/>
              <a:t>通知した後、帰還モードに移行します。</a:t>
            </a:r>
          </a:p>
          <a:p>
            <a:r>
              <a:rPr kumimoji="1" lang="en-US" altLang="ja-JP" dirty="0"/>
              <a:t>(</a:t>
            </a:r>
            <a:r>
              <a:rPr kumimoji="1" lang="ja-JP" altLang="en-US" dirty="0"/>
              <a:t>次へ</a:t>
            </a:r>
            <a:r>
              <a:rPr kumimoji="1" lang="en-US" altLang="ja-JP" dirty="0"/>
              <a:t>)</a:t>
            </a:r>
          </a:p>
          <a:p>
            <a:r>
              <a:rPr kumimoji="1" lang="ja-JP" altLang="en-US" dirty="0"/>
              <a:t>期間モードに移行した回収ロボットは機体前方にあるカメラを用いて赤色カラーコーンに向かって帰還します。</a:t>
            </a:r>
          </a:p>
          <a:p>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17</a:t>
            </a:fld>
            <a:endParaRPr kumimoji="1" lang="ja-JP" altLang="en-US"/>
          </a:p>
        </p:txBody>
      </p:sp>
    </p:spTree>
    <p:extLst>
      <p:ext uri="{BB962C8B-B14F-4D97-AF65-F5344CB8AC3E}">
        <p14:creationId xmlns:p14="http://schemas.microsoft.com/office/powerpoint/2010/main" val="3988827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次に先程紹介した動作を支える機構を紹介します</a:t>
            </a:r>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18</a:t>
            </a:fld>
            <a:endParaRPr kumimoji="1" lang="ja-JP" altLang="en-US"/>
          </a:p>
        </p:txBody>
      </p:sp>
    </p:spTree>
    <p:extLst>
      <p:ext uri="{BB962C8B-B14F-4D97-AF65-F5344CB8AC3E}">
        <p14:creationId xmlns:p14="http://schemas.microsoft.com/office/powerpoint/2010/main" val="1750617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つ目は回収機構です。</a:t>
            </a:r>
          </a:p>
          <a:p>
            <a:r>
              <a:rPr kumimoji="1" lang="ja-JP" altLang="en-US" dirty="0"/>
              <a:t>左右ガイドでボールを回収部分まで誘導します。</a:t>
            </a:r>
          </a:p>
          <a:p>
            <a:r>
              <a:rPr kumimoji="1" lang="ja-JP" altLang="en-US" dirty="0"/>
              <a:t>粘着ローラを回転させ、機体内のリフトにボールを誘導します。</a:t>
            </a:r>
          </a:p>
          <a:p>
            <a:r>
              <a:rPr kumimoji="1" lang="ja-JP" altLang="en-US" dirty="0"/>
              <a:t>この回収機構はモータ一つを回転させるものになります。</a:t>
            </a:r>
          </a:p>
          <a:p>
            <a:r>
              <a:rPr kumimoji="1" lang="en-US" altLang="ja-JP" dirty="0"/>
              <a:t>(</a:t>
            </a:r>
            <a:r>
              <a:rPr kumimoji="1" lang="ja-JP" altLang="en-US" dirty="0"/>
              <a:t>次へ</a:t>
            </a:r>
            <a:r>
              <a:rPr kumimoji="1" lang="en-US" altLang="ja-JP" dirty="0"/>
              <a:t>)</a:t>
            </a:r>
            <a:r>
              <a:rPr kumimoji="1" lang="ja-JP" altLang="en-US" dirty="0"/>
              <a:t>デモ動画をご覧ください</a:t>
            </a:r>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19</a:t>
            </a:fld>
            <a:endParaRPr kumimoji="1" lang="ja-JP" altLang="en-US"/>
          </a:p>
        </p:txBody>
      </p:sp>
    </p:spTree>
    <p:extLst>
      <p:ext uri="{BB962C8B-B14F-4D97-AF65-F5344CB8AC3E}">
        <p14:creationId xmlns:p14="http://schemas.microsoft.com/office/powerpoint/2010/main" val="374700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まず初めに、、今年の大きな話題と言えばなんでしょう？</a:t>
            </a:r>
          </a:p>
          <a:p>
            <a:r>
              <a:rPr kumimoji="1" lang="ja-JP" altLang="en-US" dirty="0"/>
              <a:t>内閣総理大臣の変更や、いろいろありますがおそらく多くの人は</a:t>
            </a:r>
          </a:p>
          <a:p>
            <a:r>
              <a:rPr kumimoji="1" lang="en-US" altLang="ja-JP" dirty="0"/>
              <a:t>(</a:t>
            </a:r>
            <a:r>
              <a:rPr kumimoji="1" lang="ja-JP" altLang="en-US" dirty="0"/>
              <a:t>次へ</a:t>
            </a:r>
            <a:r>
              <a:rPr kumimoji="1" lang="en-US" altLang="ja-JP" dirty="0"/>
              <a:t>)</a:t>
            </a:r>
            <a:r>
              <a:rPr kumimoji="1" lang="ja-JP" altLang="en-US" dirty="0"/>
              <a:t>新型コロナウイルスのことを挙げるでしょう。</a:t>
            </a:r>
          </a:p>
          <a:p>
            <a:r>
              <a:rPr kumimoji="1" lang="ja-JP" altLang="en-US" dirty="0"/>
              <a:t>沼津高専も例にもれず新型コロナウイルスの影響を受けました。</a:t>
            </a:r>
          </a:p>
          <a:p>
            <a:r>
              <a:rPr kumimoji="1" lang="ja-JP" altLang="en-US" dirty="0"/>
              <a:t>例えば</a:t>
            </a:r>
            <a:r>
              <a:rPr kumimoji="1" lang="en-US" altLang="ja-JP" dirty="0"/>
              <a:t>(</a:t>
            </a:r>
            <a:r>
              <a:rPr kumimoji="1" lang="ja-JP" altLang="en-US" dirty="0"/>
              <a:t>次へ</a:t>
            </a:r>
            <a:r>
              <a:rPr kumimoji="1" lang="en-US" altLang="ja-JP" dirty="0"/>
              <a:t>)</a:t>
            </a:r>
            <a:r>
              <a:rPr kumimoji="1" lang="ja-JP" altLang="en-US" dirty="0"/>
              <a:t>春休み明けからの学生の登校禁止</a:t>
            </a:r>
            <a:r>
              <a:rPr kumimoji="1" lang="en-US" altLang="ja-JP" dirty="0"/>
              <a:t>(</a:t>
            </a:r>
            <a:r>
              <a:rPr kumimoji="1" lang="ja-JP" altLang="en-US" dirty="0"/>
              <a:t>次へ</a:t>
            </a:r>
            <a:r>
              <a:rPr kumimoji="1" lang="en-US" altLang="ja-JP" dirty="0"/>
              <a:t>)</a:t>
            </a:r>
            <a:r>
              <a:rPr kumimoji="1" lang="ja-JP" altLang="en-US" dirty="0"/>
              <a:t>高専大会の中止</a:t>
            </a:r>
            <a:r>
              <a:rPr kumimoji="1" lang="en-US" altLang="ja-JP" dirty="0"/>
              <a:t>(</a:t>
            </a:r>
            <a:r>
              <a:rPr kumimoji="1" lang="ja-JP" altLang="en-US" dirty="0"/>
              <a:t>次へ</a:t>
            </a:r>
            <a:r>
              <a:rPr kumimoji="1" lang="en-US" altLang="ja-JP" dirty="0"/>
              <a:t>)</a:t>
            </a:r>
            <a:r>
              <a:rPr kumimoji="1" lang="ja-JP" altLang="en-US" dirty="0"/>
              <a:t>部活動の中止</a:t>
            </a:r>
            <a:r>
              <a:rPr kumimoji="1" lang="en-US" altLang="ja-JP" dirty="0"/>
              <a:t>(</a:t>
            </a:r>
            <a:r>
              <a:rPr kumimoji="1" lang="ja-JP" altLang="en-US" dirty="0"/>
              <a:t>次へ</a:t>
            </a:r>
            <a:r>
              <a:rPr kumimoji="1" lang="en-US" altLang="ja-JP" dirty="0"/>
              <a:t>)</a:t>
            </a:r>
            <a:r>
              <a:rPr kumimoji="1" lang="ja-JP" altLang="en-US" dirty="0"/>
              <a:t>オンラインでの授業や試験の導入</a:t>
            </a:r>
            <a:r>
              <a:rPr kumimoji="1" lang="en-US" altLang="ja-JP" dirty="0"/>
              <a:t>(</a:t>
            </a:r>
            <a:r>
              <a:rPr kumimoji="1" lang="ja-JP" altLang="en-US" dirty="0"/>
              <a:t>次へ</a:t>
            </a:r>
            <a:r>
              <a:rPr kumimoji="1" lang="en-US" altLang="ja-JP" dirty="0"/>
              <a:t>)</a:t>
            </a:r>
          </a:p>
          <a:p>
            <a:r>
              <a:rPr kumimoji="1" lang="ja-JP" altLang="en-US" dirty="0"/>
              <a:t>等が挙げられます。</a:t>
            </a:r>
          </a:p>
          <a:p>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2</a:t>
            </a:fld>
            <a:endParaRPr kumimoji="1" lang="ja-JP" altLang="en-US"/>
          </a:p>
        </p:txBody>
      </p:sp>
    </p:spTree>
    <p:extLst>
      <p:ext uri="{BB962C8B-B14F-4D97-AF65-F5344CB8AC3E}">
        <p14:creationId xmlns:p14="http://schemas.microsoft.com/office/powerpoint/2010/main" val="922640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つ目は昇降機能です。</a:t>
            </a:r>
          </a:p>
          <a:p>
            <a:r>
              <a:rPr kumimoji="1" lang="ja-JP" altLang="en-US" dirty="0"/>
              <a:t>ボールが入ったリフトを上昇させ、機体後方の荷台にボールを運びます。リフトの底板は荷台に向かって勾配がついているので</a:t>
            </a:r>
          </a:p>
          <a:p>
            <a:r>
              <a:rPr kumimoji="1" lang="ja-JP" altLang="en-US" dirty="0"/>
              <a:t>リフトが完全に上がりきると自然にボールは荷台に転がってゆきます。</a:t>
            </a:r>
          </a:p>
          <a:p>
            <a:r>
              <a:rPr kumimoji="1" lang="ja-JP" altLang="en-US" dirty="0"/>
              <a:t>リフトは機体上部のモータとワイヤでつながっており、モータがワイヤを巻き取ることでリフトが上昇します。</a:t>
            </a:r>
          </a:p>
          <a:p>
            <a:r>
              <a:rPr kumimoji="1" lang="en-US" altLang="ja-JP" dirty="0"/>
              <a:t>(</a:t>
            </a:r>
            <a:r>
              <a:rPr kumimoji="1" lang="ja-JP" altLang="en-US" dirty="0"/>
              <a:t>次へ</a:t>
            </a:r>
            <a:r>
              <a:rPr kumimoji="1" lang="en-US" altLang="ja-JP" dirty="0"/>
              <a:t>)</a:t>
            </a:r>
          </a:p>
          <a:p>
            <a:r>
              <a:rPr kumimoji="1" lang="ja-JP" altLang="en-US" dirty="0"/>
              <a:t>また、パワーウィンドウモーターを用いることで不意なリフトの落下を防ぎます。</a:t>
            </a:r>
            <a:endParaRPr kumimoji="1" lang="en-US" altLang="ja-JP" dirty="0"/>
          </a:p>
          <a:p>
            <a:r>
              <a:rPr kumimoji="1" lang="ja-JP" altLang="en-US" dirty="0"/>
              <a:t>次へ</a:t>
            </a:r>
            <a:r>
              <a:rPr kumimoji="1" lang="en-US" altLang="ja-JP" dirty="0"/>
              <a:t>)</a:t>
            </a:r>
            <a:r>
              <a:rPr kumimoji="1" lang="ja-JP" altLang="en-US" dirty="0"/>
              <a:t>デモ動画をご覧ください</a:t>
            </a:r>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21</a:t>
            </a:fld>
            <a:endParaRPr kumimoji="1" lang="ja-JP" altLang="en-US"/>
          </a:p>
        </p:txBody>
      </p:sp>
    </p:spTree>
    <p:extLst>
      <p:ext uri="{BB962C8B-B14F-4D97-AF65-F5344CB8AC3E}">
        <p14:creationId xmlns:p14="http://schemas.microsoft.com/office/powerpoint/2010/main" val="3761337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機体前のボールやカラーコーンを検知します。</a:t>
            </a:r>
          </a:p>
          <a:p>
            <a:r>
              <a:rPr kumimoji="1" lang="ja-JP" altLang="en-US" dirty="0"/>
              <a:t>画像処理プログラムが返す情報は、機体が所持しているボールの個数に応じて走行プログラムが必要な情報のみ取捨選択をします。</a:t>
            </a:r>
          </a:p>
          <a:p>
            <a:r>
              <a:rPr kumimoji="1" lang="ja-JP" altLang="en-US" dirty="0"/>
              <a:t>バスケットボールの検出は機械学習を用いた物体検出を応用しています。</a:t>
            </a:r>
          </a:p>
          <a:p>
            <a:r>
              <a:rPr kumimoji="1" lang="ja-JP" altLang="en-US" dirty="0"/>
              <a:t>それではバスケットボールの物体検出の様子をご覧ください。</a:t>
            </a:r>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23</a:t>
            </a:fld>
            <a:endParaRPr kumimoji="1" lang="ja-JP" altLang="en-US"/>
          </a:p>
        </p:txBody>
      </p:sp>
    </p:spTree>
    <p:extLst>
      <p:ext uri="{BB962C8B-B14F-4D97-AF65-F5344CB8AC3E}">
        <p14:creationId xmlns:p14="http://schemas.microsoft.com/office/powerpoint/2010/main" val="3766371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t>
            </a:r>
            <a:r>
              <a:rPr kumimoji="1" lang="ja-JP" altLang="en-US" dirty="0"/>
              <a:t>動画</a:t>
            </a:r>
            <a:r>
              <a:rPr kumimoji="1" lang="en-US" altLang="ja-JP" dirty="0"/>
              <a:t>)</a:t>
            </a:r>
            <a:r>
              <a:rPr kumimoji="1" lang="ja-JP" altLang="en-US" dirty="0"/>
              <a:t>～～～</a:t>
            </a:r>
            <a:r>
              <a:rPr kumimoji="1" lang="en-US" altLang="ja-JP" dirty="0"/>
              <a:t>(</a:t>
            </a:r>
            <a:r>
              <a:rPr kumimoji="1" lang="ja-JP" altLang="en-US" dirty="0"/>
              <a:t>次へ</a:t>
            </a:r>
            <a:r>
              <a:rPr kumimoji="1" lang="en-US" altLang="ja-JP" dirty="0"/>
              <a:t>)</a:t>
            </a:r>
          </a:p>
          <a:p>
            <a:r>
              <a:rPr kumimoji="1" lang="ja-JP" altLang="en-US" dirty="0"/>
              <a:t>ラボ内と体育館内の背景が違う場所でもかなりの高い精度で認識できているのが分かると思います。</a:t>
            </a:r>
          </a:p>
          <a:p>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24</a:t>
            </a:fld>
            <a:endParaRPr kumimoji="1" lang="ja-JP" altLang="en-US"/>
          </a:p>
        </p:txBody>
      </p:sp>
    </p:spTree>
    <p:extLst>
      <p:ext uri="{BB962C8B-B14F-4D97-AF65-F5344CB8AC3E}">
        <p14:creationId xmlns:p14="http://schemas.microsoft.com/office/powerpoint/2010/main" val="3329699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最後に体育館で動作するロボットとして求められる要件とどのようにクリアしたかを紹介します。</a:t>
            </a:r>
          </a:p>
          <a:p>
            <a:r>
              <a:rPr kumimoji="1" lang="ja-JP" altLang="en-US" dirty="0"/>
              <a:t>求められる要件としては</a:t>
            </a:r>
            <a:r>
              <a:rPr kumimoji="1" lang="en-US" altLang="ja-JP" dirty="0"/>
              <a:t>(</a:t>
            </a:r>
            <a:r>
              <a:rPr kumimoji="1" lang="ja-JP" altLang="en-US" dirty="0"/>
              <a:t>次へ</a:t>
            </a:r>
            <a:r>
              <a:rPr kumimoji="1" lang="en-US" altLang="ja-JP" dirty="0"/>
              <a:t>)</a:t>
            </a:r>
            <a:r>
              <a:rPr kumimoji="1" lang="ja-JP" altLang="en-US" dirty="0"/>
              <a:t>設備への配慮、</a:t>
            </a:r>
            <a:r>
              <a:rPr kumimoji="1" lang="en-US" altLang="ja-JP" dirty="0"/>
              <a:t>(</a:t>
            </a:r>
            <a:r>
              <a:rPr kumimoji="1" lang="ja-JP" altLang="en-US" dirty="0"/>
              <a:t>次へ</a:t>
            </a:r>
            <a:r>
              <a:rPr kumimoji="1" lang="en-US" altLang="ja-JP" dirty="0"/>
              <a:t>)</a:t>
            </a:r>
            <a:r>
              <a:rPr kumimoji="1" lang="ja-JP" altLang="en-US" dirty="0"/>
              <a:t>安全性、</a:t>
            </a:r>
            <a:r>
              <a:rPr kumimoji="1" lang="en-US" altLang="ja-JP" dirty="0"/>
              <a:t>(</a:t>
            </a:r>
            <a:r>
              <a:rPr kumimoji="1" lang="ja-JP" altLang="en-US" dirty="0"/>
              <a:t>次へ</a:t>
            </a:r>
            <a:r>
              <a:rPr kumimoji="1" lang="en-US" altLang="ja-JP" dirty="0"/>
              <a:t>)</a:t>
            </a:r>
            <a:r>
              <a:rPr kumimoji="1" lang="ja-JP" altLang="en-US" dirty="0"/>
              <a:t>タフネスが挙げられます。</a:t>
            </a:r>
          </a:p>
          <a:p>
            <a:r>
              <a:rPr kumimoji="1" lang="ja-JP" altLang="en-US" dirty="0"/>
              <a:t>具体的には体育館を汚さない足回り</a:t>
            </a:r>
            <a:r>
              <a:rPr kumimoji="1" lang="en-US" altLang="ja-JP" dirty="0"/>
              <a:t>(</a:t>
            </a:r>
            <a:r>
              <a:rPr kumimoji="1" lang="ja-JP" altLang="en-US" dirty="0"/>
              <a:t>次へ</a:t>
            </a:r>
            <a:r>
              <a:rPr kumimoji="1" lang="en-US" altLang="ja-JP" dirty="0"/>
              <a:t>)</a:t>
            </a:r>
            <a:r>
              <a:rPr kumimoji="1" lang="ja-JP" altLang="en-US" dirty="0"/>
              <a:t>、回収ロボットによる事故を防止したり、そもそも事故を起こさないという安全の保障</a:t>
            </a:r>
            <a:r>
              <a:rPr kumimoji="1" lang="en-US" altLang="ja-JP" dirty="0"/>
              <a:t>(</a:t>
            </a:r>
            <a:r>
              <a:rPr kumimoji="1" lang="ja-JP" altLang="en-US" dirty="0"/>
              <a:t>次へ</a:t>
            </a:r>
            <a:r>
              <a:rPr kumimoji="1" lang="en-US" altLang="ja-JP" dirty="0"/>
              <a:t>)</a:t>
            </a:r>
          </a:p>
          <a:p>
            <a:r>
              <a:rPr kumimoji="1" lang="ja-JP" altLang="en-US" dirty="0"/>
              <a:t>回収ロボットの転倒防止や、ボールが当たっても大丈夫な耐衝撃性です。</a:t>
            </a:r>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25</a:t>
            </a:fld>
            <a:endParaRPr kumimoji="1" lang="ja-JP" altLang="en-US"/>
          </a:p>
        </p:txBody>
      </p:sp>
    </p:spTree>
    <p:extLst>
      <p:ext uri="{BB962C8B-B14F-4D97-AF65-F5344CB8AC3E}">
        <p14:creationId xmlns:p14="http://schemas.microsoft.com/office/powerpoint/2010/main" val="1403187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設備への配慮観点からしては、ボールキャスターとゴムタイヤを使用することで体育館の床を傷つけない足回りの実現しました。</a:t>
            </a:r>
            <a:r>
              <a:rPr kumimoji="1" lang="en-US" altLang="ja-JP" dirty="0"/>
              <a:t>(</a:t>
            </a:r>
            <a:r>
              <a:rPr kumimoji="1" lang="ja-JP" altLang="en-US" dirty="0"/>
              <a:t>次へ</a:t>
            </a:r>
            <a:r>
              <a:rPr kumimoji="1" lang="en-US" altLang="ja-JP" dirty="0"/>
              <a:t>)</a:t>
            </a:r>
          </a:p>
          <a:p>
            <a:r>
              <a:rPr kumimoji="1" lang="ja-JP" altLang="en-US" dirty="0"/>
              <a:t>安全性の観点からしては、強制停止スイッチを機体上部につけることで使用者の判断による停止を可能にしました。</a:t>
            </a:r>
          </a:p>
          <a:p>
            <a:r>
              <a:rPr kumimoji="1" lang="ja-JP" altLang="en-US" dirty="0"/>
              <a:t>また、機体に装着した超音波センサの反応に応じて衝突防止を実現します。</a:t>
            </a:r>
          </a:p>
          <a:p>
            <a:r>
              <a:rPr kumimoji="1" lang="ja-JP" altLang="en-US" dirty="0"/>
              <a:t>タフネスの観点からしては、標準機や回収機構を下段に配置し重心を下げたことで、倒れにくい機体の実現を行いました。</a:t>
            </a:r>
          </a:p>
          <a:p>
            <a:r>
              <a:rPr kumimoji="1" lang="ja-JP" altLang="en-US" dirty="0"/>
              <a:t>また機体にトラス構造を使うことによりボールが当たっても大丈夫な機体を作成しました。</a:t>
            </a:r>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26</a:t>
            </a:fld>
            <a:endParaRPr kumimoji="1" lang="ja-JP" altLang="en-US"/>
          </a:p>
        </p:txBody>
      </p:sp>
    </p:spTree>
    <p:extLst>
      <p:ext uri="{BB962C8B-B14F-4D97-AF65-F5344CB8AC3E}">
        <p14:creationId xmlns:p14="http://schemas.microsoft.com/office/powerpoint/2010/main" val="1967180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現在では</a:t>
            </a:r>
            <a:r>
              <a:rPr kumimoji="1" lang="en-US" altLang="ja-JP" dirty="0"/>
              <a:t>PC</a:t>
            </a:r>
            <a:r>
              <a:rPr kumimoji="1" lang="ja-JP" altLang="en-US" dirty="0"/>
              <a:t>からの遠隔操作のみですが</a:t>
            </a:r>
            <a:r>
              <a:rPr kumimoji="1" lang="en-US" altLang="ja-JP" dirty="0"/>
              <a:t>WEB</a:t>
            </a:r>
            <a:r>
              <a:rPr kumimoji="1" lang="ja-JP" altLang="en-US" dirty="0"/>
              <a:t>アプリやスマートフォン</a:t>
            </a:r>
            <a:r>
              <a:rPr kumimoji="1" lang="en-US" altLang="ja-JP" dirty="0"/>
              <a:t>API</a:t>
            </a:r>
            <a:r>
              <a:rPr kumimoji="1" lang="ja-JP" altLang="en-US" dirty="0"/>
              <a:t>の開発をして、より回収ロボットを扱いやすくしたいと考えています</a:t>
            </a:r>
          </a:p>
          <a:p>
            <a:r>
              <a:rPr kumimoji="1" lang="ja-JP" altLang="en-US" dirty="0"/>
              <a:t>また、現在回収できるボールはバスケットボールのみですが、機械学習を用いているため他種のボール判別を可能にし、回収するボールを選べられるようにしたいと考えています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27</a:t>
            </a:fld>
            <a:endParaRPr kumimoji="1" lang="ja-JP" altLang="en-US"/>
          </a:p>
        </p:txBody>
      </p:sp>
    </p:spTree>
    <p:extLst>
      <p:ext uri="{BB962C8B-B14F-4D97-AF65-F5344CB8AC3E}">
        <p14:creationId xmlns:p14="http://schemas.microsoft.com/office/powerpoint/2010/main" val="1330118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以上で</a:t>
            </a:r>
            <a:r>
              <a:rPr kumimoji="1" lang="en-US" altLang="ja-JP" dirty="0"/>
              <a:t>MIRS2002</a:t>
            </a:r>
            <a:r>
              <a:rPr kumimoji="1" lang="ja-JP" altLang="en-US" dirty="0"/>
              <a:t>班の発表を終わります。</a:t>
            </a:r>
          </a:p>
          <a:p>
            <a:r>
              <a:rPr kumimoji="1" lang="ja-JP" altLang="en-US" dirty="0"/>
              <a:t>ご清聴ありがとうございました</a:t>
            </a:r>
            <a:endParaRPr kumimoji="1" lang="en-US" altLang="ja-JP" dirty="0"/>
          </a:p>
          <a:p>
            <a:endParaRPr kumimoji="1" lang="en-US" altLang="ja-JP" dirty="0"/>
          </a:p>
          <a:p>
            <a:r>
              <a:rPr kumimoji="1" lang="ja-JP" altLang="en-US" dirty="0"/>
              <a:t>次の発表は</a:t>
            </a:r>
            <a:r>
              <a:rPr kumimoji="1" lang="en-US" altLang="ja-JP" dirty="0"/>
              <a:t>MIRS2005</a:t>
            </a:r>
            <a:r>
              <a:rPr kumimoji="1" lang="ja-JP" altLang="en-US" dirty="0"/>
              <a:t>班のソラシプロジェクトです。</a:t>
            </a:r>
          </a:p>
          <a:p>
            <a:r>
              <a:rPr kumimoji="1" lang="ja-JP" altLang="en-US" dirty="0"/>
              <a:t>準備をよろしくお願いします。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28</a:t>
            </a:fld>
            <a:endParaRPr kumimoji="1" lang="ja-JP" altLang="en-US"/>
          </a:p>
        </p:txBody>
      </p:sp>
    </p:spTree>
    <p:extLst>
      <p:ext uri="{BB962C8B-B14F-4D97-AF65-F5344CB8AC3E}">
        <p14:creationId xmlns:p14="http://schemas.microsoft.com/office/powerpoint/2010/main" val="351414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r>
              <a:rPr kumimoji="1" lang="ja-JP" altLang="en-US" dirty="0"/>
              <a:t>私たちは部活動の中止に注目して</a:t>
            </a:r>
            <a:r>
              <a:rPr kumimoji="1" lang="en-US" altLang="ja-JP" dirty="0"/>
              <a:t>(</a:t>
            </a:r>
            <a:r>
              <a:rPr kumimoji="1" lang="ja-JP" altLang="en-US" dirty="0"/>
              <a:t>次へ</a:t>
            </a:r>
            <a:r>
              <a:rPr kumimoji="1" lang="en-US" altLang="ja-JP" dirty="0"/>
              <a:t>)</a:t>
            </a:r>
            <a:r>
              <a:rPr kumimoji="1" lang="ja-JP" altLang="en-US" dirty="0"/>
              <a:t>再開された部活動を応援するロボットを作りたいと考えました。</a:t>
            </a:r>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3</a:t>
            </a:fld>
            <a:endParaRPr kumimoji="1" lang="ja-JP" altLang="en-US"/>
          </a:p>
        </p:txBody>
      </p:sp>
    </p:spTree>
    <p:extLst>
      <p:ext uri="{BB962C8B-B14F-4D97-AF65-F5344CB8AC3E}">
        <p14:creationId xmlns:p14="http://schemas.microsoft.com/office/powerpoint/2010/main" val="339431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そこで、私たちは　「</a:t>
            </a:r>
            <a:r>
              <a:rPr kumimoji="1" lang="en-US" altLang="ja-JP" dirty="0"/>
              <a:t>MY</a:t>
            </a:r>
            <a:r>
              <a:rPr kumimoji="1" lang="ja-JP" altLang="en-US" dirty="0"/>
              <a:t>　</a:t>
            </a:r>
            <a:r>
              <a:rPr kumimoji="1" lang="en-US" altLang="ja-JP" dirty="0"/>
              <a:t>SHOOT</a:t>
            </a:r>
            <a:r>
              <a:rPr kumimoji="1" lang="ja-JP" altLang="en-US" dirty="0"/>
              <a:t>　愛プロジェクト」を立ち上げました。</a:t>
            </a:r>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4</a:t>
            </a:fld>
            <a:endParaRPr kumimoji="1" lang="ja-JP" altLang="en-US"/>
          </a:p>
        </p:txBody>
      </p:sp>
    </p:spTree>
    <p:extLst>
      <p:ext uri="{BB962C8B-B14F-4D97-AF65-F5344CB8AC3E}">
        <p14:creationId xmlns:p14="http://schemas.microsoft.com/office/powerpoint/2010/main" val="325015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このプロジェクトテーマの由来は班員全員の頭文字を並び変えて出来る</a:t>
            </a:r>
            <a:r>
              <a:rPr kumimoji="1" lang="en-US" altLang="ja-JP" dirty="0"/>
              <a:t>MY SHOOT I</a:t>
            </a:r>
            <a:r>
              <a:rPr kumimoji="1" lang="ja-JP" altLang="en-US" dirty="0"/>
              <a:t>からきてます。</a:t>
            </a:r>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5</a:t>
            </a:fld>
            <a:endParaRPr kumimoji="1" lang="ja-JP" altLang="en-US"/>
          </a:p>
        </p:txBody>
      </p:sp>
    </p:spTree>
    <p:extLst>
      <p:ext uri="{BB962C8B-B14F-4D97-AF65-F5344CB8AC3E}">
        <p14:creationId xmlns:p14="http://schemas.microsoft.com/office/powerpoint/2010/main" val="399140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またアルファベットの</a:t>
            </a:r>
            <a:r>
              <a:rPr kumimoji="1" lang="en-US" altLang="ja-JP" dirty="0"/>
              <a:t>I</a:t>
            </a:r>
            <a:r>
              <a:rPr kumimoji="1" lang="ja-JP" altLang="en-US" dirty="0"/>
              <a:t>が感じの愛になっている理由としては</a:t>
            </a:r>
          </a:p>
          <a:p>
            <a:r>
              <a:rPr kumimoji="1" lang="ja-JP" altLang="en-US" dirty="0"/>
              <a:t>後輩へ</a:t>
            </a:r>
            <a:r>
              <a:rPr kumimoji="1" lang="en-US" altLang="ja-JP" dirty="0"/>
              <a:t>MIRS</a:t>
            </a:r>
            <a:r>
              <a:rPr kumimoji="1" lang="ja-JP" altLang="en-US" dirty="0"/>
              <a:t>を送る先輩からの愛＆後輩の部活動を応援したいという気持ちを表すためです。</a:t>
            </a:r>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6</a:t>
            </a:fld>
            <a:endParaRPr kumimoji="1" lang="ja-JP" altLang="en-US"/>
          </a:p>
        </p:txBody>
      </p:sp>
    </p:spTree>
    <p:extLst>
      <p:ext uri="{BB962C8B-B14F-4D97-AF65-F5344CB8AC3E}">
        <p14:creationId xmlns:p14="http://schemas.microsoft.com/office/powerpoint/2010/main" val="1039454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次にプロジェクトテーマを踏まえて僕たちがつくる</a:t>
            </a:r>
            <a:r>
              <a:rPr kumimoji="1" lang="en-US" altLang="ja-JP" dirty="0"/>
              <a:t>MIRS</a:t>
            </a:r>
            <a:r>
              <a:rPr kumimoji="1" lang="ja-JP" altLang="en-US" dirty="0"/>
              <a:t>はどのようなものかを皆さんに説明します。</a:t>
            </a:r>
          </a:p>
          <a:p>
            <a:r>
              <a:rPr kumimoji="1" lang="ja-JP" altLang="en-US" dirty="0"/>
              <a:t>それは</a:t>
            </a:r>
            <a:r>
              <a:rPr kumimoji="1" lang="en-US" altLang="ja-JP" dirty="0"/>
              <a:t>(</a:t>
            </a:r>
            <a:r>
              <a:rPr kumimoji="1" lang="ja-JP" altLang="en-US" dirty="0"/>
              <a:t>次へ</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7</a:t>
            </a:fld>
            <a:endParaRPr kumimoji="1" lang="ja-JP" altLang="en-US"/>
          </a:p>
        </p:txBody>
      </p:sp>
    </p:spTree>
    <p:extLst>
      <p:ext uri="{BB962C8B-B14F-4D97-AF65-F5344CB8AC3E}">
        <p14:creationId xmlns:p14="http://schemas.microsoft.com/office/powerpoint/2010/main" val="225019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台ですべての要望を解決出来るバスケットボール回収ロボット！です</a:t>
            </a:r>
          </a:p>
          <a:p>
            <a:r>
              <a:rPr kumimoji="1" lang="ja-JP" altLang="en-US" dirty="0"/>
              <a:t>このロボットは</a:t>
            </a:r>
            <a:r>
              <a:rPr kumimoji="1" lang="en-US" altLang="ja-JP" dirty="0"/>
              <a:t>1</a:t>
            </a:r>
            <a:r>
              <a:rPr kumimoji="1" lang="ja-JP" altLang="en-US" dirty="0"/>
              <a:t>人では実現できなかった最も効率のいいシュート練習を提供します。</a:t>
            </a:r>
          </a:p>
          <a:p>
            <a:r>
              <a:rPr kumimoji="1" lang="ja-JP" altLang="en-US" dirty="0"/>
              <a:t>バスケットボール回収ロボットを作ろうとした理由は</a:t>
            </a:r>
            <a:r>
              <a:rPr kumimoji="1" lang="en-US" altLang="ja-JP" dirty="0"/>
              <a:t>2</a:t>
            </a:r>
            <a:r>
              <a:rPr kumimoji="1" lang="ja-JP" altLang="en-US" dirty="0"/>
              <a:t>つあります。</a:t>
            </a:r>
          </a:p>
          <a:p>
            <a:r>
              <a:rPr kumimoji="1" lang="en-US" altLang="ja-JP" dirty="0"/>
              <a:t>(</a:t>
            </a:r>
            <a:r>
              <a:rPr kumimoji="1" lang="ja-JP" altLang="en-US" dirty="0"/>
              <a:t>次へ</a:t>
            </a:r>
            <a:r>
              <a:rPr kumimoji="1" lang="en-US" altLang="ja-JP" dirty="0"/>
              <a:t>)1</a:t>
            </a:r>
            <a:r>
              <a:rPr kumimoji="1" lang="ja-JP" altLang="en-US" dirty="0"/>
              <a:t>つは体育館内競技を助けたかったからです。</a:t>
            </a:r>
          </a:p>
          <a:p>
            <a:r>
              <a:rPr kumimoji="1" lang="en-US" altLang="ja-JP" dirty="0"/>
              <a:t>(</a:t>
            </a:r>
            <a:r>
              <a:rPr kumimoji="1" lang="ja-JP" altLang="en-US" dirty="0"/>
              <a:t>次へ</a:t>
            </a:r>
            <a:r>
              <a:rPr kumimoji="1" lang="en-US" altLang="ja-JP" dirty="0"/>
              <a:t>)</a:t>
            </a:r>
            <a:r>
              <a:rPr kumimoji="1" lang="ja-JP" altLang="en-US" dirty="0"/>
              <a:t>もう</a:t>
            </a:r>
            <a:r>
              <a:rPr kumimoji="1" lang="en-US" altLang="ja-JP" dirty="0"/>
              <a:t>1</a:t>
            </a:r>
            <a:r>
              <a:rPr kumimoji="1" lang="ja-JP" altLang="en-US" dirty="0"/>
              <a:t>つは既存の製品にないロボットを作りたかったからです。</a:t>
            </a:r>
          </a:p>
          <a:p>
            <a:r>
              <a:rPr kumimoji="1" lang="ja-JP" altLang="en-US" dirty="0"/>
              <a:t>詳しくは次のスライドで説明します</a:t>
            </a:r>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8</a:t>
            </a:fld>
            <a:endParaRPr kumimoji="1" lang="ja-JP" altLang="en-US"/>
          </a:p>
        </p:txBody>
      </p:sp>
    </p:spTree>
    <p:extLst>
      <p:ext uri="{BB962C8B-B14F-4D97-AF65-F5344CB8AC3E}">
        <p14:creationId xmlns:p14="http://schemas.microsoft.com/office/powerpoint/2010/main" val="3804815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つ目の理由、体育館内競技を助けたかったからの説明です</a:t>
            </a:r>
          </a:p>
          <a:p>
            <a:r>
              <a:rPr kumimoji="1" lang="ja-JP" altLang="en-US" dirty="0"/>
              <a:t>体育館内競技、と支援する競技を指定したのにも理由があります。</a:t>
            </a:r>
          </a:p>
          <a:p>
            <a:r>
              <a:rPr kumimoji="1" lang="ja-JP" altLang="en-US" dirty="0"/>
              <a:t>まず大前提として、コロナ感染者の減少傾向で部活動が再開された部活動従事者は前期に失われた練習時間を取り戻そうとしています。</a:t>
            </a:r>
          </a:p>
          <a:p>
            <a:r>
              <a:rPr kumimoji="1" lang="ja-JP" altLang="en-US" dirty="0"/>
              <a:t>再開される部活動が多くある中、室内競技は三密になりやすく外でやる部活より練習が難しいことや、</a:t>
            </a:r>
          </a:p>
          <a:p>
            <a:r>
              <a:rPr kumimoji="1" lang="ja-JP" altLang="en-US" dirty="0"/>
              <a:t>三密を回避するために</a:t>
            </a:r>
            <a:r>
              <a:rPr kumimoji="1" lang="en-US" altLang="ja-JP" dirty="0"/>
              <a:t>1</a:t>
            </a:r>
            <a:r>
              <a:rPr kumimoji="1" lang="ja-JP" altLang="en-US" dirty="0"/>
              <a:t>人でシュート練習をしても、効率化するのは難しいことが理由として挙げられます。</a:t>
            </a:r>
          </a:p>
        </p:txBody>
      </p:sp>
      <p:sp>
        <p:nvSpPr>
          <p:cNvPr id="4" name="スライド番号プレースホルダー 3"/>
          <p:cNvSpPr>
            <a:spLocks noGrp="1"/>
          </p:cNvSpPr>
          <p:nvPr>
            <p:ph type="sldNum" sz="quarter" idx="5"/>
          </p:nvPr>
        </p:nvSpPr>
        <p:spPr/>
        <p:txBody>
          <a:bodyPr/>
          <a:lstStyle/>
          <a:p>
            <a:fld id="{5C970345-2B02-4FA2-9A55-DB5B09CD4593}" type="slidenum">
              <a:rPr kumimoji="1" lang="ja-JP" altLang="en-US" smtClean="0"/>
              <a:t>9</a:t>
            </a:fld>
            <a:endParaRPr kumimoji="1" lang="ja-JP" altLang="en-US"/>
          </a:p>
        </p:txBody>
      </p:sp>
    </p:spTree>
    <p:extLst>
      <p:ext uri="{BB962C8B-B14F-4D97-AF65-F5344CB8AC3E}">
        <p14:creationId xmlns:p14="http://schemas.microsoft.com/office/powerpoint/2010/main" val="3819901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5D56C9-D5A3-4031-932A-ED9D7A578EE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D57B6A3-C9B6-4F9A-B02A-66A79A99A4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endParaRPr kumimoji="1" lang="ja-JP" altLang="en-US" dirty="0"/>
          </a:p>
        </p:txBody>
      </p:sp>
      <p:sp>
        <p:nvSpPr>
          <p:cNvPr id="4" name="日付プレースホルダー 3">
            <a:extLst>
              <a:ext uri="{FF2B5EF4-FFF2-40B4-BE49-F238E27FC236}">
                <a16:creationId xmlns:a16="http://schemas.microsoft.com/office/drawing/2014/main" id="{D0CAD89F-7E33-4806-9896-D13F17FAA437}"/>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9F49E400-9E1D-4615-8549-468AB4F5A0F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71858BE-DEE5-48BE-AE3D-776328E565EB}"/>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2185014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2BBF24-F945-4B50-8C1C-FB86EC937A0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AABE6D2-221F-4956-A863-44F9E670377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89B046E-7BB2-4863-87CF-22F4DF67C3A8}"/>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7D743402-60AC-4FBC-B336-2D9AA59CCDB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E4D6DC-F3B0-4185-8CF2-105FDA947521}"/>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4067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B66CDA3-A6FF-40CE-9B60-304FD0DC4E3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5D516AE-22A7-4B1B-9F84-315D98E1512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AAC9453-99CD-4C0F-A51D-C4D5A02793D6}"/>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A3651621-91C3-4CD3-83B1-57ABEF50006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2D3FCD-A54D-4798-9B48-D7A5246A8634}"/>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2721199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CE0F16-1BD0-434A-9F9F-EAF2C9B2510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BB32C98-BD74-483B-BBC9-9A6F2A70AE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6692608-E989-4101-8B28-EDB7A017A42B}"/>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B913F574-42F9-4385-962D-3C819BCDC28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603418-7650-4810-B20B-7FDB3C05475C}"/>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325324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7D722C-BAF7-4CDC-94BE-356509C6E8E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53EC61A-2D57-46D3-98FB-A69AE0B640C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6599283-BB12-4B35-BEC1-F161A669EF96}"/>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73D4DFAB-EE19-4DC3-967F-E00B9CF66B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3BF7868-587B-4ED5-ACB3-F49EB6FE2F7C}"/>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1998729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9AD207-885E-4B15-94B4-BF2FCC97C07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7CE711-3C1D-44D1-B943-5F1213AA00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DFE2E07-F424-4D38-863E-5AAD40D2CE0D}"/>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F9672B26-0163-413B-905C-37C9B983980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14438B-F091-4564-B161-C8F2A6F31972}"/>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12722130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0AA44D-B575-437F-A04A-91A5EC9874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83E2B07-D0D3-4DB5-B149-D173F3D22EF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93C1066-D87A-4C98-B0C4-1EA07366356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F604515-8F9C-4F9F-BE45-ED56411AA7E7}"/>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6" name="フッター プレースホルダー 5">
            <a:extLst>
              <a:ext uri="{FF2B5EF4-FFF2-40B4-BE49-F238E27FC236}">
                <a16:creationId xmlns:a16="http://schemas.microsoft.com/office/drawing/2014/main" id="{72E31A09-9328-4D9A-8169-AD61587A1A3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1FDEA18-8DE3-4E1F-81B3-88B39E30F1E4}"/>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328648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D3B76B-264F-4EAB-BE18-1C9D02426DE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69B217-576C-4186-A1AD-D7FDC689A9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4104132-2429-4C76-A6A6-0E0A8525AFF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CCB2972-67DE-4D50-9984-E26CED274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BDA0126-D1C3-4630-BACA-EEC8CF94FF8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9CB7D46-4D14-474E-B0EF-BC0801B44DAA}"/>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8" name="フッター プレースホルダー 7">
            <a:extLst>
              <a:ext uri="{FF2B5EF4-FFF2-40B4-BE49-F238E27FC236}">
                <a16:creationId xmlns:a16="http://schemas.microsoft.com/office/drawing/2014/main" id="{38268B24-C611-40B5-A817-6A6823F4FEB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2E498EF-867A-4205-8F3D-9EE1E6AF0E05}"/>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3291182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30489-6890-4A2D-8036-EF9EF6B4D1A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CFC85BB-577B-47E9-AD65-60A5E9AF3114}"/>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4" name="フッター プレースホルダー 3">
            <a:extLst>
              <a:ext uri="{FF2B5EF4-FFF2-40B4-BE49-F238E27FC236}">
                <a16:creationId xmlns:a16="http://schemas.microsoft.com/office/drawing/2014/main" id="{2904B378-20CF-4459-9A7B-E2A5D516C5B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0A1FB03-AC17-486C-8482-CBAC92EF88C6}"/>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223189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E46C9DC-1527-4AB3-BD07-B700DAF34FD6}"/>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3" name="フッター プレースホルダー 2">
            <a:extLst>
              <a:ext uri="{FF2B5EF4-FFF2-40B4-BE49-F238E27FC236}">
                <a16:creationId xmlns:a16="http://schemas.microsoft.com/office/drawing/2014/main" id="{8FE57386-C852-4D0E-8058-2FD6F53A2EB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F69C425-E69E-4DF7-AA0B-7F5CBB06E10B}"/>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4007771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1ABFBE-27B2-4D47-9879-BC669B2B12A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1C6C9C-3302-4EAC-B460-F3A3F1264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3CB8B01-4A4E-45CA-94AE-4D6130BFC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A1C2CC6-4757-460B-9A01-893F0ED2B89F}"/>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6" name="フッター プレースホルダー 5">
            <a:extLst>
              <a:ext uri="{FF2B5EF4-FFF2-40B4-BE49-F238E27FC236}">
                <a16:creationId xmlns:a16="http://schemas.microsoft.com/office/drawing/2014/main" id="{8623353F-6013-481F-A85A-F1877E842B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2C01CC-CE70-489B-991F-154252E0FB86}"/>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111517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09ED1E-0DE5-477C-A801-294A7D75A3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E918620-36DF-4090-997C-4D7B0895784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4AC7A75-FE22-41CE-BF29-4865189E419D}"/>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6DBFD402-334B-4F07-AC0F-F4F3568788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7DD779-A789-4B3A-8120-3EC0B653BCA6}"/>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3723447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3AB0D8-6F24-44BE-BBCB-7D2EC6B53D1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80370CF-E61A-4D22-98CF-8B80C34995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1E5FAEB-9077-4E3F-BBB3-915F991A8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C718E2B-7E3F-47BE-AA42-17BCACDCA03C}"/>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6" name="フッター プレースホルダー 5">
            <a:extLst>
              <a:ext uri="{FF2B5EF4-FFF2-40B4-BE49-F238E27FC236}">
                <a16:creationId xmlns:a16="http://schemas.microsoft.com/office/drawing/2014/main" id="{8E677F6E-66CB-49F1-A044-E9B3FB6A7D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4865AF0-9481-47A2-942D-7C50B50E53DC}"/>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2893919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27C691-0AE2-4315-B479-6D026058F2C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F0149D2-EA19-493F-B3FB-97E57725352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21D34B0-7777-4CA4-AF82-9C80A27AE59D}"/>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1321C66F-8A08-4EBF-984C-FCB9D7CFA3F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79D0043-BC90-4BFC-9BAA-E7178A0895E3}"/>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816967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09A13EA-2A3B-4B1A-89FB-87F87816D18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6CEBA6A-416D-42DD-8600-45C76E21B82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50BE908-8222-442E-B637-8D781D74D4E4}"/>
              </a:ext>
            </a:extLst>
          </p:cNvPr>
          <p:cNvSpPr>
            <a:spLocks noGrp="1"/>
          </p:cNvSpPr>
          <p:nvPr>
            <p:ph type="dt" sz="half" idx="10"/>
          </p:nvPr>
        </p:nvSpPr>
        <p:spPr/>
        <p:txBody>
          <a:bodyPr/>
          <a:lstStyle/>
          <a:p>
            <a:fld id="{A87C3826-22EF-47A9-8F2F-428C0B9C462B}"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C9B3B80B-2DA8-4122-ADB3-8C8CBD7E9CA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001D12-FC6F-4590-B0B9-026C62DEF7EC}"/>
              </a:ext>
            </a:extLst>
          </p:cNvPr>
          <p:cNvSpPr>
            <a:spLocks noGrp="1"/>
          </p:cNvSpPr>
          <p:nvPr>
            <p:ph type="sldNum" sz="quarter" idx="12"/>
          </p:nvPr>
        </p:nvSpPr>
        <p:spPr/>
        <p:txBody>
          <a:body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1247293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1719C8-D66D-466A-8866-437570F4331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BE389AB-59A6-454E-A41D-DB78ADB7E9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CC5EF61-54F5-4A81-8AA1-5E574349E394}"/>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1E10A091-71F4-4434-A6B4-5135EE201D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F20824-828E-428F-8D86-7128D039988F}"/>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98705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C7BFF0-702B-4311-BA56-41A291EF3E4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F04B67-D088-4B68-8AF8-B817F1BDB8E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D5C6CC4-4711-460D-BD68-D3EAA93F81FF}"/>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4D992D3-F024-4784-B806-653E5DE109B2}"/>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6" name="フッター プレースホルダー 5">
            <a:extLst>
              <a:ext uri="{FF2B5EF4-FFF2-40B4-BE49-F238E27FC236}">
                <a16:creationId xmlns:a16="http://schemas.microsoft.com/office/drawing/2014/main" id="{29141E3D-B06E-48A1-8EC0-08BE5B370CA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DCCCD06-4951-4325-A2FE-F59154045148}"/>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145221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0EA41C-F904-412A-8D18-4ABC390EA19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462883-6F88-49FA-920F-916DE60E13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CFE3471-94FB-49FE-B4EB-267061464F43}"/>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C1BB7A6-396E-439E-ABFC-EFBE41FC1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BFE76D3-ED58-4CD4-A505-47DFACEDD04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DCD6FBF-B3E7-4FDE-902B-8FB542FA61C1}"/>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8" name="フッター プレースホルダー 7">
            <a:extLst>
              <a:ext uri="{FF2B5EF4-FFF2-40B4-BE49-F238E27FC236}">
                <a16:creationId xmlns:a16="http://schemas.microsoft.com/office/drawing/2014/main" id="{48EF5D84-9474-49AE-9EC0-748EBDBBA86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14E4E9D-5E80-4E69-92DB-38627B5E851A}"/>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1308118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2BD09F-5400-4942-8869-F23BE2A0616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8399C28-C67F-41D3-B1AC-23B580D2E832}"/>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4" name="フッター プレースホルダー 3">
            <a:extLst>
              <a:ext uri="{FF2B5EF4-FFF2-40B4-BE49-F238E27FC236}">
                <a16:creationId xmlns:a16="http://schemas.microsoft.com/office/drawing/2014/main" id="{0772374E-2711-433B-A15B-FA38282363A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71108F4-3B67-4712-B579-1A61B7B9FFF7}"/>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54156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8EE6C9C-F3A4-4B0D-A303-5BBE3B07CA45}"/>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3" name="フッター プレースホルダー 2">
            <a:extLst>
              <a:ext uri="{FF2B5EF4-FFF2-40B4-BE49-F238E27FC236}">
                <a16:creationId xmlns:a16="http://schemas.microsoft.com/office/drawing/2014/main" id="{1958FCD2-212E-4B0E-BBA4-ABC9A8C39C6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95999C2-33C0-42FE-900D-2D6921E5E5EC}"/>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2610720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7E962B-FDC9-4D2B-BDBC-15435B49D87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86676B8-A9D5-462C-B08C-D5290270AA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FA460E0-A150-4DEF-BBF5-F550DF2BF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54AF46E-B4E9-47CB-965E-33FF36645C46}"/>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6" name="フッター プレースホルダー 5">
            <a:extLst>
              <a:ext uri="{FF2B5EF4-FFF2-40B4-BE49-F238E27FC236}">
                <a16:creationId xmlns:a16="http://schemas.microsoft.com/office/drawing/2014/main" id="{B9A1052A-4989-427C-BDAB-959636BCA83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5AEA23-F981-4AD6-9E38-053CA953C9DC}"/>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2759350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B35AA6-D8BC-4F10-A7DF-DEBDFDD9455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54CFC20-0328-4DB1-AE76-390875410D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29859C06-5DF6-498E-8DFD-842EC3B13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7D54D5C-EA72-4FA3-B75C-DD830CF6806E}"/>
              </a:ext>
            </a:extLst>
          </p:cNvPr>
          <p:cNvSpPr>
            <a:spLocks noGrp="1"/>
          </p:cNvSpPr>
          <p:nvPr>
            <p:ph type="dt" sz="half" idx="10"/>
          </p:nvPr>
        </p:nvSpPr>
        <p:spPr/>
        <p:txBody>
          <a:bodyPr/>
          <a:lstStyle/>
          <a:p>
            <a:fld id="{961BA0F0-4B2E-42CC-92F9-A0B755393864}" type="datetimeFigureOut">
              <a:rPr kumimoji="1" lang="ja-JP" altLang="en-US" smtClean="0"/>
              <a:t>2021/1/16</a:t>
            </a:fld>
            <a:endParaRPr kumimoji="1" lang="ja-JP" altLang="en-US"/>
          </a:p>
        </p:txBody>
      </p:sp>
      <p:sp>
        <p:nvSpPr>
          <p:cNvPr id="6" name="フッター プレースホルダー 5">
            <a:extLst>
              <a:ext uri="{FF2B5EF4-FFF2-40B4-BE49-F238E27FC236}">
                <a16:creationId xmlns:a16="http://schemas.microsoft.com/office/drawing/2014/main" id="{1935C64C-002D-4D3F-95AF-DDECB5A841BF}"/>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FE56ED40-33DA-46AB-8980-CA751E21AC42}"/>
              </a:ext>
            </a:extLst>
          </p:cNvPr>
          <p:cNvSpPr>
            <a:spLocks noGrp="1"/>
          </p:cNvSpPr>
          <p:nvPr>
            <p:ph type="sldNum" sz="quarter" idx="12"/>
          </p:nvPr>
        </p:nvSpPr>
        <p:spPr/>
        <p:txBody>
          <a:bodyPr/>
          <a:lstStyle/>
          <a:p>
            <a:fld id="{CF4D0269-6E2A-4375-A10D-B06F20DCB499}" type="slidenum">
              <a:rPr kumimoji="1" lang="ja-JP" altLang="en-US" smtClean="0"/>
              <a:t>‹#›</a:t>
            </a:fld>
            <a:endParaRPr kumimoji="1" lang="ja-JP" altLang="en-US"/>
          </a:p>
        </p:txBody>
      </p:sp>
    </p:spTree>
    <p:extLst>
      <p:ext uri="{BB962C8B-B14F-4D97-AF65-F5344CB8AC3E}">
        <p14:creationId xmlns:p14="http://schemas.microsoft.com/office/powerpoint/2010/main" val="3164506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BD44D9A-180D-490F-8A3D-4F7585926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213C411-C222-4805-B1F7-F664B4EDA5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20226706-FB4A-4814-B153-84F4A30CDD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HGPｺﾞｼｯｸE" panose="020B0900000000000000" pitchFamily="50" charset="-128"/>
                <a:ea typeface="HGPｺﾞｼｯｸE" panose="020B0900000000000000" pitchFamily="50" charset="-128"/>
              </a:defRPr>
            </a:lvl1pPr>
          </a:lstStyle>
          <a:p>
            <a:fld id="{961BA0F0-4B2E-42CC-92F9-A0B755393864}" type="datetimeFigureOut">
              <a:rPr lang="ja-JP" altLang="en-US" smtClean="0"/>
              <a:pPr/>
              <a:t>2021/1/16</a:t>
            </a:fld>
            <a:endParaRPr lang="ja-JP" altLang="en-US" dirty="0"/>
          </a:p>
        </p:txBody>
      </p:sp>
      <p:sp>
        <p:nvSpPr>
          <p:cNvPr id="5" name="フッター プレースホルダー 4">
            <a:extLst>
              <a:ext uri="{FF2B5EF4-FFF2-40B4-BE49-F238E27FC236}">
                <a16:creationId xmlns:a16="http://schemas.microsoft.com/office/drawing/2014/main" id="{3A072190-5A74-4928-B300-038C69AD9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000">
                <a:solidFill>
                  <a:schemeClr val="tx1">
                    <a:tint val="75000"/>
                  </a:schemeClr>
                </a:solidFill>
                <a:latin typeface="Bauhaus 93" panose="04030905020B02020C02" pitchFamily="82" charset="0"/>
                <a:ea typeface="HGP創英角ｺﾞｼｯｸUB" panose="020B0900000000000000" pitchFamily="50" charset="-128"/>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8D40169-921B-4CFB-B84B-296F9A509CCC}"/>
              </a:ext>
            </a:extLst>
          </p:cNvPr>
          <p:cNvSpPr>
            <a:spLocks noGrp="1"/>
          </p:cNvSpPr>
          <p:nvPr>
            <p:ph type="sldNum" sz="quarter" idx="4"/>
          </p:nvPr>
        </p:nvSpPr>
        <p:spPr>
          <a:xfrm>
            <a:off x="8734926" y="6356350"/>
            <a:ext cx="2618874" cy="365125"/>
          </a:xfrm>
          <a:prstGeom prst="rect">
            <a:avLst/>
          </a:prstGeom>
        </p:spPr>
        <p:txBody>
          <a:bodyPr vert="horz" lIns="91440" tIns="45720" rIns="91440" bIns="45720" rtlCol="0" anchor="ctr"/>
          <a:lstStyle>
            <a:lvl1pPr algn="r">
              <a:defRPr sz="1200">
                <a:solidFill>
                  <a:schemeClr val="tx1">
                    <a:tint val="75000"/>
                  </a:schemeClr>
                </a:solidFill>
                <a:latin typeface="HGPｺﾞｼｯｸE" panose="020B0900000000000000" pitchFamily="50" charset="-128"/>
                <a:ea typeface="HGPｺﾞｼｯｸE" panose="020B0900000000000000" pitchFamily="50" charset="-128"/>
              </a:defRPr>
            </a:lvl1pPr>
          </a:lstStyle>
          <a:p>
            <a:fld id="{CF4D0269-6E2A-4375-A10D-B06F20DCB499}" type="slidenum">
              <a:rPr lang="ja-JP" altLang="en-US" smtClean="0"/>
              <a:pPr/>
              <a:t>‹#›</a:t>
            </a:fld>
            <a:endParaRPr lang="ja-JP" altLang="en-US" dirty="0"/>
          </a:p>
        </p:txBody>
      </p:sp>
    </p:spTree>
    <p:extLst>
      <p:ext uri="{BB962C8B-B14F-4D97-AF65-F5344CB8AC3E}">
        <p14:creationId xmlns:p14="http://schemas.microsoft.com/office/powerpoint/2010/main" val="1326080966"/>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kumimoji="1" sz="4400" kern="1200">
          <a:solidFill>
            <a:srgbClr val="C00000"/>
          </a:solidFill>
          <a:latin typeface="HGP創英角ｺﾞｼｯｸUB" panose="020B0900000000000000" pitchFamily="50" charset="-128"/>
          <a:ea typeface="HGP創英角ｺﾞｼｯｸUB" panose="020B09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HGPｺﾞｼｯｸE" panose="020B0900000000000000" pitchFamily="50" charset="-128"/>
          <a:ea typeface="HGPｺﾞｼｯｸE" panose="020B09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HGPｺﾞｼｯｸE" panose="020B0900000000000000" pitchFamily="50" charset="-128"/>
          <a:ea typeface="HGPｺﾞｼｯｸE" panose="020B09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PｺﾞｼｯｸE" panose="020B0900000000000000" pitchFamily="50" charset="-128"/>
          <a:ea typeface="HGPｺﾞｼｯｸE" panose="020B09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PｺﾞｼｯｸE" panose="020B0900000000000000" pitchFamily="50" charset="-128"/>
          <a:ea typeface="HGPｺﾞｼｯｸE" panose="020B09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3B10D03-0907-4B48-BFDF-18CDE32B7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89684D8-752C-475C-839E-2B5FEFEA4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64242A-8465-4737-A834-F1EF8671F8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C3826-22EF-47A9-8F2F-428C0B9C462B}" type="datetimeFigureOut">
              <a:rPr kumimoji="1" lang="ja-JP" altLang="en-US" smtClean="0"/>
              <a:t>2021/1/16</a:t>
            </a:fld>
            <a:endParaRPr kumimoji="1" lang="ja-JP" altLang="en-US"/>
          </a:p>
        </p:txBody>
      </p:sp>
      <p:sp>
        <p:nvSpPr>
          <p:cNvPr id="5" name="フッター プレースホルダー 4">
            <a:extLst>
              <a:ext uri="{FF2B5EF4-FFF2-40B4-BE49-F238E27FC236}">
                <a16:creationId xmlns:a16="http://schemas.microsoft.com/office/drawing/2014/main" id="{3F438BA3-5D0D-41BF-ADFA-A7DC466C9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FAF5BB2-3360-46AC-B7E1-21A8D151AD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DD549-75B9-4EB0-AE94-134CB74B4792}" type="slidenum">
              <a:rPr kumimoji="1" lang="ja-JP" altLang="en-US" smtClean="0"/>
              <a:t>‹#›</a:t>
            </a:fld>
            <a:endParaRPr kumimoji="1" lang="ja-JP" altLang="en-US"/>
          </a:p>
        </p:txBody>
      </p:sp>
    </p:spTree>
    <p:extLst>
      <p:ext uri="{BB962C8B-B14F-4D97-AF65-F5344CB8AC3E}">
        <p14:creationId xmlns:p14="http://schemas.microsoft.com/office/powerpoint/2010/main" val="15121689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9.jpg"/><Relationship Id="rId5" Type="http://schemas.openxmlformats.org/officeDocument/2006/relationships/image" Target="../media/image8.gif"/><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kv"/><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E9C8EFE-49B0-4095-A00E-3A6C47CB09C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8278" r="13852"/>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089FE87E-E7D1-4D76-95A3-136BAF44AA22}"/>
              </a:ext>
            </a:extLst>
          </p:cNvPr>
          <p:cNvSpPr>
            <a:spLocks noGrp="1"/>
          </p:cNvSpPr>
          <p:nvPr>
            <p:ph type="title"/>
          </p:nvPr>
        </p:nvSpPr>
        <p:spPr>
          <a:xfrm>
            <a:off x="286350" y="1793547"/>
            <a:ext cx="11619299" cy="2293938"/>
          </a:xfrm>
        </p:spPr>
        <p:txBody>
          <a:bodyPr anchor="b">
            <a:normAutofit/>
          </a:bodyPr>
          <a:lstStyle/>
          <a:p>
            <a:pPr algn="ctr"/>
            <a:r>
              <a:rPr lang="en-US" altLang="ja-JP" sz="8000" dirty="0">
                <a:solidFill>
                  <a:schemeClr val="tx1"/>
                </a:solidFill>
              </a:rPr>
              <a:t>MY SHOOT </a:t>
            </a:r>
            <a:r>
              <a:rPr lang="ja-JP" altLang="en-US" sz="8000" dirty="0">
                <a:solidFill>
                  <a:schemeClr val="tx1"/>
                </a:solidFill>
              </a:rPr>
              <a:t>愛 プロジェクト</a:t>
            </a:r>
            <a:endParaRPr kumimoji="1" lang="ja-JP" altLang="en-US" sz="8000" dirty="0">
              <a:solidFill>
                <a:schemeClr val="tx1"/>
              </a:solidFill>
            </a:endParaRPr>
          </a:p>
        </p:txBody>
      </p:sp>
      <p:sp>
        <p:nvSpPr>
          <p:cNvPr id="8" name="Text Placeholder 2">
            <a:extLst>
              <a:ext uri="{FF2B5EF4-FFF2-40B4-BE49-F238E27FC236}">
                <a16:creationId xmlns:a16="http://schemas.microsoft.com/office/drawing/2014/main" id="{C8B6C1BC-0D54-4598-BBBD-C116D260EE63}"/>
              </a:ext>
            </a:extLst>
          </p:cNvPr>
          <p:cNvSpPr>
            <a:spLocks noGrp="1"/>
          </p:cNvSpPr>
          <p:nvPr>
            <p:ph type="body" idx="1"/>
          </p:nvPr>
        </p:nvSpPr>
        <p:spPr>
          <a:xfrm>
            <a:off x="831850" y="4446399"/>
            <a:ext cx="10515600" cy="1500187"/>
          </a:xfrm>
        </p:spPr>
        <p:txBody>
          <a:bodyPr>
            <a:normAutofit/>
          </a:bodyPr>
          <a:lstStyle/>
          <a:p>
            <a:pPr algn="ctr"/>
            <a:r>
              <a:rPr lang="ja-JP" altLang="en-US" sz="3600" dirty="0">
                <a:latin typeface="HGS創英角ｺﾞｼｯｸUB" panose="020B0900000000000000" pitchFamily="50" charset="-128"/>
                <a:ea typeface="HGS創英角ｺﾞｼｯｸUB" panose="020B0900000000000000" pitchFamily="50" charset="-128"/>
              </a:rPr>
              <a:t>～新しいバスケライフはこんな感じ</a:t>
            </a:r>
            <a:r>
              <a:rPr lang="en-US" altLang="ja-JP" sz="3600" dirty="0">
                <a:latin typeface="HGS創英角ｺﾞｼｯｸUB" panose="020B0900000000000000" pitchFamily="50" charset="-128"/>
                <a:ea typeface="HGS創英角ｺﾞｼｯｸUB" panose="020B0900000000000000" pitchFamily="50" charset="-128"/>
              </a:rPr>
              <a:t>!?</a:t>
            </a:r>
            <a:r>
              <a:rPr lang="ja-JP" altLang="en-US" sz="3600" dirty="0">
                <a:latin typeface="HGS創英角ｺﾞｼｯｸUB" panose="020B0900000000000000" pitchFamily="50" charset="-128"/>
                <a:ea typeface="HGS創英角ｺﾞｼｯｸUB" panose="020B0900000000000000" pitchFamily="50" charset="-128"/>
              </a:rPr>
              <a:t>～</a:t>
            </a:r>
            <a:endParaRPr lang="en-US" sz="3600" dirty="0">
              <a:latin typeface="HGS創英角ｺﾞｼｯｸUB" panose="020B0900000000000000" pitchFamily="50" charset="-128"/>
              <a:ea typeface="HGS創英角ｺﾞｼｯｸUB" panose="020B0900000000000000" pitchFamily="50" charset="-128"/>
            </a:endParaRPr>
          </a:p>
        </p:txBody>
      </p:sp>
      <p:sp>
        <p:nvSpPr>
          <p:cNvPr id="4" name="テキスト ボックス 3">
            <a:extLst>
              <a:ext uri="{FF2B5EF4-FFF2-40B4-BE49-F238E27FC236}">
                <a16:creationId xmlns:a16="http://schemas.microsoft.com/office/drawing/2014/main" id="{C711946F-002D-4397-B8B2-902B41E649A7}"/>
              </a:ext>
            </a:extLst>
          </p:cNvPr>
          <p:cNvSpPr txBox="1"/>
          <p:nvPr/>
        </p:nvSpPr>
        <p:spPr>
          <a:xfrm>
            <a:off x="831850" y="911414"/>
            <a:ext cx="2224859" cy="523220"/>
          </a:xfrm>
          <a:prstGeom prst="rect">
            <a:avLst/>
          </a:prstGeom>
          <a:noFill/>
        </p:spPr>
        <p:txBody>
          <a:bodyPr wrap="square" rtlCol="0">
            <a:spAutoFit/>
          </a:bodyPr>
          <a:lstStyle/>
          <a:p>
            <a:r>
              <a:rPr kumimoji="1" lang="en-US" altLang="ja-JP" sz="2800" dirty="0">
                <a:solidFill>
                  <a:schemeClr val="bg1"/>
                </a:solidFill>
                <a:latin typeface="Bauhaus 93" panose="04030905020B02020C02" pitchFamily="82" charset="0"/>
                <a:ea typeface="HGPｺﾞｼｯｸE" panose="020B0900000000000000" pitchFamily="50" charset="-128"/>
                <a:cs typeface="Aharoni" panose="02010803020104030203" pitchFamily="2" charset="-79"/>
              </a:rPr>
              <a:t>MIRS</a:t>
            </a:r>
            <a:r>
              <a:rPr lang="en-US" altLang="ja-JP" sz="2800" dirty="0">
                <a:solidFill>
                  <a:schemeClr val="bg1"/>
                </a:solidFill>
                <a:latin typeface="Bauhaus 93" panose="04030905020B02020C02" pitchFamily="82" charset="0"/>
                <a:ea typeface="HGPｺﾞｼｯｸE" panose="020B0900000000000000" pitchFamily="50" charset="-128"/>
                <a:cs typeface="Aharoni" panose="02010803020104030203" pitchFamily="2" charset="-79"/>
              </a:rPr>
              <a:t>2002</a:t>
            </a:r>
            <a:endParaRPr kumimoji="1" lang="ja-JP" altLang="en-US" sz="2800" dirty="0">
              <a:solidFill>
                <a:schemeClr val="bg1"/>
              </a:solidFill>
              <a:latin typeface="Bauhaus 93" panose="04030905020B02020C02" pitchFamily="82" charset="0"/>
              <a:ea typeface="HGPｺﾞｼｯｸE" panose="020B0900000000000000" pitchFamily="50" charset="-128"/>
              <a:cs typeface="Aharoni" panose="02010803020104030203" pitchFamily="2" charset="-79"/>
            </a:endParaRPr>
          </a:p>
        </p:txBody>
      </p:sp>
      <p:pic>
        <p:nvPicPr>
          <p:cNvPr id="5" name="図 4">
            <a:extLst>
              <a:ext uri="{FF2B5EF4-FFF2-40B4-BE49-F238E27FC236}">
                <a16:creationId xmlns:a16="http://schemas.microsoft.com/office/drawing/2014/main" id="{8E57ACF8-1267-4D02-9F41-2627BCEFF5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40981" y="206826"/>
            <a:ext cx="2035629" cy="2035629"/>
          </a:xfrm>
          <a:prstGeom prst="rect">
            <a:avLst/>
          </a:prstGeom>
        </p:spPr>
      </p:pic>
    </p:spTree>
    <p:extLst>
      <p:ext uri="{BB962C8B-B14F-4D97-AF65-F5344CB8AC3E}">
        <p14:creationId xmlns:p14="http://schemas.microsoft.com/office/powerpoint/2010/main" val="2337286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CE907D-7DE5-475B-96A4-B3390FA6BC21}"/>
              </a:ext>
            </a:extLst>
          </p:cNvPr>
          <p:cNvSpPr>
            <a:spLocks noGrp="1"/>
          </p:cNvSpPr>
          <p:nvPr>
            <p:ph type="title"/>
          </p:nvPr>
        </p:nvSpPr>
        <p:spPr/>
        <p:txBody>
          <a:bodyPr/>
          <a:lstStyle/>
          <a:p>
            <a:r>
              <a:rPr kumimoji="1" lang="ja-JP" altLang="en-US" dirty="0"/>
              <a:t>新規性</a:t>
            </a:r>
          </a:p>
        </p:txBody>
      </p:sp>
      <p:sp>
        <p:nvSpPr>
          <p:cNvPr id="4" name="四角形: 角を丸くする 3">
            <a:extLst>
              <a:ext uri="{FF2B5EF4-FFF2-40B4-BE49-F238E27FC236}">
                <a16:creationId xmlns:a16="http://schemas.microsoft.com/office/drawing/2014/main" id="{A3286024-FFE4-4ECA-AD36-394A63FCA12C}"/>
              </a:ext>
            </a:extLst>
          </p:cNvPr>
          <p:cNvSpPr/>
          <p:nvPr/>
        </p:nvSpPr>
        <p:spPr>
          <a:xfrm>
            <a:off x="8826764" y="1586515"/>
            <a:ext cx="3216495" cy="4718597"/>
          </a:xfrm>
          <a:prstGeom prst="roundRect">
            <a:avLst>
              <a:gd name="adj" fmla="val 12511"/>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E3D33143-075A-4ADC-8386-81EEFE64C3F1}"/>
              </a:ext>
            </a:extLst>
          </p:cNvPr>
          <p:cNvSpPr/>
          <p:nvPr/>
        </p:nvSpPr>
        <p:spPr>
          <a:xfrm>
            <a:off x="484585" y="1571363"/>
            <a:ext cx="8107704" cy="4826390"/>
          </a:xfrm>
          <a:prstGeom prst="roundRect">
            <a:avLst>
              <a:gd name="adj" fmla="val 7482"/>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ｺﾞｼｯｸE" panose="020B0900000000000000" pitchFamily="50" charset="-128"/>
              <a:ea typeface="HGPｺﾞｼｯｸE" panose="020B0900000000000000" pitchFamily="50" charset="-128"/>
            </a:endParaRPr>
          </a:p>
        </p:txBody>
      </p:sp>
      <p:sp>
        <p:nvSpPr>
          <p:cNvPr id="6" name="コンテンツ プレースホルダー 2">
            <a:extLst>
              <a:ext uri="{FF2B5EF4-FFF2-40B4-BE49-F238E27FC236}">
                <a16:creationId xmlns:a16="http://schemas.microsoft.com/office/drawing/2014/main" id="{B27C6D0D-D30F-4BE2-9169-2260E5AC9DB9}"/>
              </a:ext>
            </a:extLst>
          </p:cNvPr>
          <p:cNvSpPr txBox="1">
            <a:spLocks/>
          </p:cNvSpPr>
          <p:nvPr/>
        </p:nvSpPr>
        <p:spPr>
          <a:xfrm>
            <a:off x="954746" y="1586515"/>
            <a:ext cx="2013623" cy="59381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2500" b="1" dirty="0">
                <a:solidFill>
                  <a:srgbClr val="C00000"/>
                </a:solidFill>
                <a:latin typeface="HGPｺﾞｼｯｸE" panose="020B0900000000000000" pitchFamily="50" charset="-128"/>
                <a:ea typeface="HGPｺﾞｼｯｸE" panose="020B0900000000000000" pitchFamily="50" charset="-128"/>
                <a:cs typeface="Calibri"/>
              </a:rPr>
              <a:t>自律移動型</a:t>
            </a:r>
            <a:endParaRPr lang="en-US" altLang="ja-JP" sz="2500" b="1" dirty="0">
              <a:solidFill>
                <a:srgbClr val="C00000"/>
              </a:solidFill>
              <a:latin typeface="HGPｺﾞｼｯｸE" panose="020B0900000000000000" pitchFamily="50" charset="-128"/>
              <a:ea typeface="HGPｺﾞｼｯｸE" panose="020B0900000000000000" pitchFamily="50" charset="-128"/>
              <a:cs typeface="Calibri"/>
            </a:endParaRPr>
          </a:p>
        </p:txBody>
      </p:sp>
      <p:sp>
        <p:nvSpPr>
          <p:cNvPr id="7" name="四角形: 角を丸くする 6">
            <a:extLst>
              <a:ext uri="{FF2B5EF4-FFF2-40B4-BE49-F238E27FC236}">
                <a16:creationId xmlns:a16="http://schemas.microsoft.com/office/drawing/2014/main" id="{9992D728-9D43-4F12-9CE3-959F7BB6D4F3}"/>
              </a:ext>
            </a:extLst>
          </p:cNvPr>
          <p:cNvSpPr/>
          <p:nvPr/>
        </p:nvSpPr>
        <p:spPr>
          <a:xfrm>
            <a:off x="719060" y="2195477"/>
            <a:ext cx="5127773" cy="4085518"/>
          </a:xfrm>
          <a:prstGeom prst="roundRect">
            <a:avLst>
              <a:gd name="adj" fmla="val 7482"/>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ｺﾞｼｯｸE" panose="020B0900000000000000" pitchFamily="50" charset="-128"/>
              <a:ea typeface="HGPｺﾞｼｯｸE" panose="020B0900000000000000" pitchFamily="50" charset="-128"/>
            </a:endParaRPr>
          </a:p>
        </p:txBody>
      </p:sp>
      <p:sp>
        <p:nvSpPr>
          <p:cNvPr id="8" name="コンテンツ プレースホルダー 2">
            <a:extLst>
              <a:ext uri="{FF2B5EF4-FFF2-40B4-BE49-F238E27FC236}">
                <a16:creationId xmlns:a16="http://schemas.microsoft.com/office/drawing/2014/main" id="{D47EC81D-B842-4203-8048-B697F995817C}"/>
              </a:ext>
            </a:extLst>
          </p:cNvPr>
          <p:cNvSpPr txBox="1">
            <a:spLocks/>
          </p:cNvSpPr>
          <p:nvPr/>
        </p:nvSpPr>
        <p:spPr>
          <a:xfrm>
            <a:off x="877136" y="2477696"/>
            <a:ext cx="2013623" cy="45234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ja-JP" altLang="en-US" sz="2500" b="1" dirty="0">
                <a:solidFill>
                  <a:srgbClr val="C00000"/>
                </a:solidFill>
                <a:latin typeface="HGPｺﾞｼｯｸE" panose="020B0900000000000000" pitchFamily="50" charset="-128"/>
                <a:ea typeface="HGPｺﾞｼｯｸE" panose="020B0900000000000000" pitchFamily="50" charset="-128"/>
                <a:cs typeface="Calibri"/>
              </a:rPr>
              <a:t>小さいボール</a:t>
            </a:r>
            <a:endParaRPr lang="en-US" altLang="ja-JP" sz="2500" b="1" dirty="0">
              <a:solidFill>
                <a:srgbClr val="C00000"/>
              </a:solidFill>
              <a:latin typeface="HGPｺﾞｼｯｸE" panose="020B0900000000000000" pitchFamily="50" charset="-128"/>
              <a:ea typeface="HGPｺﾞｼｯｸE" panose="020B0900000000000000" pitchFamily="50" charset="-128"/>
              <a:cs typeface="Calibri"/>
            </a:endParaRPr>
          </a:p>
        </p:txBody>
      </p:sp>
      <p:sp>
        <p:nvSpPr>
          <p:cNvPr id="9" name="四角形: 角を丸くする 8">
            <a:extLst>
              <a:ext uri="{FF2B5EF4-FFF2-40B4-BE49-F238E27FC236}">
                <a16:creationId xmlns:a16="http://schemas.microsoft.com/office/drawing/2014/main" id="{62593234-E761-4D6A-B01D-9B8195BDE999}"/>
              </a:ext>
            </a:extLst>
          </p:cNvPr>
          <p:cNvSpPr/>
          <p:nvPr/>
        </p:nvSpPr>
        <p:spPr>
          <a:xfrm>
            <a:off x="6118312" y="2416687"/>
            <a:ext cx="2139468" cy="3216428"/>
          </a:xfrm>
          <a:prstGeom prst="roundRect">
            <a:avLst>
              <a:gd name="adj" fmla="val 748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600" dirty="0">
                <a:solidFill>
                  <a:srgbClr val="C00000"/>
                </a:solidFill>
                <a:latin typeface="HGP創英角ｺﾞｼｯｸUB" panose="020B0900000000000000" pitchFamily="50" charset="-128"/>
                <a:ea typeface="HGP創英角ｺﾞｼｯｸUB" panose="020B0900000000000000" pitchFamily="50" charset="-128"/>
              </a:rPr>
              <a:t>？</a:t>
            </a:r>
          </a:p>
        </p:txBody>
      </p:sp>
      <p:sp>
        <p:nvSpPr>
          <p:cNvPr id="10" name="コンテンツ プレースホルダー 2">
            <a:extLst>
              <a:ext uri="{FF2B5EF4-FFF2-40B4-BE49-F238E27FC236}">
                <a16:creationId xmlns:a16="http://schemas.microsoft.com/office/drawing/2014/main" id="{86DE4687-CC6C-4659-84E3-572B6FE7FDC5}"/>
              </a:ext>
            </a:extLst>
          </p:cNvPr>
          <p:cNvSpPr txBox="1">
            <a:spLocks/>
          </p:cNvSpPr>
          <p:nvPr/>
        </p:nvSpPr>
        <p:spPr>
          <a:xfrm>
            <a:off x="6096000" y="2641126"/>
            <a:ext cx="2013623" cy="59381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2500" b="1" dirty="0">
                <a:solidFill>
                  <a:srgbClr val="C00000"/>
                </a:solidFill>
                <a:latin typeface="HGPｺﾞｼｯｸE" panose="020B0900000000000000" pitchFamily="50" charset="-128"/>
                <a:ea typeface="HGPｺﾞｼｯｸE" panose="020B0900000000000000" pitchFamily="50" charset="-128"/>
                <a:cs typeface="Calibri"/>
              </a:rPr>
              <a:t>大きいボール</a:t>
            </a:r>
            <a:endParaRPr lang="en-US" altLang="ja-JP" sz="2500" b="1" dirty="0">
              <a:solidFill>
                <a:srgbClr val="C00000"/>
              </a:solidFill>
              <a:latin typeface="HGPｺﾞｼｯｸE" panose="020B0900000000000000" pitchFamily="50" charset="-128"/>
              <a:ea typeface="HGPｺﾞｼｯｸE" panose="020B0900000000000000" pitchFamily="50" charset="-128"/>
              <a:cs typeface="Calibri"/>
            </a:endParaRPr>
          </a:p>
        </p:txBody>
      </p:sp>
      <p:sp>
        <p:nvSpPr>
          <p:cNvPr id="11" name="コンテンツ プレースホルダー 2">
            <a:extLst>
              <a:ext uri="{FF2B5EF4-FFF2-40B4-BE49-F238E27FC236}">
                <a16:creationId xmlns:a16="http://schemas.microsoft.com/office/drawing/2014/main" id="{6C4081F3-5A69-4A94-97FE-6732B1D6ED20}"/>
              </a:ext>
            </a:extLst>
          </p:cNvPr>
          <p:cNvSpPr txBox="1">
            <a:spLocks/>
          </p:cNvSpPr>
          <p:nvPr/>
        </p:nvSpPr>
        <p:spPr>
          <a:xfrm>
            <a:off x="9063785" y="1716963"/>
            <a:ext cx="2173469" cy="131544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None/>
            </a:pPr>
            <a:r>
              <a:rPr lang="ja-JP" altLang="en-US" sz="2500" b="1" dirty="0">
                <a:solidFill>
                  <a:srgbClr val="C00000"/>
                </a:solidFill>
                <a:latin typeface="HGPｺﾞｼｯｸE" panose="020B0900000000000000" pitchFamily="50" charset="-128"/>
                <a:ea typeface="HGPｺﾞｼｯｸE" panose="020B0900000000000000" pitchFamily="50" charset="-128"/>
                <a:cs typeface="Calibri"/>
              </a:rPr>
              <a:t>固定設置型</a:t>
            </a:r>
            <a:endParaRPr lang="en-US" altLang="ja-JP" sz="2500" b="1" dirty="0">
              <a:solidFill>
                <a:srgbClr val="C00000"/>
              </a:solidFill>
              <a:latin typeface="HGPｺﾞｼｯｸE" panose="020B0900000000000000" pitchFamily="50" charset="-128"/>
              <a:ea typeface="HGPｺﾞｼｯｸE" panose="020B0900000000000000" pitchFamily="50" charset="-128"/>
              <a:cs typeface="Calibri"/>
            </a:endParaRPr>
          </a:p>
          <a:p>
            <a:pPr marL="0" indent="0" algn="ctr">
              <a:buNone/>
            </a:pPr>
            <a:endParaRPr lang="en-US" altLang="ja-JP" sz="2500" b="1" dirty="0">
              <a:solidFill>
                <a:srgbClr val="C00000"/>
              </a:solidFill>
              <a:latin typeface="HGPｺﾞｼｯｸE" panose="020B0900000000000000" pitchFamily="50" charset="-128"/>
              <a:ea typeface="HGPｺﾞｼｯｸE" panose="020B0900000000000000" pitchFamily="50" charset="-128"/>
              <a:cs typeface="Calibri"/>
            </a:endParaRPr>
          </a:p>
        </p:txBody>
      </p:sp>
      <p:pic>
        <p:nvPicPr>
          <p:cNvPr id="13" name="図 12" descr="草, 屋外, ボール, 道路 が含まれている画像&#10;&#10;自動的に生成された説明">
            <a:extLst>
              <a:ext uri="{FF2B5EF4-FFF2-40B4-BE49-F238E27FC236}">
                <a16:creationId xmlns:a16="http://schemas.microsoft.com/office/drawing/2014/main" id="{9F7D2B07-60ED-4F93-8CDA-14182AAE5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297" y="2896926"/>
            <a:ext cx="2946838" cy="1967447"/>
          </a:xfrm>
          <a:prstGeom prst="rect">
            <a:avLst/>
          </a:prstGeom>
        </p:spPr>
      </p:pic>
      <p:pic>
        <p:nvPicPr>
          <p:cNvPr id="15" name="図 14">
            <a:extLst>
              <a:ext uri="{FF2B5EF4-FFF2-40B4-BE49-F238E27FC236}">
                <a16:creationId xmlns:a16="http://schemas.microsoft.com/office/drawing/2014/main" id="{A18CF72E-3713-4760-A14D-F41E25BF4618}"/>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b="29005"/>
          <a:stretch/>
        </p:blipFill>
        <p:spPr>
          <a:xfrm>
            <a:off x="3282946" y="4323469"/>
            <a:ext cx="2644967" cy="1724392"/>
          </a:xfrm>
          <a:prstGeom prst="rect">
            <a:avLst/>
          </a:prstGeom>
        </p:spPr>
      </p:pic>
      <p:pic>
        <p:nvPicPr>
          <p:cNvPr id="17" name="図 16" descr="ダイアグラム&#10;&#10;自動的に生成された説明">
            <a:extLst>
              <a:ext uri="{FF2B5EF4-FFF2-40B4-BE49-F238E27FC236}">
                <a16:creationId xmlns:a16="http://schemas.microsoft.com/office/drawing/2014/main" id="{B86754ED-CA74-4C88-A2EF-B0AB6A240091}"/>
              </a:ext>
            </a:extLst>
          </p:cNvPr>
          <p:cNvPicPr>
            <a:picLocks noChangeAspect="1"/>
          </p:cNvPicPr>
          <p:nvPr/>
        </p:nvPicPr>
        <p:blipFill rotWithShape="1">
          <a:blip r:embed="rId5">
            <a:extLst>
              <a:ext uri="{28A0092B-C50C-407E-A947-70E740481C1C}">
                <a14:useLocalDpi xmlns:a14="http://schemas.microsoft.com/office/drawing/2010/main" val="0"/>
              </a:ext>
            </a:extLst>
          </a:blip>
          <a:srcRect t="44333" r="21569"/>
          <a:stretch/>
        </p:blipFill>
        <p:spPr>
          <a:xfrm>
            <a:off x="9435270" y="4296742"/>
            <a:ext cx="2644966" cy="1724393"/>
          </a:xfrm>
          <a:prstGeom prst="rect">
            <a:avLst/>
          </a:prstGeom>
        </p:spPr>
      </p:pic>
      <p:pic>
        <p:nvPicPr>
          <p:cNvPr id="19" name="図 18" descr="建物, 大きい, 座る, テーブル が含まれている画像&#10;&#10;自動的に生成された説明">
            <a:extLst>
              <a:ext uri="{FF2B5EF4-FFF2-40B4-BE49-F238E27FC236}">
                <a16:creationId xmlns:a16="http://schemas.microsoft.com/office/drawing/2014/main" id="{62C91A19-5396-4CFE-9D81-9D8D101EF1EE}"/>
              </a:ext>
            </a:extLst>
          </p:cNvPr>
          <p:cNvPicPr>
            <a:picLocks noChangeAspect="1"/>
          </p:cNvPicPr>
          <p:nvPr/>
        </p:nvPicPr>
        <p:blipFill rotWithShape="1">
          <a:blip r:embed="rId6">
            <a:extLst>
              <a:ext uri="{28A0092B-C50C-407E-A947-70E740481C1C}">
                <a14:useLocalDpi xmlns:a14="http://schemas.microsoft.com/office/drawing/2010/main" val="0"/>
              </a:ext>
            </a:extLst>
          </a:blip>
          <a:srcRect l="20937" t="19382" r="9359" b="11813"/>
          <a:stretch/>
        </p:blipFill>
        <p:spPr>
          <a:xfrm>
            <a:off x="8936738" y="2230716"/>
            <a:ext cx="2644967" cy="1958135"/>
          </a:xfrm>
          <a:prstGeom prst="rect">
            <a:avLst/>
          </a:prstGeom>
        </p:spPr>
      </p:pic>
      <p:sp>
        <p:nvSpPr>
          <p:cNvPr id="12" name="テキスト ボックス 11">
            <a:extLst>
              <a:ext uri="{FF2B5EF4-FFF2-40B4-BE49-F238E27FC236}">
                <a16:creationId xmlns:a16="http://schemas.microsoft.com/office/drawing/2014/main" id="{6BE1F0A5-1CF5-4EFD-A406-8C5CEB4842A3}"/>
              </a:ext>
            </a:extLst>
          </p:cNvPr>
          <p:cNvSpPr txBox="1"/>
          <p:nvPr/>
        </p:nvSpPr>
        <p:spPr>
          <a:xfrm>
            <a:off x="1274393" y="4953377"/>
            <a:ext cx="1872814" cy="230832"/>
          </a:xfrm>
          <a:prstGeom prst="rect">
            <a:avLst/>
          </a:prstGeom>
          <a:noFill/>
        </p:spPr>
        <p:txBody>
          <a:bodyPr wrap="square" rtlCol="0">
            <a:spAutoFit/>
          </a:bodyPr>
          <a:lstStyle/>
          <a:p>
            <a:r>
              <a:rPr lang="en-US" altLang="ja-JP" sz="900" dirty="0">
                <a:solidFill>
                  <a:schemeClr val="bg2"/>
                </a:solidFill>
              </a:rPr>
              <a:t>https://www.tennibot.com/</a:t>
            </a:r>
            <a:endParaRPr kumimoji="1" lang="ja-JP" altLang="en-US" sz="900" dirty="0">
              <a:solidFill>
                <a:schemeClr val="bg2"/>
              </a:solidFill>
            </a:endParaRPr>
          </a:p>
        </p:txBody>
      </p:sp>
      <p:sp>
        <p:nvSpPr>
          <p:cNvPr id="14" name="テキスト ボックス 13">
            <a:extLst>
              <a:ext uri="{FF2B5EF4-FFF2-40B4-BE49-F238E27FC236}">
                <a16:creationId xmlns:a16="http://schemas.microsoft.com/office/drawing/2014/main" id="{679DD640-DC52-4FDA-9576-419BE4DC2E17}"/>
              </a:ext>
            </a:extLst>
          </p:cNvPr>
          <p:cNvSpPr txBox="1"/>
          <p:nvPr/>
        </p:nvSpPr>
        <p:spPr>
          <a:xfrm>
            <a:off x="3334489" y="6047861"/>
            <a:ext cx="2382917" cy="400110"/>
          </a:xfrm>
          <a:prstGeom prst="rect">
            <a:avLst/>
          </a:prstGeom>
          <a:noFill/>
        </p:spPr>
        <p:txBody>
          <a:bodyPr wrap="square" rtlCol="0">
            <a:spAutoFit/>
          </a:bodyPr>
          <a:lstStyle/>
          <a:p>
            <a:r>
              <a:rPr lang="en-US" altLang="ja-JP" sz="1000" dirty="0">
                <a:solidFill>
                  <a:schemeClr val="bg2"/>
                </a:solidFill>
              </a:rPr>
              <a:t>https://www.belrobotics.com/en/mowers/ballpicker-connected-line/</a:t>
            </a:r>
            <a:endParaRPr kumimoji="1" lang="ja-JP" altLang="en-US" sz="1000" dirty="0">
              <a:solidFill>
                <a:schemeClr val="bg2"/>
              </a:solidFill>
            </a:endParaRPr>
          </a:p>
        </p:txBody>
      </p:sp>
    </p:spTree>
    <p:extLst>
      <p:ext uri="{BB962C8B-B14F-4D97-AF65-F5344CB8AC3E}">
        <p14:creationId xmlns:p14="http://schemas.microsoft.com/office/powerpoint/2010/main" val="75724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animBg="1"/>
      <p:bldP spid="10" grpId="0"/>
      <p:bldP spid="11"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楕円 8">
            <a:extLst>
              <a:ext uri="{FF2B5EF4-FFF2-40B4-BE49-F238E27FC236}">
                <a16:creationId xmlns:a16="http://schemas.microsoft.com/office/drawing/2014/main" id="{6819A647-F94F-46EF-83FA-9AFDF65737D0}"/>
              </a:ext>
            </a:extLst>
          </p:cNvPr>
          <p:cNvSpPr/>
          <p:nvPr/>
        </p:nvSpPr>
        <p:spPr>
          <a:xfrm>
            <a:off x="6485711" y="-4500283"/>
            <a:ext cx="10515600" cy="11358283"/>
          </a:xfrm>
          <a:prstGeom prst="ellipse">
            <a:avLst/>
          </a:prstGeom>
          <a:blipFill dpi="0" rotWithShape="1">
            <a:blip r:embed="rId3"/>
            <a:srcRect/>
            <a:stretch>
              <a:fillRect l="-6000" t="37000" r="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ｺﾞｼｯｸE" panose="020B0900000000000000" pitchFamily="50" charset="-128"/>
              <a:ea typeface="HGPｺﾞｼｯｸE" panose="020B0900000000000000" pitchFamily="50" charset="-128"/>
            </a:endParaRPr>
          </a:p>
        </p:txBody>
      </p:sp>
      <p:sp>
        <p:nvSpPr>
          <p:cNvPr id="2" name="タイトル 1">
            <a:extLst>
              <a:ext uri="{FF2B5EF4-FFF2-40B4-BE49-F238E27FC236}">
                <a16:creationId xmlns:a16="http://schemas.microsoft.com/office/drawing/2014/main" id="{5AE30691-3C82-4232-A2C7-16AD55CD319E}"/>
              </a:ext>
            </a:extLst>
          </p:cNvPr>
          <p:cNvSpPr>
            <a:spLocks noGrp="1"/>
          </p:cNvSpPr>
          <p:nvPr>
            <p:ph type="title"/>
          </p:nvPr>
        </p:nvSpPr>
        <p:spPr>
          <a:xfrm>
            <a:off x="838200" y="626379"/>
            <a:ext cx="10515600" cy="1325563"/>
          </a:xfrm>
        </p:spPr>
        <p:txBody>
          <a:bodyPr/>
          <a:lstStyle/>
          <a:p>
            <a:r>
              <a:rPr kumimoji="1" lang="ja-JP" altLang="en-US" dirty="0"/>
              <a:t>バスケットプレイヤーの</a:t>
            </a:r>
            <a:br>
              <a:rPr kumimoji="1" lang="en-US" altLang="ja-JP" dirty="0"/>
            </a:br>
            <a:r>
              <a:rPr kumimoji="1" lang="ja-JP" altLang="en-US" dirty="0"/>
              <a:t>悩みって何？</a:t>
            </a:r>
          </a:p>
        </p:txBody>
      </p:sp>
      <p:sp>
        <p:nvSpPr>
          <p:cNvPr id="3" name="コンテンツ プレースホルダー 2">
            <a:extLst>
              <a:ext uri="{FF2B5EF4-FFF2-40B4-BE49-F238E27FC236}">
                <a16:creationId xmlns:a16="http://schemas.microsoft.com/office/drawing/2014/main" id="{E75A9798-B6B8-4150-95EF-FEE56A0EF44E}"/>
              </a:ext>
            </a:extLst>
          </p:cNvPr>
          <p:cNvSpPr>
            <a:spLocks noGrp="1"/>
          </p:cNvSpPr>
          <p:nvPr>
            <p:ph sz="half" idx="1"/>
          </p:nvPr>
        </p:nvSpPr>
        <p:spPr>
          <a:xfrm>
            <a:off x="838200" y="1289160"/>
            <a:ext cx="5647511" cy="4351338"/>
          </a:xfrm>
        </p:spPr>
        <p:txBody>
          <a:bodyPr/>
          <a:lstStyle/>
          <a:p>
            <a:endParaRPr kumimoji="1" lang="en-US" altLang="ja-JP" dirty="0">
              <a:solidFill>
                <a:schemeClr val="bg1"/>
              </a:solidFill>
              <a:latin typeface="HGS創英角ｺﾞｼｯｸUB" panose="020B0900000000000000" pitchFamily="50" charset="-128"/>
              <a:ea typeface="HGS創英角ｺﾞｼｯｸUB" panose="020B0900000000000000" pitchFamily="50" charset="-128"/>
            </a:endParaRPr>
          </a:p>
          <a:p>
            <a:endParaRPr lang="en-US" altLang="ja-JP" dirty="0">
              <a:solidFill>
                <a:schemeClr val="bg1"/>
              </a:solidFill>
              <a:latin typeface="HGS創英角ｺﾞｼｯｸUB" panose="020B0900000000000000" pitchFamily="50" charset="-128"/>
              <a:ea typeface="HGS創英角ｺﾞｼｯｸUB" panose="020B0900000000000000" pitchFamily="50" charset="-128"/>
            </a:endParaRPr>
          </a:p>
          <a:p>
            <a:r>
              <a:rPr kumimoji="1" lang="ja-JP" altLang="en-US" dirty="0">
                <a:solidFill>
                  <a:schemeClr val="bg1"/>
                </a:solidFill>
                <a:latin typeface="HGS創英角ｺﾞｼｯｸUB" panose="020B0900000000000000" pitchFamily="50" charset="-128"/>
                <a:ea typeface="HGS創英角ｺﾞｼｯｸUB" panose="020B0900000000000000" pitchFamily="50" charset="-128"/>
              </a:rPr>
              <a:t>ボール回収の時間をシュート練にあてたい！</a:t>
            </a:r>
            <a:endParaRPr kumimoji="1" lang="en-US" altLang="ja-JP" dirty="0">
              <a:solidFill>
                <a:schemeClr val="bg1"/>
              </a:solidFill>
              <a:latin typeface="HGS創英角ｺﾞｼｯｸUB" panose="020B0900000000000000" pitchFamily="50" charset="-128"/>
              <a:ea typeface="HGS創英角ｺﾞｼｯｸUB" panose="020B0900000000000000" pitchFamily="50" charset="-128"/>
            </a:endParaRPr>
          </a:p>
          <a:p>
            <a:r>
              <a:rPr lang="ja-JP" altLang="en-US" dirty="0">
                <a:solidFill>
                  <a:schemeClr val="bg1"/>
                </a:solidFill>
                <a:latin typeface="HGS創英角ｺﾞｼｯｸUB" panose="020B0900000000000000" pitchFamily="50" charset="-128"/>
                <a:ea typeface="HGS創英角ｺﾞｼｯｸUB" panose="020B0900000000000000" pitchFamily="50" charset="-128"/>
              </a:rPr>
              <a:t>練習の後疲れた体でボールを持ってくるのはだるい！</a:t>
            </a:r>
            <a:endParaRPr lang="en-US" altLang="ja-JP" dirty="0">
              <a:solidFill>
                <a:schemeClr val="bg1"/>
              </a:solidFill>
              <a:latin typeface="HGS創英角ｺﾞｼｯｸUB" panose="020B0900000000000000" pitchFamily="50" charset="-128"/>
              <a:ea typeface="HGS創英角ｺﾞｼｯｸUB" panose="020B0900000000000000" pitchFamily="50" charset="-128"/>
            </a:endParaRPr>
          </a:p>
          <a:p>
            <a:r>
              <a:rPr lang="ja-JP" altLang="en-US" dirty="0">
                <a:solidFill>
                  <a:schemeClr val="bg1"/>
                </a:solidFill>
                <a:latin typeface="HGS創英角ｺﾞｼｯｸUB" panose="020B0900000000000000" pitchFamily="50" charset="-128"/>
                <a:ea typeface="HGS創英角ｺﾞｼｯｸUB" panose="020B0900000000000000" pitchFamily="50" charset="-128"/>
              </a:rPr>
              <a:t>ボール拾いをする後輩の練習時間が確保できない！</a:t>
            </a:r>
            <a:endParaRPr lang="en-US" altLang="ja-JP" dirty="0">
              <a:solidFill>
                <a:schemeClr val="bg1"/>
              </a:solidFill>
              <a:latin typeface="HGS創英角ｺﾞｼｯｸUB" panose="020B0900000000000000" pitchFamily="50" charset="-128"/>
              <a:ea typeface="HGS創英角ｺﾞｼｯｸUB" panose="020B0900000000000000" pitchFamily="50" charset="-128"/>
            </a:endParaRPr>
          </a:p>
          <a:p>
            <a:endParaRPr lang="en-US" altLang="ja-JP" dirty="0">
              <a:solidFill>
                <a:schemeClr val="bg1"/>
              </a:solidFill>
              <a:latin typeface="HGS創英角ｺﾞｼｯｸUB" panose="020B0900000000000000" pitchFamily="50" charset="-128"/>
              <a:ea typeface="HGS創英角ｺﾞｼｯｸUB" panose="020B0900000000000000" pitchFamily="50" charset="-128"/>
            </a:endParaRPr>
          </a:p>
          <a:p>
            <a:endParaRPr kumimoji="1" lang="ja-JP" altLang="en-US" dirty="0">
              <a:solidFill>
                <a:schemeClr val="bg1"/>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3736825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2000"/>
          </a:srgbClr>
        </a:solidFill>
        <a:effectLst/>
      </p:bgPr>
    </p:bg>
    <p:spTree>
      <p:nvGrpSpPr>
        <p:cNvPr id="1" name=""/>
        <p:cNvGrpSpPr/>
        <p:nvPr/>
      </p:nvGrpSpPr>
      <p:grpSpPr>
        <a:xfrm>
          <a:off x="0" y="0"/>
          <a:ext cx="0" cy="0"/>
          <a:chOff x="0" y="0"/>
          <a:chExt cx="0" cy="0"/>
        </a:xfrm>
      </p:grpSpPr>
      <p:pic>
        <p:nvPicPr>
          <p:cNvPr id="6" name="コンテンツ プレースホルダー 5" descr="屋内, テーブル, バスケットボール, 座る が含まれている画像&#10;&#10;自動的に生成された説明">
            <a:extLst>
              <a:ext uri="{FF2B5EF4-FFF2-40B4-BE49-F238E27FC236}">
                <a16:creationId xmlns:a16="http://schemas.microsoft.com/office/drawing/2014/main" id="{EBAB9B93-98C8-47D4-BFF8-DD6D0772F4F5}"/>
              </a:ext>
            </a:extLst>
          </p:cNvPr>
          <p:cNvPicPr>
            <a:picLocks noGrp="1" noChangeAspect="1"/>
          </p:cNvPicPr>
          <p:nvPr>
            <p:ph sz="half" idx="2"/>
          </p:nvPr>
        </p:nvPicPr>
        <p:blipFill rotWithShape="1">
          <a:blip r:embed="rId3">
            <a:alphaModFix amt="22000"/>
            <a:extLst>
              <a:ext uri="{28A0092B-C50C-407E-A947-70E740481C1C}">
                <a14:useLocalDpi xmlns:a14="http://schemas.microsoft.com/office/drawing/2010/main" val="0"/>
              </a:ext>
            </a:extLst>
          </a:blip>
          <a:srcRect t="7065" r="776" b="18516"/>
          <a:stretch/>
        </p:blipFill>
        <p:spPr>
          <a:xfrm>
            <a:off x="1" y="0"/>
            <a:ext cx="12191999" cy="6858000"/>
          </a:xfrm>
        </p:spPr>
      </p:pic>
      <p:sp>
        <p:nvSpPr>
          <p:cNvPr id="2" name="タイトル 1">
            <a:extLst>
              <a:ext uri="{FF2B5EF4-FFF2-40B4-BE49-F238E27FC236}">
                <a16:creationId xmlns:a16="http://schemas.microsoft.com/office/drawing/2014/main" id="{55E8999B-2DD1-42B7-8D65-1F8A95D4DCB0}"/>
              </a:ext>
            </a:extLst>
          </p:cNvPr>
          <p:cNvSpPr>
            <a:spLocks noGrp="1"/>
          </p:cNvSpPr>
          <p:nvPr>
            <p:ph type="title"/>
          </p:nvPr>
        </p:nvSpPr>
        <p:spPr>
          <a:xfrm>
            <a:off x="790819" y="493358"/>
            <a:ext cx="10515600" cy="1325563"/>
          </a:xfrm>
        </p:spPr>
        <p:txBody>
          <a:bodyPr>
            <a:normAutofit/>
          </a:bodyPr>
          <a:lstStyle/>
          <a:p>
            <a:r>
              <a:rPr kumimoji="1" lang="ja-JP" altLang="en-US" dirty="0"/>
              <a:t>どうゆう</a:t>
            </a:r>
            <a:r>
              <a:rPr kumimoji="1" lang="en-US" altLang="ja-JP" dirty="0"/>
              <a:t>MIRS</a:t>
            </a:r>
            <a:r>
              <a:rPr kumimoji="1" lang="ja-JP" altLang="en-US" dirty="0"/>
              <a:t>がほしいのか？</a:t>
            </a:r>
          </a:p>
        </p:txBody>
      </p:sp>
      <p:sp>
        <p:nvSpPr>
          <p:cNvPr id="3" name="コンテンツ プレースホルダー 2">
            <a:extLst>
              <a:ext uri="{FF2B5EF4-FFF2-40B4-BE49-F238E27FC236}">
                <a16:creationId xmlns:a16="http://schemas.microsoft.com/office/drawing/2014/main" id="{0A3D76FC-3C77-4A61-83EF-F68D7D0E916B}"/>
              </a:ext>
            </a:extLst>
          </p:cNvPr>
          <p:cNvSpPr>
            <a:spLocks noGrp="1"/>
          </p:cNvSpPr>
          <p:nvPr>
            <p:ph sz="half" idx="1"/>
          </p:nvPr>
        </p:nvSpPr>
        <p:spPr>
          <a:xfrm>
            <a:off x="894233" y="1156139"/>
            <a:ext cx="10515600" cy="3792992"/>
          </a:xfrm>
        </p:spPr>
        <p:txBody>
          <a:bodyPr>
            <a:normAutofit/>
          </a:bodyPr>
          <a:lstStyle/>
          <a:p>
            <a:pPr marL="514350" indent="-514350">
              <a:buFont typeface="+mj-lt"/>
              <a:buAutoNum type="arabicPeriod"/>
            </a:pPr>
            <a:endParaRPr lang="en-US" altLang="ja-JP" sz="2400" dirty="0">
              <a:solidFill>
                <a:schemeClr val="bg1"/>
              </a:solidFill>
              <a:latin typeface="UD デジタル 教科書体 NP-R" panose="02020400000000000000" pitchFamily="18" charset="-128"/>
              <a:ea typeface="UD デジタル 教科書体 NP-R" panose="02020400000000000000" pitchFamily="18" charset="-128"/>
            </a:endParaRPr>
          </a:p>
          <a:p>
            <a:pPr marL="514350" indent="-514350">
              <a:buFont typeface="+mj-lt"/>
              <a:buAutoNum type="arabicPeriod"/>
            </a:pPr>
            <a:endParaRPr lang="en-US" altLang="ja-JP" sz="2400" dirty="0">
              <a:solidFill>
                <a:schemeClr val="bg1"/>
              </a:solidFill>
              <a:latin typeface="UD デジタル 教科書体 NP-R" panose="02020400000000000000" pitchFamily="18" charset="-128"/>
              <a:ea typeface="UD デジタル 教科書体 NP-R" panose="02020400000000000000" pitchFamily="18" charset="-128"/>
            </a:endParaRPr>
          </a:p>
          <a:p>
            <a:pPr marL="514350" indent="-514350">
              <a:buFont typeface="+mj-lt"/>
              <a:buAutoNum type="arabicPeriod"/>
            </a:pPr>
            <a:endParaRPr lang="en-US" altLang="ja-JP" sz="2400" dirty="0">
              <a:solidFill>
                <a:schemeClr val="bg1"/>
              </a:solidFill>
              <a:latin typeface="UD デジタル 教科書体 NP-R" panose="02020400000000000000" pitchFamily="18" charset="-128"/>
              <a:ea typeface="UD デジタル 教科書体 NP-R" panose="02020400000000000000" pitchFamily="18" charset="-128"/>
            </a:endParaRPr>
          </a:p>
          <a:p>
            <a:pPr marL="514350" indent="-514350">
              <a:buFont typeface="+mj-lt"/>
              <a:buAutoNum type="arabicPeriod"/>
            </a:pPr>
            <a:r>
              <a:rPr lang="ja-JP" altLang="en-US" sz="4000" dirty="0">
                <a:solidFill>
                  <a:schemeClr val="bg1"/>
                </a:solidFill>
              </a:rPr>
              <a:t>ボールを見つける機能</a:t>
            </a:r>
            <a:endParaRPr lang="en-US" altLang="ja-JP" sz="4000" dirty="0">
              <a:solidFill>
                <a:schemeClr val="bg1"/>
              </a:solidFill>
            </a:endParaRPr>
          </a:p>
          <a:p>
            <a:pPr marL="514350" indent="-514350">
              <a:buFont typeface="+mj-lt"/>
              <a:buAutoNum type="arabicPeriod"/>
            </a:pPr>
            <a:r>
              <a:rPr lang="ja-JP" altLang="en-US" sz="4000" dirty="0">
                <a:solidFill>
                  <a:schemeClr val="bg1"/>
                </a:solidFill>
              </a:rPr>
              <a:t>ボールを回収できる機能</a:t>
            </a:r>
            <a:endParaRPr lang="en-US" altLang="ja-JP" sz="4000" dirty="0">
              <a:solidFill>
                <a:schemeClr val="bg1"/>
              </a:solidFill>
            </a:endParaRPr>
          </a:p>
          <a:p>
            <a:pPr marL="514350" indent="-514350">
              <a:buFont typeface="+mj-lt"/>
              <a:buAutoNum type="arabicPeriod"/>
            </a:pPr>
            <a:r>
              <a:rPr lang="ja-JP" altLang="en-US" sz="4000" dirty="0">
                <a:solidFill>
                  <a:schemeClr val="bg1"/>
                </a:solidFill>
              </a:rPr>
              <a:t>後輩のボール運びの負担を減らす機能</a:t>
            </a:r>
            <a:endParaRPr kumimoji="1" lang="ja-JP" altLang="en-US" sz="4000" dirty="0">
              <a:solidFill>
                <a:schemeClr val="bg1"/>
              </a:solidFill>
            </a:endParaRPr>
          </a:p>
        </p:txBody>
      </p:sp>
    </p:spTree>
    <p:extLst>
      <p:ext uri="{BB962C8B-B14F-4D97-AF65-F5344CB8AC3E}">
        <p14:creationId xmlns:p14="http://schemas.microsoft.com/office/powerpoint/2010/main" val="37869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705A53-F09C-4752-BB29-446A88141175}"/>
              </a:ext>
            </a:extLst>
          </p:cNvPr>
          <p:cNvSpPr>
            <a:spLocks noGrp="1"/>
          </p:cNvSpPr>
          <p:nvPr>
            <p:ph type="title"/>
          </p:nvPr>
        </p:nvSpPr>
        <p:spPr>
          <a:xfrm>
            <a:off x="606706" y="723106"/>
            <a:ext cx="3932237" cy="1138518"/>
          </a:xfrm>
        </p:spPr>
        <p:txBody>
          <a:bodyPr>
            <a:normAutofit/>
          </a:bodyPr>
          <a:lstStyle/>
          <a:p>
            <a:r>
              <a:rPr lang="ja-JP" altLang="en-US" sz="3600" dirty="0">
                <a:latin typeface="HGS創英角ｺﾞｼｯｸUB" panose="020B0900000000000000" pitchFamily="50" charset="-128"/>
                <a:ea typeface="HGS創英角ｺﾞｼｯｸUB" panose="020B0900000000000000" pitchFamily="50" charset="-128"/>
              </a:rPr>
              <a:t>僕たちが作る</a:t>
            </a:r>
            <a:r>
              <a:rPr lang="en-US" altLang="ja-JP" sz="3600" dirty="0">
                <a:latin typeface="HGS創英角ｺﾞｼｯｸUB" panose="020B0900000000000000" pitchFamily="50" charset="-128"/>
                <a:ea typeface="HGS創英角ｺﾞｼｯｸUB" panose="020B0900000000000000" pitchFamily="50" charset="-128"/>
              </a:rPr>
              <a:t>MIRS</a:t>
            </a:r>
            <a:br>
              <a:rPr lang="en-US" altLang="ja-JP" sz="3600" dirty="0">
                <a:solidFill>
                  <a:schemeClr val="bg1"/>
                </a:solidFill>
                <a:latin typeface="HGS創英角ｺﾞｼｯｸUB" panose="020B0900000000000000" pitchFamily="50" charset="-128"/>
                <a:ea typeface="HGS創英角ｺﾞｼｯｸUB" panose="020B0900000000000000" pitchFamily="50" charset="-128"/>
              </a:rPr>
            </a:br>
            <a:endParaRPr kumimoji="1" lang="ja-JP" altLang="en-US" sz="3600" dirty="0"/>
          </a:p>
        </p:txBody>
      </p:sp>
      <p:pic>
        <p:nvPicPr>
          <p:cNvPr id="6" name="コンテンツ プレースホルダー 5" descr="スポーツゲーム, テーブル, 野球 が含まれている画像&#10;&#10;自動的に生成された説明">
            <a:extLst>
              <a:ext uri="{FF2B5EF4-FFF2-40B4-BE49-F238E27FC236}">
                <a16:creationId xmlns:a16="http://schemas.microsoft.com/office/drawing/2014/main" id="{6A56230C-84E3-40DE-8A01-A80570D4086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606" r="17251"/>
          <a:stretch/>
        </p:blipFill>
        <p:spPr>
          <a:xfrm>
            <a:off x="5919566" y="1292365"/>
            <a:ext cx="5665728" cy="4273269"/>
          </a:xfrm>
        </p:spPr>
      </p:pic>
      <p:sp>
        <p:nvSpPr>
          <p:cNvPr id="4" name="テキスト プレースホルダー 3">
            <a:extLst>
              <a:ext uri="{FF2B5EF4-FFF2-40B4-BE49-F238E27FC236}">
                <a16:creationId xmlns:a16="http://schemas.microsoft.com/office/drawing/2014/main" id="{FDDB2BA9-6FA2-4905-915D-4647B8AB0AD4}"/>
              </a:ext>
            </a:extLst>
          </p:cNvPr>
          <p:cNvSpPr>
            <a:spLocks noGrp="1"/>
          </p:cNvSpPr>
          <p:nvPr>
            <p:ph type="body" sz="half" idx="2"/>
          </p:nvPr>
        </p:nvSpPr>
        <p:spPr>
          <a:xfrm>
            <a:off x="606706" y="1649507"/>
            <a:ext cx="4615925" cy="2171380"/>
          </a:xfrm>
        </p:spPr>
        <p:txBody>
          <a:bodyPr/>
          <a:lstStyle/>
          <a:p>
            <a:r>
              <a:rPr kumimoji="1" lang="en-US" altLang="ja-JP" sz="2400" dirty="0">
                <a:solidFill>
                  <a:schemeClr val="bg1"/>
                </a:solidFill>
              </a:rPr>
              <a:t>1</a:t>
            </a:r>
            <a:r>
              <a:rPr kumimoji="1" lang="ja-JP" altLang="en-US" sz="2400" dirty="0">
                <a:solidFill>
                  <a:schemeClr val="bg1"/>
                </a:solidFill>
              </a:rPr>
              <a:t>台ですべての要望を解決する</a:t>
            </a:r>
            <a:endParaRPr kumimoji="1" lang="en-US" altLang="ja-JP" sz="2400" dirty="0">
              <a:solidFill>
                <a:schemeClr val="bg1"/>
              </a:solidFill>
            </a:endParaRPr>
          </a:p>
          <a:p>
            <a:r>
              <a:rPr lang="ja-JP" altLang="en-US" sz="2400" dirty="0">
                <a:solidFill>
                  <a:schemeClr val="bg1"/>
                </a:solidFill>
              </a:rPr>
              <a:t>バスケットボール回収ロボット</a:t>
            </a:r>
            <a:endParaRPr lang="en-US" altLang="ja-JP" sz="2400" dirty="0">
              <a:solidFill>
                <a:schemeClr val="bg1"/>
              </a:solidFill>
            </a:endParaRPr>
          </a:p>
          <a:p>
            <a:r>
              <a:rPr kumimoji="1" lang="en-US" altLang="ja-JP" sz="2400" dirty="0">
                <a:solidFill>
                  <a:schemeClr val="bg1"/>
                </a:solidFill>
              </a:rPr>
              <a:t>1</a:t>
            </a:r>
            <a:r>
              <a:rPr kumimoji="1" lang="ja-JP" altLang="en-US" sz="2400" dirty="0">
                <a:solidFill>
                  <a:schemeClr val="bg1"/>
                </a:solidFill>
              </a:rPr>
              <a:t>人では実現できなかった</a:t>
            </a:r>
            <a:endParaRPr kumimoji="1" lang="en-US" altLang="ja-JP" sz="2400" dirty="0">
              <a:solidFill>
                <a:schemeClr val="bg1"/>
              </a:solidFill>
            </a:endParaRPr>
          </a:p>
          <a:p>
            <a:r>
              <a:rPr lang="ja-JP" altLang="en-US" sz="2400" dirty="0">
                <a:solidFill>
                  <a:schemeClr val="bg1"/>
                </a:solidFill>
              </a:rPr>
              <a:t>最も効率のいいシュート練習を</a:t>
            </a:r>
            <a:r>
              <a:rPr kumimoji="1" lang="ja-JP" altLang="en-US" sz="2400" dirty="0">
                <a:solidFill>
                  <a:schemeClr val="bg1"/>
                </a:solidFill>
              </a:rPr>
              <a:t>提供する。</a:t>
            </a:r>
            <a:endParaRPr kumimoji="1" lang="en-US" altLang="ja-JP" sz="2400" dirty="0">
              <a:solidFill>
                <a:schemeClr val="bg1"/>
              </a:solidFill>
            </a:endParaRPr>
          </a:p>
          <a:p>
            <a:endParaRPr kumimoji="1" lang="ja-JP" altLang="en-US" sz="2000" dirty="0">
              <a:solidFill>
                <a:schemeClr val="bg1"/>
              </a:solidFill>
            </a:endParaRPr>
          </a:p>
        </p:txBody>
      </p:sp>
      <p:sp>
        <p:nvSpPr>
          <p:cNvPr id="10" name="テキスト プレースホルダー 3">
            <a:extLst>
              <a:ext uri="{FF2B5EF4-FFF2-40B4-BE49-F238E27FC236}">
                <a16:creationId xmlns:a16="http://schemas.microsoft.com/office/drawing/2014/main" id="{FDD3BCEB-BD53-47E1-9134-A2D9F06F13B1}"/>
              </a:ext>
            </a:extLst>
          </p:cNvPr>
          <p:cNvSpPr txBox="1">
            <a:spLocks/>
          </p:cNvSpPr>
          <p:nvPr/>
        </p:nvSpPr>
        <p:spPr>
          <a:xfrm>
            <a:off x="606705" y="4327071"/>
            <a:ext cx="4615925" cy="16651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000" kern="1200">
                <a:solidFill>
                  <a:schemeClr val="tx1"/>
                </a:solidFill>
                <a:latin typeface="+mn-lt"/>
                <a:ea typeface="+mn-ea"/>
                <a:cs typeface="+mn-cs"/>
              </a:defRPr>
            </a:lvl9pPr>
          </a:lstStyle>
          <a:p>
            <a:pPr marL="342900" indent="-342900">
              <a:buFont typeface="Arial" panose="020B0604020202020204" pitchFamily="34" charset="0"/>
              <a:buChar char="•"/>
            </a:pPr>
            <a:r>
              <a:rPr lang="ja-JP" altLang="en-US" sz="2400" dirty="0">
                <a:solidFill>
                  <a:schemeClr val="bg1"/>
                </a:solidFill>
                <a:latin typeface="HGPｺﾞｼｯｸE" panose="020B0900000000000000" pitchFamily="50" charset="-128"/>
                <a:ea typeface="HGPｺﾞｼｯｸE" panose="020B0900000000000000" pitchFamily="50" charset="-128"/>
              </a:rPr>
              <a:t>ボールを見つける機能</a:t>
            </a:r>
            <a:endParaRPr lang="en-US" altLang="ja-JP" sz="2400" dirty="0">
              <a:solidFill>
                <a:schemeClr val="bg1"/>
              </a:solidFill>
              <a:latin typeface="HGPｺﾞｼｯｸE" panose="020B0900000000000000" pitchFamily="50" charset="-128"/>
              <a:ea typeface="HGPｺﾞｼｯｸE" panose="020B0900000000000000" pitchFamily="50" charset="-128"/>
            </a:endParaRPr>
          </a:p>
          <a:p>
            <a:pPr marL="342900" indent="-342900">
              <a:buFont typeface="Arial" panose="020B0604020202020204" pitchFamily="34" charset="0"/>
              <a:buChar char="•"/>
            </a:pPr>
            <a:r>
              <a:rPr lang="ja-JP" altLang="en-US" sz="2400" dirty="0">
                <a:solidFill>
                  <a:schemeClr val="bg1"/>
                </a:solidFill>
                <a:latin typeface="HGPｺﾞｼｯｸE" panose="020B0900000000000000" pitchFamily="50" charset="-128"/>
                <a:ea typeface="HGPｺﾞｼｯｸE" panose="020B0900000000000000" pitchFamily="50" charset="-128"/>
              </a:rPr>
              <a:t>ボールを回収する機能</a:t>
            </a:r>
            <a:endParaRPr lang="en-US" altLang="ja-JP" sz="2400" dirty="0">
              <a:solidFill>
                <a:schemeClr val="bg1"/>
              </a:solidFill>
              <a:latin typeface="HGPｺﾞｼｯｸE" panose="020B0900000000000000" pitchFamily="50" charset="-128"/>
              <a:ea typeface="HGPｺﾞｼｯｸE" panose="020B0900000000000000" pitchFamily="50" charset="-128"/>
            </a:endParaRPr>
          </a:p>
          <a:p>
            <a:pPr marL="342900" indent="-342900">
              <a:buFont typeface="Arial" panose="020B0604020202020204" pitchFamily="34" charset="0"/>
              <a:buChar char="•"/>
            </a:pPr>
            <a:r>
              <a:rPr lang="ja-JP" altLang="en-US" sz="2400" dirty="0">
                <a:solidFill>
                  <a:schemeClr val="bg1"/>
                </a:solidFill>
                <a:latin typeface="HGPｺﾞｼｯｸE" panose="020B0900000000000000" pitchFamily="50" charset="-128"/>
                <a:ea typeface="HGPｺﾞｼｯｸE" panose="020B0900000000000000" pitchFamily="50" charset="-128"/>
              </a:rPr>
              <a:t>ボールを運ぶ機能</a:t>
            </a:r>
            <a:endParaRPr lang="en-US" altLang="ja-JP" sz="2400" dirty="0">
              <a:solidFill>
                <a:schemeClr val="bg1"/>
              </a:solidFill>
              <a:latin typeface="HGPｺﾞｼｯｸE" panose="020B0900000000000000" pitchFamily="50" charset="-128"/>
              <a:ea typeface="HGPｺﾞｼｯｸE" panose="020B0900000000000000" pitchFamily="50" charset="-128"/>
            </a:endParaRPr>
          </a:p>
          <a:p>
            <a:pPr marL="342900" indent="-342900">
              <a:buFont typeface="Arial" panose="020B0604020202020204" pitchFamily="34" charset="0"/>
              <a:buChar char="•"/>
            </a:pPr>
            <a:endParaRPr lang="en-US" altLang="ja-JP" sz="2400" dirty="0">
              <a:solidFill>
                <a:schemeClr val="bg1"/>
              </a:solidFill>
              <a:latin typeface="HGPｺﾞｼｯｸE" panose="020B0900000000000000" pitchFamily="50" charset="-128"/>
              <a:ea typeface="HGPｺﾞｼｯｸE" panose="020B0900000000000000" pitchFamily="50" charset="-128"/>
            </a:endParaRPr>
          </a:p>
        </p:txBody>
      </p:sp>
      <p:sp>
        <p:nvSpPr>
          <p:cNvPr id="8" name="加算記号 7">
            <a:extLst>
              <a:ext uri="{FF2B5EF4-FFF2-40B4-BE49-F238E27FC236}">
                <a16:creationId xmlns:a16="http://schemas.microsoft.com/office/drawing/2014/main" id="{126535EC-7795-4FC3-AB25-0A2AF96C18DB}"/>
              </a:ext>
            </a:extLst>
          </p:cNvPr>
          <p:cNvSpPr/>
          <p:nvPr/>
        </p:nvSpPr>
        <p:spPr>
          <a:xfrm>
            <a:off x="2261524" y="3608615"/>
            <a:ext cx="653143" cy="620485"/>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092448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7B012F-448D-4621-91BF-88B39BA383D6}"/>
              </a:ext>
            </a:extLst>
          </p:cNvPr>
          <p:cNvSpPr>
            <a:spLocks noGrp="1"/>
          </p:cNvSpPr>
          <p:nvPr>
            <p:ph type="ctrTitle"/>
          </p:nvPr>
        </p:nvSpPr>
        <p:spPr/>
        <p:txBody>
          <a:bodyPr/>
          <a:lstStyle/>
          <a:p>
            <a:r>
              <a:rPr kumimoji="1" lang="ja-JP" altLang="en-US" u="sng" dirty="0"/>
              <a:t>実際の流れ</a:t>
            </a:r>
          </a:p>
        </p:txBody>
      </p:sp>
      <p:sp>
        <p:nvSpPr>
          <p:cNvPr id="3" name="字幕 2">
            <a:extLst>
              <a:ext uri="{FF2B5EF4-FFF2-40B4-BE49-F238E27FC236}">
                <a16:creationId xmlns:a16="http://schemas.microsoft.com/office/drawing/2014/main" id="{7A8C91AC-C01E-4EA0-B704-302CCEBA2180}"/>
              </a:ext>
            </a:extLst>
          </p:cNvPr>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3139884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800C1683-FA2E-4FEB-8255-A0A934B8B1DB}"/>
              </a:ext>
            </a:extLst>
          </p:cNvPr>
          <p:cNvPicPr>
            <a:picLocks noGrp="1" noChangeAspect="1"/>
          </p:cNvPicPr>
          <p:nvPr>
            <p:ph sz="half" idx="2"/>
          </p:nvPr>
        </p:nvPicPr>
        <p:blipFill rotWithShape="1">
          <a:blip r:embed="rId3">
            <a:alphaModFix amt="80000"/>
            <a:extLst>
              <a:ext uri="{28A0092B-C50C-407E-A947-70E740481C1C}">
                <a14:useLocalDpi xmlns:a14="http://schemas.microsoft.com/office/drawing/2010/main" val="0"/>
              </a:ext>
            </a:extLst>
          </a:blip>
          <a:srcRect l="1952" t="17200" r="1952" b="10727"/>
          <a:stretch/>
        </p:blipFill>
        <p:spPr>
          <a:xfrm>
            <a:off x="1" y="0"/>
            <a:ext cx="12192000" cy="6858000"/>
          </a:xfrm>
          <a:noFill/>
        </p:spPr>
      </p:pic>
      <p:sp>
        <p:nvSpPr>
          <p:cNvPr id="3" name="正方形/長方形 2">
            <a:extLst>
              <a:ext uri="{FF2B5EF4-FFF2-40B4-BE49-F238E27FC236}">
                <a16:creationId xmlns:a16="http://schemas.microsoft.com/office/drawing/2014/main" id="{72F3CFCA-A80F-4709-A430-18B6D3CFAAE5}"/>
              </a:ext>
            </a:extLst>
          </p:cNvPr>
          <p:cNvSpPr/>
          <p:nvPr/>
        </p:nvSpPr>
        <p:spPr>
          <a:xfrm>
            <a:off x="838200" y="718457"/>
            <a:ext cx="2884714" cy="685675"/>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326F7FD-A508-478E-A273-D2FAFBA83C70}"/>
              </a:ext>
            </a:extLst>
          </p:cNvPr>
          <p:cNvSpPr>
            <a:spLocks noGrp="1"/>
          </p:cNvSpPr>
          <p:nvPr>
            <p:ph type="title"/>
          </p:nvPr>
        </p:nvSpPr>
        <p:spPr>
          <a:xfrm>
            <a:off x="838200" y="365125"/>
            <a:ext cx="10515600" cy="1325563"/>
          </a:xfrm>
        </p:spPr>
        <p:txBody>
          <a:bodyPr anchor="ctr">
            <a:normAutofit/>
          </a:bodyPr>
          <a:lstStyle/>
          <a:p>
            <a:r>
              <a:rPr kumimoji="1" lang="ja-JP" altLang="en-US" dirty="0"/>
              <a:t>実際の流れ</a:t>
            </a:r>
          </a:p>
        </p:txBody>
      </p:sp>
      <p:sp>
        <p:nvSpPr>
          <p:cNvPr id="4" name="思考の吹き出し: 雲形 3">
            <a:extLst>
              <a:ext uri="{FF2B5EF4-FFF2-40B4-BE49-F238E27FC236}">
                <a16:creationId xmlns:a16="http://schemas.microsoft.com/office/drawing/2014/main" id="{2A8B6163-A0C6-478F-B5A4-9E8F7C423799}"/>
              </a:ext>
            </a:extLst>
          </p:cNvPr>
          <p:cNvSpPr/>
          <p:nvPr/>
        </p:nvSpPr>
        <p:spPr>
          <a:xfrm>
            <a:off x="4943476" y="1146833"/>
            <a:ext cx="5529943" cy="1948668"/>
          </a:xfrm>
          <a:prstGeom prst="cloudCallou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FA4F5FF-BF22-4584-BECD-E221B5711FF1}"/>
              </a:ext>
            </a:extLst>
          </p:cNvPr>
          <p:cNvSpPr txBox="1"/>
          <p:nvPr/>
        </p:nvSpPr>
        <p:spPr>
          <a:xfrm>
            <a:off x="5561104" y="1590120"/>
            <a:ext cx="4561114" cy="830997"/>
          </a:xfrm>
          <a:prstGeom prst="rect">
            <a:avLst/>
          </a:prstGeom>
          <a:noFill/>
        </p:spPr>
        <p:txBody>
          <a:bodyPr wrap="square" rtlCol="0">
            <a:spAutoFit/>
          </a:bodyPr>
          <a:lstStyle/>
          <a:p>
            <a:r>
              <a:rPr kumimoji="1" lang="ja-JP" altLang="en-US" sz="2400" dirty="0">
                <a:solidFill>
                  <a:srgbClr val="C00000"/>
                </a:solidFill>
                <a:latin typeface="HGPｺﾞｼｯｸE" panose="020B0900000000000000" pitchFamily="50" charset="-128"/>
                <a:ea typeface="HGPｺﾞｼｯｸE" panose="020B0900000000000000" pitchFamily="50" charset="-128"/>
              </a:rPr>
              <a:t>今日は一人で練習か</a:t>
            </a:r>
            <a:r>
              <a:rPr kumimoji="1" lang="en-US" altLang="ja-JP" sz="2400" dirty="0">
                <a:solidFill>
                  <a:srgbClr val="C00000"/>
                </a:solidFill>
                <a:latin typeface="HGPｺﾞｼｯｸE" panose="020B0900000000000000" pitchFamily="50" charset="-128"/>
                <a:ea typeface="HGPｺﾞｼｯｸE" panose="020B0900000000000000" pitchFamily="50" charset="-128"/>
              </a:rPr>
              <a:t>…</a:t>
            </a:r>
          </a:p>
          <a:p>
            <a:r>
              <a:rPr lang="ja-JP" altLang="en-US" sz="2400" dirty="0">
                <a:solidFill>
                  <a:srgbClr val="C00000"/>
                </a:solidFill>
                <a:latin typeface="HGPｺﾞｼｯｸE" panose="020B0900000000000000" pitchFamily="50" charset="-128"/>
                <a:ea typeface="HGPｺﾞｼｯｸE" panose="020B0900000000000000" pitchFamily="50" charset="-128"/>
              </a:rPr>
              <a:t>ボール拾いがたいへんだな</a:t>
            </a:r>
            <a:r>
              <a:rPr lang="en-US" altLang="ja-JP" sz="2400" dirty="0">
                <a:solidFill>
                  <a:srgbClr val="C00000"/>
                </a:solidFill>
                <a:latin typeface="HGPｺﾞｼｯｸE" panose="020B0900000000000000" pitchFamily="50" charset="-128"/>
                <a:ea typeface="HGPｺﾞｼｯｸE" panose="020B0900000000000000" pitchFamily="50" charset="-128"/>
              </a:rPr>
              <a:t>…</a:t>
            </a:r>
            <a:endParaRPr kumimoji="1" lang="ja-JP" altLang="en-US" sz="2400" dirty="0">
              <a:solidFill>
                <a:srgbClr val="C000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973709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C67992-F102-4A23-8834-A189ACDCBEF4}"/>
              </a:ext>
            </a:extLst>
          </p:cNvPr>
          <p:cNvSpPr>
            <a:spLocks noGrp="1"/>
          </p:cNvSpPr>
          <p:nvPr>
            <p:ph type="title"/>
          </p:nvPr>
        </p:nvSpPr>
        <p:spPr>
          <a:xfrm>
            <a:off x="838200" y="365125"/>
            <a:ext cx="5181600" cy="1325563"/>
          </a:xfrm>
        </p:spPr>
        <p:txBody>
          <a:bodyPr/>
          <a:lstStyle/>
          <a:p>
            <a:r>
              <a:rPr lang="ja-JP" altLang="en-US" dirty="0"/>
              <a:t>実際の流れ</a:t>
            </a:r>
            <a:endParaRPr kumimoji="1" lang="ja-JP" altLang="en-US" dirty="0"/>
          </a:p>
        </p:txBody>
      </p:sp>
      <p:pic>
        <p:nvPicPr>
          <p:cNvPr id="6" name="コンテンツ プレースホルダー 5">
            <a:extLst>
              <a:ext uri="{FF2B5EF4-FFF2-40B4-BE49-F238E27FC236}">
                <a16:creationId xmlns:a16="http://schemas.microsoft.com/office/drawing/2014/main" id="{9B8ECA52-B26F-4D10-83DA-8596C2CA91E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489856" y="1890924"/>
            <a:ext cx="5529943" cy="4147457"/>
          </a:xfrm>
        </p:spPr>
      </p:pic>
      <p:sp>
        <p:nvSpPr>
          <p:cNvPr id="4" name="コンテンツ プレースホルダー 3">
            <a:extLst>
              <a:ext uri="{FF2B5EF4-FFF2-40B4-BE49-F238E27FC236}">
                <a16:creationId xmlns:a16="http://schemas.microsoft.com/office/drawing/2014/main" id="{8FBB5501-4925-472B-A03B-4B0470B60F56}"/>
              </a:ext>
            </a:extLst>
          </p:cNvPr>
          <p:cNvSpPr>
            <a:spLocks noGrp="1"/>
          </p:cNvSpPr>
          <p:nvPr>
            <p:ph sz="half" idx="2"/>
          </p:nvPr>
        </p:nvSpPr>
        <p:spPr>
          <a:xfrm>
            <a:off x="6172202" y="1027906"/>
            <a:ext cx="5181600" cy="5172916"/>
          </a:xfrm>
        </p:spPr>
        <p:txBody>
          <a:bodyPr/>
          <a:lstStyle/>
          <a:p>
            <a:pPr marL="0" indent="0">
              <a:buNone/>
            </a:pPr>
            <a:r>
              <a:rPr kumimoji="1" lang="en-US" altLang="ja-JP" dirty="0">
                <a:solidFill>
                  <a:schemeClr val="bg1"/>
                </a:solidFill>
              </a:rPr>
              <a:t>&lt;</a:t>
            </a:r>
            <a:r>
              <a:rPr lang="ja-JP" altLang="en-US" dirty="0">
                <a:solidFill>
                  <a:schemeClr val="bg1"/>
                </a:solidFill>
              </a:rPr>
              <a:t>探索</a:t>
            </a:r>
            <a:r>
              <a:rPr kumimoji="1" lang="en-US" altLang="ja-JP" dirty="0">
                <a:solidFill>
                  <a:schemeClr val="bg1"/>
                </a:solidFill>
              </a:rPr>
              <a:t>&gt;</a:t>
            </a:r>
            <a:r>
              <a:rPr kumimoji="1" lang="ja-JP" altLang="en-US" dirty="0">
                <a:solidFill>
                  <a:schemeClr val="bg1"/>
                </a:solidFill>
              </a:rPr>
              <a:t>　</a:t>
            </a:r>
            <a:endParaRPr kumimoji="1" lang="en-US" altLang="ja-JP" dirty="0">
              <a:solidFill>
                <a:schemeClr val="bg1"/>
              </a:solidFill>
            </a:endParaRPr>
          </a:p>
          <a:p>
            <a:pPr marL="0" indent="0">
              <a:buNone/>
            </a:pPr>
            <a:r>
              <a:rPr kumimoji="1" lang="ja-JP" altLang="en-US" dirty="0">
                <a:solidFill>
                  <a:schemeClr val="bg1"/>
                </a:solidFill>
              </a:rPr>
              <a:t>回収ロボット「機体の周りにボールが無いか探します。」</a:t>
            </a:r>
            <a:endParaRPr kumimoji="1" lang="en-US" altLang="ja-JP" dirty="0">
              <a:solidFill>
                <a:schemeClr val="bg1"/>
              </a:solidFill>
            </a:endParaRPr>
          </a:p>
          <a:p>
            <a:pPr marL="0" indent="0">
              <a:buNone/>
            </a:pPr>
            <a:endParaRPr kumimoji="1" lang="en-US" altLang="ja-JP" dirty="0">
              <a:solidFill>
                <a:schemeClr val="bg1"/>
              </a:solidFill>
            </a:endParaRPr>
          </a:p>
          <a:p>
            <a:pPr marL="0" indent="0">
              <a:buNone/>
            </a:pPr>
            <a:r>
              <a:rPr lang="en-US" altLang="ja-JP" dirty="0">
                <a:solidFill>
                  <a:schemeClr val="bg1"/>
                </a:solidFill>
              </a:rPr>
              <a:t>&lt;</a:t>
            </a:r>
            <a:r>
              <a:rPr lang="ja-JP" altLang="en-US" dirty="0">
                <a:solidFill>
                  <a:schemeClr val="bg1"/>
                </a:solidFill>
              </a:rPr>
              <a:t>検知</a:t>
            </a:r>
            <a:r>
              <a:rPr lang="en-US" altLang="ja-JP" dirty="0">
                <a:solidFill>
                  <a:schemeClr val="bg1"/>
                </a:solidFill>
              </a:rPr>
              <a:t>&gt;</a:t>
            </a:r>
            <a:r>
              <a:rPr lang="ja-JP" altLang="en-US" dirty="0">
                <a:solidFill>
                  <a:schemeClr val="bg1"/>
                </a:solidFill>
              </a:rPr>
              <a:t>　</a:t>
            </a:r>
            <a:r>
              <a:rPr lang="en-US" altLang="ja-JP" dirty="0">
                <a:solidFill>
                  <a:schemeClr val="bg1"/>
                </a:solidFill>
              </a:rPr>
              <a:t>@</a:t>
            </a:r>
            <a:r>
              <a:rPr lang="ja-JP" altLang="en-US" dirty="0">
                <a:solidFill>
                  <a:schemeClr val="bg1"/>
                </a:solidFill>
              </a:rPr>
              <a:t>画像認識</a:t>
            </a:r>
            <a:endParaRPr lang="en-US" altLang="ja-JP" dirty="0">
              <a:solidFill>
                <a:schemeClr val="bg1"/>
              </a:solidFill>
            </a:endParaRPr>
          </a:p>
          <a:p>
            <a:pPr marL="0" indent="0" algn="ctr">
              <a:buNone/>
            </a:pPr>
            <a:r>
              <a:rPr lang="ja-JP" altLang="en-US" dirty="0">
                <a:solidFill>
                  <a:schemeClr val="bg1"/>
                </a:solidFill>
              </a:rPr>
              <a:t>回収ロボット「ボールを見つけたので回収しに行きます。」</a:t>
            </a:r>
            <a:endParaRPr lang="en-US" altLang="ja-JP" dirty="0">
              <a:solidFill>
                <a:schemeClr val="bg1"/>
              </a:solidFill>
            </a:endParaRPr>
          </a:p>
        </p:txBody>
      </p:sp>
    </p:spTree>
    <p:extLst>
      <p:ext uri="{BB962C8B-B14F-4D97-AF65-F5344CB8AC3E}">
        <p14:creationId xmlns:p14="http://schemas.microsoft.com/office/powerpoint/2010/main" val="348011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99D5C5-4E9F-4B7A-B0DD-0981B881081A}"/>
              </a:ext>
            </a:extLst>
          </p:cNvPr>
          <p:cNvSpPr>
            <a:spLocks noGrp="1"/>
          </p:cNvSpPr>
          <p:nvPr>
            <p:ph type="title"/>
          </p:nvPr>
        </p:nvSpPr>
        <p:spPr>
          <a:xfrm>
            <a:off x="838200" y="365125"/>
            <a:ext cx="5181600" cy="1325563"/>
          </a:xfrm>
        </p:spPr>
        <p:txBody>
          <a:bodyPr/>
          <a:lstStyle/>
          <a:p>
            <a:r>
              <a:rPr kumimoji="1" lang="ja-JP" altLang="en-US" dirty="0"/>
              <a:t>実際の流れ</a:t>
            </a:r>
          </a:p>
        </p:txBody>
      </p:sp>
      <p:sp>
        <p:nvSpPr>
          <p:cNvPr id="3" name="コンテンツ プレースホルダー 2">
            <a:extLst>
              <a:ext uri="{FF2B5EF4-FFF2-40B4-BE49-F238E27FC236}">
                <a16:creationId xmlns:a16="http://schemas.microsoft.com/office/drawing/2014/main" id="{5E12AE96-30E0-4FFF-918A-8453ABC0C50B}"/>
              </a:ext>
            </a:extLst>
          </p:cNvPr>
          <p:cNvSpPr>
            <a:spLocks noGrp="1"/>
          </p:cNvSpPr>
          <p:nvPr>
            <p:ph sz="half" idx="1"/>
          </p:nvPr>
        </p:nvSpPr>
        <p:spPr/>
        <p:txBody>
          <a:bodyPr/>
          <a:lstStyle/>
          <a:p>
            <a:pPr marL="0" indent="0">
              <a:buNone/>
            </a:pPr>
            <a:r>
              <a:rPr kumimoji="1" lang="en-US" altLang="ja-JP" dirty="0">
                <a:solidFill>
                  <a:schemeClr val="bg1"/>
                </a:solidFill>
              </a:rPr>
              <a:t>&lt;</a:t>
            </a:r>
            <a:r>
              <a:rPr kumimoji="1" lang="ja-JP" altLang="en-US" dirty="0">
                <a:solidFill>
                  <a:schemeClr val="bg1"/>
                </a:solidFill>
              </a:rPr>
              <a:t>回収</a:t>
            </a:r>
            <a:r>
              <a:rPr kumimoji="1" lang="en-US" altLang="ja-JP" dirty="0">
                <a:solidFill>
                  <a:schemeClr val="bg1"/>
                </a:solidFill>
              </a:rPr>
              <a:t>&gt;</a:t>
            </a:r>
          </a:p>
          <a:p>
            <a:pPr marL="0" indent="0">
              <a:buNone/>
            </a:pPr>
            <a:r>
              <a:rPr kumimoji="1" lang="ja-JP" altLang="en-US" dirty="0">
                <a:solidFill>
                  <a:schemeClr val="bg1"/>
                </a:solidFill>
              </a:rPr>
              <a:t>回収ロボット</a:t>
            </a:r>
            <a:endParaRPr kumimoji="1" lang="en-US" altLang="ja-JP" dirty="0">
              <a:solidFill>
                <a:schemeClr val="bg1"/>
              </a:solidFill>
            </a:endParaRPr>
          </a:p>
          <a:p>
            <a:pPr marL="0" indent="0">
              <a:buNone/>
            </a:pPr>
            <a:r>
              <a:rPr lang="ja-JP" altLang="en-US" dirty="0">
                <a:solidFill>
                  <a:schemeClr val="bg1"/>
                </a:solidFill>
              </a:rPr>
              <a:t>「ボールを回収します」</a:t>
            </a:r>
            <a:endParaRPr kumimoji="1" lang="en-US" altLang="ja-JP" dirty="0">
              <a:solidFill>
                <a:schemeClr val="bg1"/>
              </a:solidFill>
            </a:endParaRPr>
          </a:p>
          <a:p>
            <a:pPr marL="0" indent="0">
              <a:buNone/>
            </a:pPr>
            <a:r>
              <a:rPr kumimoji="1" lang="ja-JP" altLang="en-US" dirty="0">
                <a:solidFill>
                  <a:schemeClr val="bg1"/>
                </a:solidFill>
              </a:rPr>
              <a:t>「回収したボールの個数が</a:t>
            </a:r>
            <a:r>
              <a:rPr lang="ja-JP" altLang="en-US" dirty="0">
                <a:solidFill>
                  <a:schemeClr val="bg1"/>
                </a:solidFill>
              </a:rPr>
              <a:t>所持数限界になりました。」</a:t>
            </a:r>
            <a:endParaRPr lang="en-US" altLang="ja-JP" dirty="0">
              <a:solidFill>
                <a:schemeClr val="bg1"/>
              </a:solidFill>
            </a:endParaRPr>
          </a:p>
          <a:p>
            <a:pPr marL="0" indent="0">
              <a:buNone/>
            </a:pPr>
            <a:r>
              <a:rPr lang="en-US" altLang="ja-JP" dirty="0">
                <a:solidFill>
                  <a:schemeClr val="bg1"/>
                </a:solidFill>
              </a:rPr>
              <a:t>&lt;</a:t>
            </a:r>
            <a:r>
              <a:rPr lang="ja-JP" altLang="en-US" dirty="0">
                <a:solidFill>
                  <a:schemeClr val="bg1"/>
                </a:solidFill>
              </a:rPr>
              <a:t>帰還</a:t>
            </a:r>
            <a:r>
              <a:rPr lang="en-US" altLang="ja-JP" dirty="0">
                <a:solidFill>
                  <a:schemeClr val="bg1"/>
                </a:solidFill>
              </a:rPr>
              <a:t>&gt;</a:t>
            </a:r>
            <a:r>
              <a:rPr lang="ja-JP" altLang="en-US" dirty="0">
                <a:solidFill>
                  <a:schemeClr val="bg1"/>
                </a:solidFill>
              </a:rPr>
              <a:t>＠画像認識</a:t>
            </a:r>
            <a:endParaRPr lang="en-US" altLang="ja-JP" dirty="0">
              <a:solidFill>
                <a:schemeClr val="bg1"/>
              </a:solidFill>
            </a:endParaRPr>
          </a:p>
          <a:p>
            <a:pPr marL="0" indent="0">
              <a:buNone/>
            </a:pPr>
            <a:r>
              <a:rPr lang="ja-JP" altLang="en-US" dirty="0">
                <a:solidFill>
                  <a:schemeClr val="bg1"/>
                </a:solidFill>
              </a:rPr>
              <a:t>「返却場所に帰還します。」</a:t>
            </a:r>
            <a:endParaRPr lang="en-US" altLang="ja-JP" dirty="0">
              <a:solidFill>
                <a:schemeClr val="bg1"/>
              </a:solidFill>
            </a:endParaRPr>
          </a:p>
        </p:txBody>
      </p:sp>
      <p:pic>
        <p:nvPicPr>
          <p:cNvPr id="6" name="コンテンツ プレースホルダー 5">
            <a:extLst>
              <a:ext uri="{FF2B5EF4-FFF2-40B4-BE49-F238E27FC236}">
                <a16:creationId xmlns:a16="http://schemas.microsoft.com/office/drawing/2014/main" id="{ED009D2D-CF7A-403F-AD65-253D040A8B3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096000" y="1469571"/>
            <a:ext cx="5988201" cy="4491150"/>
          </a:xfrm>
        </p:spPr>
      </p:pic>
    </p:spTree>
    <p:extLst>
      <p:ext uri="{BB962C8B-B14F-4D97-AF65-F5344CB8AC3E}">
        <p14:creationId xmlns:p14="http://schemas.microsoft.com/office/powerpoint/2010/main" val="118352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A9E34E-C0F4-4A44-941C-A9319ED54BC7}"/>
              </a:ext>
            </a:extLst>
          </p:cNvPr>
          <p:cNvSpPr>
            <a:spLocks noGrp="1"/>
          </p:cNvSpPr>
          <p:nvPr>
            <p:ph type="ctrTitle"/>
          </p:nvPr>
        </p:nvSpPr>
        <p:spPr/>
        <p:txBody>
          <a:bodyPr/>
          <a:lstStyle/>
          <a:p>
            <a:r>
              <a:rPr kumimoji="1" lang="ja-JP" altLang="en-US" u="sng" dirty="0"/>
              <a:t>機構紹介　</a:t>
            </a:r>
          </a:p>
        </p:txBody>
      </p:sp>
      <p:sp>
        <p:nvSpPr>
          <p:cNvPr id="3" name="字幕 2">
            <a:extLst>
              <a:ext uri="{FF2B5EF4-FFF2-40B4-BE49-F238E27FC236}">
                <a16:creationId xmlns:a16="http://schemas.microsoft.com/office/drawing/2014/main" id="{D9AD4B16-12A2-4BF6-9171-C160CEFDDC77}"/>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864828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6178F-A6CF-4872-B4AD-21B89CF960AF}"/>
              </a:ext>
            </a:extLst>
          </p:cNvPr>
          <p:cNvSpPr>
            <a:spLocks noGrp="1"/>
          </p:cNvSpPr>
          <p:nvPr>
            <p:ph type="title"/>
          </p:nvPr>
        </p:nvSpPr>
        <p:spPr/>
        <p:txBody>
          <a:bodyPr>
            <a:normAutofit/>
          </a:bodyPr>
          <a:lstStyle/>
          <a:p>
            <a:r>
              <a:rPr kumimoji="1" lang="ja-JP" altLang="en-US" sz="4400"/>
              <a:t>回収機構</a:t>
            </a:r>
            <a:endParaRPr kumimoji="1" lang="ja-JP" altLang="en-US" sz="4400" dirty="0"/>
          </a:p>
        </p:txBody>
      </p:sp>
      <p:pic>
        <p:nvPicPr>
          <p:cNvPr id="6" name="コンテンツ プレースホルダー 5">
            <a:extLst>
              <a:ext uri="{FF2B5EF4-FFF2-40B4-BE49-F238E27FC236}">
                <a16:creationId xmlns:a16="http://schemas.microsoft.com/office/drawing/2014/main" id="{6B39B3E8-7340-4F16-A574-B7A86E06626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073409" y="1884783"/>
            <a:ext cx="5390838" cy="4043129"/>
          </a:xfrm>
        </p:spPr>
      </p:pic>
      <p:sp>
        <p:nvSpPr>
          <p:cNvPr id="4" name="テキスト プレースホルダー 3">
            <a:extLst>
              <a:ext uri="{FF2B5EF4-FFF2-40B4-BE49-F238E27FC236}">
                <a16:creationId xmlns:a16="http://schemas.microsoft.com/office/drawing/2014/main" id="{36FF7070-4A60-4F44-AFC6-18018C41F13E}"/>
              </a:ext>
            </a:extLst>
          </p:cNvPr>
          <p:cNvSpPr>
            <a:spLocks noGrp="1"/>
          </p:cNvSpPr>
          <p:nvPr>
            <p:ph type="body" sz="half" idx="2"/>
          </p:nvPr>
        </p:nvSpPr>
        <p:spPr>
          <a:xfrm>
            <a:off x="406400" y="2057400"/>
            <a:ext cx="5145314" cy="3811588"/>
          </a:xfrm>
        </p:spPr>
        <p:txBody>
          <a:bodyPr/>
          <a:lstStyle/>
          <a:p>
            <a:endParaRPr kumimoji="1" lang="en-US" altLang="ja-JP" dirty="0"/>
          </a:p>
          <a:p>
            <a:endParaRPr kumimoji="1" lang="en-US" altLang="ja-JP" dirty="0"/>
          </a:p>
          <a:p>
            <a:pPr marL="285750" indent="-285750">
              <a:buFont typeface="Arial" panose="020B0604020202020204" pitchFamily="34" charset="0"/>
              <a:buChar char="•"/>
            </a:pPr>
            <a:r>
              <a:rPr kumimoji="1" lang="ja-JP" altLang="en-US" sz="2400" dirty="0">
                <a:solidFill>
                  <a:schemeClr val="bg1"/>
                </a:solidFill>
              </a:rPr>
              <a:t>左右ガイドでボールを回収部分まで誘導する。</a:t>
            </a:r>
            <a:endParaRPr kumimoji="1" lang="en-US" altLang="ja-JP" sz="2400" dirty="0">
              <a:solidFill>
                <a:schemeClr val="bg1"/>
              </a:solidFill>
            </a:endParaRPr>
          </a:p>
          <a:p>
            <a:pPr marL="285750" indent="-285750">
              <a:buFont typeface="Arial" panose="020B0604020202020204" pitchFamily="34" charset="0"/>
              <a:buChar char="•"/>
            </a:pPr>
            <a:r>
              <a:rPr lang="ja-JP" altLang="en-US" sz="2400" dirty="0">
                <a:solidFill>
                  <a:schemeClr val="bg1"/>
                </a:solidFill>
              </a:rPr>
              <a:t>回収用ローラーを回転させ、機体内</a:t>
            </a:r>
            <a:endParaRPr lang="en-US" altLang="ja-JP" sz="2400" dirty="0">
              <a:solidFill>
                <a:schemeClr val="bg1"/>
              </a:solidFill>
            </a:endParaRPr>
          </a:p>
          <a:p>
            <a:r>
              <a:rPr lang="ja-JP" altLang="en-US" sz="2400" dirty="0">
                <a:solidFill>
                  <a:schemeClr val="bg1"/>
                </a:solidFill>
              </a:rPr>
              <a:t>   リフトにボールを入れる。</a:t>
            </a:r>
            <a:endParaRPr lang="en-US" altLang="ja-JP" sz="2400" dirty="0">
              <a:solidFill>
                <a:schemeClr val="bg1"/>
              </a:solidFill>
            </a:endParaRPr>
          </a:p>
          <a:p>
            <a:pPr marL="285750" indent="-285750">
              <a:buFont typeface="Arial" panose="020B0604020202020204" pitchFamily="34" charset="0"/>
              <a:buChar char="•"/>
            </a:pPr>
            <a:r>
              <a:rPr kumimoji="1" lang="ja-JP" altLang="en-US" sz="2400" dirty="0">
                <a:solidFill>
                  <a:schemeClr val="bg1"/>
                </a:solidFill>
              </a:rPr>
              <a:t>モーター</a:t>
            </a:r>
            <a:r>
              <a:rPr kumimoji="1" lang="en-US" altLang="ja-JP" sz="2400" dirty="0">
                <a:solidFill>
                  <a:schemeClr val="bg1"/>
                </a:solidFill>
              </a:rPr>
              <a:t>1</a:t>
            </a:r>
            <a:r>
              <a:rPr kumimoji="1" lang="ja-JP" altLang="en-US" sz="2400" dirty="0">
                <a:solidFill>
                  <a:schemeClr val="bg1"/>
                </a:solidFill>
              </a:rPr>
              <a:t>つで回転させる。</a:t>
            </a:r>
            <a:endParaRPr kumimoji="1" lang="en-US" altLang="ja-JP" sz="2400" dirty="0">
              <a:solidFill>
                <a:schemeClr val="bg1"/>
              </a:solidFill>
            </a:endParaRPr>
          </a:p>
        </p:txBody>
      </p:sp>
    </p:spTree>
    <p:extLst>
      <p:ext uri="{BB962C8B-B14F-4D97-AF65-F5344CB8AC3E}">
        <p14:creationId xmlns:p14="http://schemas.microsoft.com/office/powerpoint/2010/main" val="857875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E7D6DB-F77A-4D36-B29E-2B25A0AC8CC2}"/>
              </a:ext>
            </a:extLst>
          </p:cNvPr>
          <p:cNvSpPr>
            <a:spLocks noGrp="1"/>
          </p:cNvSpPr>
          <p:nvPr>
            <p:ph type="title"/>
          </p:nvPr>
        </p:nvSpPr>
        <p:spPr/>
        <p:txBody>
          <a:bodyPr/>
          <a:lstStyle/>
          <a:p>
            <a:r>
              <a:rPr kumimoji="1" lang="ja-JP" altLang="en-US" dirty="0"/>
              <a:t>今年の大きな話題と言えば</a:t>
            </a:r>
            <a:r>
              <a:rPr kumimoji="1" lang="en-US" altLang="ja-JP" dirty="0"/>
              <a:t>…</a:t>
            </a:r>
            <a:r>
              <a:rPr kumimoji="1" lang="ja-JP" altLang="en-US" dirty="0"/>
              <a:t>？</a:t>
            </a:r>
          </a:p>
        </p:txBody>
      </p:sp>
      <p:sp>
        <p:nvSpPr>
          <p:cNvPr id="4" name="テキスト ボックス 3">
            <a:extLst>
              <a:ext uri="{FF2B5EF4-FFF2-40B4-BE49-F238E27FC236}">
                <a16:creationId xmlns:a16="http://schemas.microsoft.com/office/drawing/2014/main" id="{E3AB685D-A063-489F-B0A8-D5F5BF1D20C0}"/>
              </a:ext>
            </a:extLst>
          </p:cNvPr>
          <p:cNvSpPr txBox="1"/>
          <p:nvPr/>
        </p:nvSpPr>
        <p:spPr>
          <a:xfrm>
            <a:off x="838200" y="1459523"/>
            <a:ext cx="10380786" cy="830997"/>
          </a:xfrm>
          <a:prstGeom prst="rect">
            <a:avLst/>
          </a:prstGeom>
          <a:noFill/>
        </p:spPr>
        <p:txBody>
          <a:bodyPr wrap="square" rtlCol="0">
            <a:spAutoFit/>
          </a:bodyPr>
          <a:lstStyle/>
          <a:p>
            <a:r>
              <a:rPr kumimoji="1" lang="ja-JP" altLang="en-US" sz="4800" dirty="0">
                <a:solidFill>
                  <a:schemeClr val="bg1"/>
                </a:solidFill>
                <a:latin typeface="HGP創英角ｺﾞｼｯｸUB" panose="020B0900000000000000" pitchFamily="50" charset="-128"/>
                <a:ea typeface="HGP創英角ｺﾞｼｯｸUB" panose="020B0900000000000000" pitchFamily="50" charset="-128"/>
              </a:rPr>
              <a:t>新型コロナウイルス</a:t>
            </a:r>
          </a:p>
        </p:txBody>
      </p:sp>
      <p:sp>
        <p:nvSpPr>
          <p:cNvPr id="5" name="テキスト ボックス 4">
            <a:extLst>
              <a:ext uri="{FF2B5EF4-FFF2-40B4-BE49-F238E27FC236}">
                <a16:creationId xmlns:a16="http://schemas.microsoft.com/office/drawing/2014/main" id="{B628AC23-A3E1-45D0-9E14-4F170E54E873}"/>
              </a:ext>
            </a:extLst>
          </p:cNvPr>
          <p:cNvSpPr txBox="1"/>
          <p:nvPr/>
        </p:nvSpPr>
        <p:spPr>
          <a:xfrm>
            <a:off x="984738" y="2290520"/>
            <a:ext cx="9407770" cy="3139321"/>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600" dirty="0">
                <a:solidFill>
                  <a:schemeClr val="bg1"/>
                </a:solidFill>
                <a:latin typeface="HGPｺﾞｼｯｸE" panose="020B0900000000000000" pitchFamily="50" charset="-128"/>
                <a:ea typeface="HGPｺﾞｼｯｸE" panose="020B0900000000000000" pitchFamily="50" charset="-128"/>
              </a:rPr>
              <a:t>春休み明けからの学生の登校禁止</a:t>
            </a:r>
            <a:endParaRPr kumimoji="1" lang="en-US" altLang="ja-JP" sz="3600" dirty="0">
              <a:solidFill>
                <a:schemeClr val="bg1"/>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lang="ja-JP" altLang="en-US" sz="3600" dirty="0">
                <a:solidFill>
                  <a:schemeClr val="bg1"/>
                </a:solidFill>
                <a:latin typeface="HGPｺﾞｼｯｸE" panose="020B0900000000000000" pitchFamily="50" charset="-128"/>
                <a:ea typeface="HGPｺﾞｼｯｸE" panose="020B0900000000000000" pitchFamily="50" charset="-128"/>
              </a:rPr>
              <a:t>高専大会の中止</a:t>
            </a:r>
            <a:r>
              <a:rPr lang="en-US" altLang="ja-JP" sz="3600" dirty="0">
                <a:solidFill>
                  <a:schemeClr val="bg1"/>
                </a:solidFill>
                <a:latin typeface="HGPｺﾞｼｯｸE" panose="020B0900000000000000" pitchFamily="50" charset="-128"/>
                <a:ea typeface="HGPｺﾞｼｯｸE" panose="020B0900000000000000" pitchFamily="50" charset="-128"/>
              </a:rPr>
              <a:t>(5/1</a:t>
            </a:r>
            <a:r>
              <a:rPr lang="ja-JP" altLang="en-US" sz="3600" dirty="0">
                <a:solidFill>
                  <a:schemeClr val="bg1"/>
                </a:solidFill>
                <a:latin typeface="HGPｺﾞｼｯｸE" panose="020B0900000000000000" pitchFamily="50" charset="-128"/>
                <a:ea typeface="HGPｺﾞｼｯｸE" panose="020B0900000000000000" pitchFamily="50" charset="-128"/>
              </a:rPr>
              <a:t> 発表</a:t>
            </a:r>
            <a:r>
              <a:rPr lang="en-US" altLang="ja-JP" sz="3600" dirty="0">
                <a:solidFill>
                  <a:schemeClr val="bg1"/>
                </a:solidFill>
                <a:latin typeface="HGPｺﾞｼｯｸE" panose="020B0900000000000000" pitchFamily="50" charset="-128"/>
                <a:ea typeface="HGPｺﾞｼｯｸE" panose="020B0900000000000000" pitchFamily="50" charset="-128"/>
              </a:rPr>
              <a:t>)</a:t>
            </a:r>
          </a:p>
          <a:p>
            <a:pPr marL="285750" indent="-285750">
              <a:buFont typeface="Arial" panose="020B0604020202020204" pitchFamily="34" charset="0"/>
              <a:buChar char="•"/>
            </a:pPr>
            <a:r>
              <a:rPr lang="ja-JP" altLang="en-US" sz="3600" dirty="0">
                <a:solidFill>
                  <a:schemeClr val="bg1"/>
                </a:solidFill>
                <a:latin typeface="HGPｺﾞｼｯｸE" panose="020B0900000000000000" pitchFamily="50" charset="-128"/>
                <a:ea typeface="HGPｺﾞｼｯｸE" panose="020B0900000000000000" pitchFamily="50" charset="-128"/>
              </a:rPr>
              <a:t>部活動の中止</a:t>
            </a:r>
            <a:endParaRPr lang="en-US" altLang="ja-JP" sz="3600" dirty="0">
              <a:solidFill>
                <a:schemeClr val="bg1"/>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lang="ja-JP" altLang="en-US" sz="3600" dirty="0">
                <a:solidFill>
                  <a:schemeClr val="bg1"/>
                </a:solidFill>
                <a:latin typeface="HGPｺﾞｼｯｸE" panose="020B0900000000000000" pitchFamily="50" charset="-128"/>
                <a:ea typeface="HGPｺﾞｼｯｸE" panose="020B0900000000000000" pitchFamily="50" charset="-128"/>
              </a:rPr>
              <a:t>オンライン授業の導入</a:t>
            </a:r>
            <a:endParaRPr lang="en-US" altLang="ja-JP" sz="3600" dirty="0">
              <a:solidFill>
                <a:schemeClr val="bg1"/>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lang="ja-JP" altLang="en-US" sz="3600" dirty="0">
                <a:solidFill>
                  <a:schemeClr val="bg1"/>
                </a:solidFill>
                <a:latin typeface="HGPｺﾞｼｯｸE" panose="020B0900000000000000" pitchFamily="50" charset="-128"/>
                <a:ea typeface="HGPｺﾞｼｯｸE" panose="020B0900000000000000" pitchFamily="50" charset="-128"/>
              </a:rPr>
              <a:t>オンライン試験の導入</a:t>
            </a:r>
            <a:endParaRPr lang="en-US" altLang="ja-JP" sz="3600" dirty="0">
              <a:solidFill>
                <a:schemeClr val="bg1"/>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43023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回収">
            <a:hlinkClick r:id="" action="ppaction://media"/>
            <a:extLst>
              <a:ext uri="{FF2B5EF4-FFF2-40B4-BE49-F238E27FC236}">
                <a16:creationId xmlns:a16="http://schemas.microsoft.com/office/drawing/2014/main" id="{6255B145-72C7-4C3C-9A26-5C68B95F5974}"/>
              </a:ext>
            </a:extLst>
          </p:cNvPr>
          <p:cNvPicPr>
            <a:picLocks noGrp="1" noChangeAspect="1"/>
          </p:cNvPicPr>
          <p:nvPr>
            <p:ph idx="1"/>
            <a:videoFile r:link="rId1"/>
            <p:extLst>
              <p:ext uri="{DAA4B4D4-6D71-4841-9C94-3DE7FCFB9230}">
                <p14:media xmlns:p14="http://schemas.microsoft.com/office/powerpoint/2010/main" r:embed="rId2">
                  <p14:trim end="7661.9999"/>
                </p14:media>
              </p:ext>
            </p:extLst>
          </p:nvPr>
        </p:nvPicPr>
        <p:blipFill>
          <a:blip r:embed="rId4"/>
          <a:stretch>
            <a:fillRect/>
          </a:stretch>
        </p:blipFill>
        <p:spPr>
          <a:xfrm>
            <a:off x="121355" y="68263"/>
            <a:ext cx="11949290" cy="6721475"/>
          </a:xfrm>
          <a:noFill/>
        </p:spPr>
      </p:pic>
    </p:spTree>
    <p:extLst>
      <p:ext uri="{BB962C8B-B14F-4D97-AF65-F5344CB8AC3E}">
        <p14:creationId xmlns:p14="http://schemas.microsoft.com/office/powerpoint/2010/main" val="88215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B9F82E-9913-4438-AFE7-5FF8DE5885B1}"/>
              </a:ext>
            </a:extLst>
          </p:cNvPr>
          <p:cNvSpPr>
            <a:spLocks noGrp="1"/>
          </p:cNvSpPr>
          <p:nvPr>
            <p:ph type="title"/>
          </p:nvPr>
        </p:nvSpPr>
        <p:spPr>
          <a:xfrm>
            <a:off x="6096000" y="1006346"/>
            <a:ext cx="5181600" cy="1325563"/>
          </a:xfrm>
        </p:spPr>
        <p:txBody>
          <a:bodyPr/>
          <a:lstStyle/>
          <a:p>
            <a:pPr algn="ctr"/>
            <a:r>
              <a:rPr kumimoji="1" lang="ja-JP" altLang="en-US" dirty="0"/>
              <a:t>昇降機構</a:t>
            </a:r>
          </a:p>
        </p:txBody>
      </p:sp>
      <p:pic>
        <p:nvPicPr>
          <p:cNvPr id="6" name="コンテンツ プレースホルダー 5" descr="ダイアグラム, 設計図&#10;&#10;自動的に生成された説明">
            <a:extLst>
              <a:ext uri="{FF2B5EF4-FFF2-40B4-BE49-F238E27FC236}">
                <a16:creationId xmlns:a16="http://schemas.microsoft.com/office/drawing/2014/main" id="{035CD504-D8C2-43A8-B34A-908AE43A9BF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40803" t="14300" r="23403" b="3423"/>
          <a:stretch/>
        </p:blipFill>
        <p:spPr>
          <a:xfrm>
            <a:off x="1002323" y="696103"/>
            <a:ext cx="4489169" cy="5465794"/>
          </a:xfrm>
        </p:spPr>
      </p:pic>
      <p:sp>
        <p:nvSpPr>
          <p:cNvPr id="4" name="コンテンツ プレースホルダー 3">
            <a:extLst>
              <a:ext uri="{FF2B5EF4-FFF2-40B4-BE49-F238E27FC236}">
                <a16:creationId xmlns:a16="http://schemas.microsoft.com/office/drawing/2014/main" id="{2171DEFB-71F1-4DC7-93DE-DF586DB94249}"/>
              </a:ext>
            </a:extLst>
          </p:cNvPr>
          <p:cNvSpPr>
            <a:spLocks noGrp="1"/>
          </p:cNvSpPr>
          <p:nvPr>
            <p:ph sz="half" idx="2"/>
          </p:nvPr>
        </p:nvSpPr>
        <p:spPr>
          <a:xfrm>
            <a:off x="6172200" y="2601157"/>
            <a:ext cx="5181600" cy="3575806"/>
          </a:xfrm>
        </p:spPr>
        <p:txBody>
          <a:bodyPr/>
          <a:lstStyle/>
          <a:p>
            <a:r>
              <a:rPr lang="ja-JP" altLang="en-US" sz="2400" dirty="0">
                <a:solidFill>
                  <a:schemeClr val="bg1"/>
                </a:solidFill>
              </a:rPr>
              <a:t>ボールが入ったリフトを上昇させる。</a:t>
            </a:r>
            <a:endParaRPr lang="en-US" altLang="ja-JP" sz="2400" dirty="0">
              <a:solidFill>
                <a:schemeClr val="bg1"/>
              </a:solidFill>
            </a:endParaRPr>
          </a:p>
          <a:p>
            <a:r>
              <a:rPr lang="ja-JP" altLang="en-US" sz="2400" dirty="0">
                <a:solidFill>
                  <a:schemeClr val="bg1"/>
                </a:solidFill>
              </a:rPr>
              <a:t>機体上部のモータでリフトのワイヤーを巻き取る。</a:t>
            </a:r>
            <a:endParaRPr lang="en-US" altLang="ja-JP" sz="2400" dirty="0">
              <a:solidFill>
                <a:schemeClr val="bg1"/>
              </a:solidFill>
            </a:endParaRPr>
          </a:p>
          <a:p>
            <a:r>
              <a:rPr lang="ja-JP" altLang="en-US" sz="2400" dirty="0">
                <a:solidFill>
                  <a:schemeClr val="bg1"/>
                </a:solidFill>
              </a:rPr>
              <a:t>パワーウィンドウモーターを用いることで不意なリフトの落下を防ぐ。</a:t>
            </a:r>
            <a:endParaRPr lang="en-US" altLang="ja-JP" sz="2400" dirty="0">
              <a:solidFill>
                <a:schemeClr val="bg1"/>
              </a:solidFill>
            </a:endParaRPr>
          </a:p>
          <a:p>
            <a:endParaRPr lang="ja-JP" altLang="en-US" dirty="0">
              <a:solidFill>
                <a:schemeClr val="bg1"/>
              </a:solidFill>
            </a:endParaRPr>
          </a:p>
          <a:p>
            <a:endParaRPr kumimoji="1" lang="ja-JP" altLang="en-US" dirty="0"/>
          </a:p>
        </p:txBody>
      </p:sp>
      <p:sp>
        <p:nvSpPr>
          <p:cNvPr id="7" name="円: 塗りつぶしなし 6">
            <a:extLst>
              <a:ext uri="{FF2B5EF4-FFF2-40B4-BE49-F238E27FC236}">
                <a16:creationId xmlns:a16="http://schemas.microsoft.com/office/drawing/2014/main" id="{29E4AD12-F80A-4191-B254-1B2AFC0A5FD6}"/>
              </a:ext>
            </a:extLst>
          </p:cNvPr>
          <p:cNvSpPr/>
          <p:nvPr/>
        </p:nvSpPr>
        <p:spPr>
          <a:xfrm>
            <a:off x="2317073" y="1340527"/>
            <a:ext cx="1305018" cy="1260630"/>
          </a:xfrm>
          <a:prstGeom prst="donut">
            <a:avLst>
              <a:gd name="adj" fmla="val 44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HGPｺﾞｼｯｸE" panose="020B0900000000000000" pitchFamily="50" charset="-128"/>
              <a:ea typeface="HGPｺﾞｼｯｸE" panose="020B0900000000000000" pitchFamily="50" charset="-128"/>
            </a:endParaRPr>
          </a:p>
        </p:txBody>
      </p:sp>
      <p:sp>
        <p:nvSpPr>
          <p:cNvPr id="8" name="円: 塗りつぶしなし 7">
            <a:extLst>
              <a:ext uri="{FF2B5EF4-FFF2-40B4-BE49-F238E27FC236}">
                <a16:creationId xmlns:a16="http://schemas.microsoft.com/office/drawing/2014/main" id="{3A4EC0C4-7988-4EFB-837A-F8EECE44B11B}"/>
              </a:ext>
            </a:extLst>
          </p:cNvPr>
          <p:cNvSpPr/>
          <p:nvPr/>
        </p:nvSpPr>
        <p:spPr>
          <a:xfrm>
            <a:off x="1750382" y="3120897"/>
            <a:ext cx="2564166" cy="2489790"/>
          </a:xfrm>
          <a:prstGeom prst="donut">
            <a:avLst>
              <a:gd name="adj" fmla="val 44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12397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昇降機構">
            <a:hlinkClick r:id="" action="ppaction://media"/>
            <a:extLst>
              <a:ext uri="{FF2B5EF4-FFF2-40B4-BE49-F238E27FC236}">
                <a16:creationId xmlns:a16="http://schemas.microsoft.com/office/drawing/2014/main" id="{BD6BAF19-33DB-4C0E-B997-A425E222BEFF}"/>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12" r="1" b="1"/>
          <a:stretch/>
        </p:blipFill>
        <p:spPr>
          <a:xfrm>
            <a:off x="120650" y="68263"/>
            <a:ext cx="11950700" cy="6721475"/>
          </a:xfrm>
          <a:noFill/>
        </p:spPr>
      </p:pic>
    </p:spTree>
    <p:extLst>
      <p:ext uri="{BB962C8B-B14F-4D97-AF65-F5344CB8AC3E}">
        <p14:creationId xmlns:p14="http://schemas.microsoft.com/office/powerpoint/2010/main" val="142173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A768FF-9658-424D-8936-E1B98B4E3775}"/>
              </a:ext>
            </a:extLst>
          </p:cNvPr>
          <p:cNvSpPr>
            <a:spLocks noGrp="1"/>
          </p:cNvSpPr>
          <p:nvPr>
            <p:ph type="title"/>
          </p:nvPr>
        </p:nvSpPr>
        <p:spPr/>
        <p:txBody>
          <a:bodyPr>
            <a:normAutofit/>
          </a:bodyPr>
          <a:lstStyle/>
          <a:p>
            <a:r>
              <a:rPr kumimoji="1" lang="ja-JP" altLang="en-US" sz="4400" dirty="0"/>
              <a:t>画像処理</a:t>
            </a:r>
          </a:p>
        </p:txBody>
      </p:sp>
      <p:pic>
        <p:nvPicPr>
          <p:cNvPr id="6" name="図プレースホルダー 5">
            <a:extLst>
              <a:ext uri="{FF2B5EF4-FFF2-40B4-BE49-F238E27FC236}">
                <a16:creationId xmlns:a16="http://schemas.microsoft.com/office/drawing/2014/main" id="{C7540770-78D4-4D13-8AD3-6CACB55E886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2633" t="-33" r="105" b="33"/>
          <a:stretch/>
        </p:blipFill>
        <p:spPr>
          <a:xfrm>
            <a:off x="5981878" y="1186155"/>
            <a:ext cx="5916207" cy="4485690"/>
          </a:xfrm>
        </p:spPr>
      </p:pic>
      <p:sp>
        <p:nvSpPr>
          <p:cNvPr id="4" name="テキスト プレースホルダー 3">
            <a:extLst>
              <a:ext uri="{FF2B5EF4-FFF2-40B4-BE49-F238E27FC236}">
                <a16:creationId xmlns:a16="http://schemas.microsoft.com/office/drawing/2014/main" id="{09616CC9-022F-4580-9950-E305E1E718B8}"/>
              </a:ext>
            </a:extLst>
          </p:cNvPr>
          <p:cNvSpPr>
            <a:spLocks noGrp="1"/>
          </p:cNvSpPr>
          <p:nvPr>
            <p:ph type="body" sz="half" idx="2"/>
          </p:nvPr>
        </p:nvSpPr>
        <p:spPr>
          <a:xfrm>
            <a:off x="293915" y="2698847"/>
            <a:ext cx="5453742" cy="2962502"/>
          </a:xfrm>
        </p:spPr>
        <p:txBody>
          <a:bodyPr>
            <a:normAutofit/>
          </a:bodyPr>
          <a:lstStyle/>
          <a:p>
            <a:pPr marL="285750" indent="-285750">
              <a:buFont typeface="Arial" panose="020B0604020202020204" pitchFamily="34" charset="0"/>
              <a:buChar char="•"/>
            </a:pPr>
            <a:r>
              <a:rPr kumimoji="1" lang="ja-JP" altLang="en-US" sz="2400" dirty="0">
                <a:solidFill>
                  <a:schemeClr val="bg1"/>
                </a:solidFill>
              </a:rPr>
              <a:t>機体前のボールや</a:t>
            </a:r>
            <a:endParaRPr kumimoji="1" lang="en-US" altLang="ja-JP" sz="2400" dirty="0">
              <a:solidFill>
                <a:schemeClr val="bg1"/>
              </a:solidFill>
            </a:endParaRPr>
          </a:p>
          <a:p>
            <a:r>
              <a:rPr lang="ja-JP" altLang="en-US" sz="2400" dirty="0">
                <a:solidFill>
                  <a:schemeClr val="bg1"/>
                </a:solidFill>
              </a:rPr>
              <a:t>　</a:t>
            </a:r>
            <a:r>
              <a:rPr kumimoji="1" lang="ja-JP" altLang="en-US" sz="2400" dirty="0">
                <a:solidFill>
                  <a:schemeClr val="bg1"/>
                </a:solidFill>
              </a:rPr>
              <a:t>カラーコーンを検知する</a:t>
            </a:r>
            <a:endParaRPr lang="en-US" altLang="ja-JP" sz="2400" dirty="0">
              <a:solidFill>
                <a:schemeClr val="bg1"/>
              </a:solidFill>
            </a:endParaRPr>
          </a:p>
          <a:p>
            <a:pPr marL="285750" indent="-285750">
              <a:buFont typeface="Arial" panose="020B0604020202020204" pitchFamily="34" charset="0"/>
              <a:buChar char="•"/>
            </a:pPr>
            <a:r>
              <a:rPr kumimoji="1" lang="ja-JP" altLang="en-US" sz="2400" dirty="0">
                <a:solidFill>
                  <a:schemeClr val="bg1"/>
                </a:solidFill>
              </a:rPr>
              <a:t>既定の所持可能数から動作を振り分け</a:t>
            </a:r>
            <a:endParaRPr lang="en-US" altLang="ja-JP" sz="2400" dirty="0">
              <a:solidFill>
                <a:schemeClr val="bg1"/>
              </a:solidFill>
            </a:endParaRPr>
          </a:p>
          <a:p>
            <a:pPr marL="285750" indent="-285750">
              <a:buFont typeface="Arial" panose="020B0604020202020204" pitchFamily="34" charset="0"/>
              <a:buChar char="•"/>
            </a:pPr>
            <a:r>
              <a:rPr lang="en-US" altLang="ja-JP" sz="2400" dirty="0">
                <a:solidFill>
                  <a:schemeClr val="bg1"/>
                </a:solidFill>
              </a:rPr>
              <a:t>OpenCV</a:t>
            </a:r>
            <a:r>
              <a:rPr lang="ja-JP" altLang="en-US" sz="2400" dirty="0">
                <a:solidFill>
                  <a:schemeClr val="bg1"/>
                </a:solidFill>
              </a:rPr>
              <a:t>の</a:t>
            </a:r>
            <a:r>
              <a:rPr kumimoji="1" lang="ja-JP" altLang="en-US" sz="2400" dirty="0">
                <a:solidFill>
                  <a:schemeClr val="bg1"/>
                </a:solidFill>
              </a:rPr>
              <a:t>機械学習と</a:t>
            </a:r>
            <a:r>
              <a:rPr lang="en-US" altLang="ja-JP" sz="2400" dirty="0">
                <a:solidFill>
                  <a:schemeClr val="bg1"/>
                </a:solidFill>
              </a:rPr>
              <a:t>P</a:t>
            </a:r>
            <a:r>
              <a:rPr lang="ja-JP" altLang="en-US" sz="2400" dirty="0">
                <a:solidFill>
                  <a:schemeClr val="bg1"/>
                </a:solidFill>
              </a:rPr>
              <a:t>ｙ</a:t>
            </a:r>
            <a:r>
              <a:rPr lang="en-US" altLang="ja-JP" sz="2400" dirty="0">
                <a:solidFill>
                  <a:schemeClr val="bg1"/>
                </a:solidFill>
              </a:rPr>
              <a:t>thon</a:t>
            </a:r>
            <a:r>
              <a:rPr kumimoji="1" lang="ja-JP" altLang="en-US" sz="2400" dirty="0">
                <a:solidFill>
                  <a:schemeClr val="bg1"/>
                </a:solidFill>
              </a:rPr>
              <a:t>を用いた物体検出</a:t>
            </a:r>
          </a:p>
        </p:txBody>
      </p:sp>
    </p:spTree>
    <p:extLst>
      <p:ext uri="{BB962C8B-B14F-4D97-AF65-F5344CB8AC3E}">
        <p14:creationId xmlns:p14="http://schemas.microsoft.com/office/powerpoint/2010/main" val="1878019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1-01-15 10-35-14">
            <a:hlinkClick r:id="" action="ppaction://media"/>
            <a:extLst>
              <a:ext uri="{FF2B5EF4-FFF2-40B4-BE49-F238E27FC236}">
                <a16:creationId xmlns:a16="http://schemas.microsoft.com/office/drawing/2014/main" id="{A4E69F74-C6EC-4D26-9ECA-77381F7F7FB4}"/>
              </a:ext>
            </a:extLst>
          </p:cNvPr>
          <p:cNvPicPr>
            <a:picLocks noGrp="1" noChangeAspect="1"/>
          </p:cNvPicPr>
          <p:nvPr>
            <p:ph idx="1"/>
            <a:videoFile r:link="rId1"/>
            <p:extLst>
              <p:ext uri="{DAA4B4D4-6D71-4841-9C94-3DE7FCFB9230}">
                <p14:media xmlns:p14="http://schemas.microsoft.com/office/powerpoint/2010/main" r:embed="rId2">
                  <p14:trim end="2567"/>
                </p14:media>
              </p:ext>
            </p:extLst>
          </p:nvPr>
        </p:nvPicPr>
        <p:blipFill>
          <a:blip r:embed="rId5"/>
          <a:stretch>
            <a:fillRect/>
          </a:stretch>
        </p:blipFill>
        <p:spPr>
          <a:xfrm>
            <a:off x="-216748" y="-287383"/>
            <a:ext cx="12581551" cy="7077122"/>
          </a:xfrm>
          <a:noFill/>
        </p:spPr>
      </p:pic>
    </p:spTree>
    <p:extLst>
      <p:ext uri="{BB962C8B-B14F-4D97-AF65-F5344CB8AC3E}">
        <p14:creationId xmlns:p14="http://schemas.microsoft.com/office/powerpoint/2010/main" val="330125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CF5102-5326-47BF-B149-6D9DFE2A0348}"/>
              </a:ext>
            </a:extLst>
          </p:cNvPr>
          <p:cNvSpPr>
            <a:spLocks noGrp="1"/>
          </p:cNvSpPr>
          <p:nvPr>
            <p:ph type="title"/>
          </p:nvPr>
        </p:nvSpPr>
        <p:spPr/>
        <p:txBody>
          <a:bodyPr/>
          <a:lstStyle/>
          <a:p>
            <a:r>
              <a:rPr kumimoji="1" lang="ja-JP" altLang="en-US" dirty="0"/>
              <a:t>求められる要件</a:t>
            </a:r>
          </a:p>
        </p:txBody>
      </p:sp>
      <p:sp>
        <p:nvSpPr>
          <p:cNvPr id="3" name="縦書きテキスト プレースホルダー 2">
            <a:extLst>
              <a:ext uri="{FF2B5EF4-FFF2-40B4-BE49-F238E27FC236}">
                <a16:creationId xmlns:a16="http://schemas.microsoft.com/office/drawing/2014/main" id="{2CE0B990-0445-4ADD-AD46-E8EFE67D413F}"/>
              </a:ext>
            </a:extLst>
          </p:cNvPr>
          <p:cNvSpPr>
            <a:spLocks noGrp="1"/>
          </p:cNvSpPr>
          <p:nvPr>
            <p:ph type="body" orient="vert" idx="1"/>
          </p:nvPr>
        </p:nvSpPr>
        <p:spPr/>
        <p:txBody>
          <a:bodyPr vert="horz"/>
          <a:lstStyle/>
          <a:p>
            <a:pPr marL="0" indent="0">
              <a:buNone/>
            </a:pPr>
            <a:endParaRPr kumimoji="1" lang="ja-JP" altLang="en-US" dirty="0"/>
          </a:p>
        </p:txBody>
      </p:sp>
      <p:grpSp>
        <p:nvGrpSpPr>
          <p:cNvPr id="28" name="グループ化 27">
            <a:extLst>
              <a:ext uri="{FF2B5EF4-FFF2-40B4-BE49-F238E27FC236}">
                <a16:creationId xmlns:a16="http://schemas.microsoft.com/office/drawing/2014/main" id="{CF6A972F-23C6-4011-8087-931D426CF3F3}"/>
              </a:ext>
            </a:extLst>
          </p:cNvPr>
          <p:cNvGrpSpPr/>
          <p:nvPr/>
        </p:nvGrpSpPr>
        <p:grpSpPr>
          <a:xfrm>
            <a:off x="841486" y="2370811"/>
            <a:ext cx="3203971" cy="1180800"/>
            <a:chOff x="3286" y="499151"/>
            <a:chExt cx="3203971" cy="1180800"/>
          </a:xfrm>
        </p:grpSpPr>
        <p:sp>
          <p:nvSpPr>
            <p:cNvPr id="44" name="正方形/長方形 43">
              <a:extLst>
                <a:ext uri="{FF2B5EF4-FFF2-40B4-BE49-F238E27FC236}">
                  <a16:creationId xmlns:a16="http://schemas.microsoft.com/office/drawing/2014/main" id="{7E4FE402-F28E-4836-BBA9-DAE79A39E599}"/>
                </a:ext>
              </a:extLst>
            </p:cNvPr>
            <p:cNvSpPr/>
            <p:nvPr/>
          </p:nvSpPr>
          <p:spPr>
            <a:xfrm>
              <a:off x="3286" y="499151"/>
              <a:ext cx="3203971" cy="1180800"/>
            </a:xfrm>
            <a:prstGeom prst="rect">
              <a:avLst/>
            </a:prstGeom>
            <a:solidFill>
              <a:srgbClr val="00B050"/>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テキスト ボックス 44">
              <a:extLst>
                <a:ext uri="{FF2B5EF4-FFF2-40B4-BE49-F238E27FC236}">
                  <a16:creationId xmlns:a16="http://schemas.microsoft.com/office/drawing/2014/main" id="{9F385575-5DD2-4A62-B165-4A558582E9A6}"/>
                </a:ext>
              </a:extLst>
            </p:cNvPr>
            <p:cNvSpPr txBox="1"/>
            <p:nvPr/>
          </p:nvSpPr>
          <p:spPr>
            <a:xfrm>
              <a:off x="3286" y="499151"/>
              <a:ext cx="3203971" cy="1180800"/>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lang="ja-JP" altLang="en-US" sz="4100" dirty="0">
                  <a:solidFill>
                    <a:sysClr val="windowText" lastClr="000000"/>
                  </a:solidFill>
                  <a:latin typeface="HGSｺﾞｼｯｸE" panose="020B0900000000000000" pitchFamily="50" charset="-128"/>
                  <a:ea typeface="HGSｺﾞｼｯｸE" panose="020B0900000000000000" pitchFamily="50" charset="-128"/>
                </a:rPr>
                <a:t>設備の配慮</a:t>
              </a:r>
              <a:endParaRPr kumimoji="1" lang="ja-JP" altLang="en-US" sz="4100" kern="1200" dirty="0">
                <a:solidFill>
                  <a:sysClr val="windowText" lastClr="000000"/>
                </a:solidFill>
                <a:latin typeface="HGSｺﾞｼｯｸE" panose="020B0900000000000000" pitchFamily="50" charset="-128"/>
                <a:ea typeface="HGSｺﾞｼｯｸE" panose="020B0900000000000000" pitchFamily="50" charset="-128"/>
              </a:endParaRPr>
            </a:p>
          </p:txBody>
        </p:sp>
      </p:grpSp>
      <p:grpSp>
        <p:nvGrpSpPr>
          <p:cNvPr id="29" name="グループ化 28">
            <a:extLst>
              <a:ext uri="{FF2B5EF4-FFF2-40B4-BE49-F238E27FC236}">
                <a16:creationId xmlns:a16="http://schemas.microsoft.com/office/drawing/2014/main" id="{81E76C6E-8BC9-4821-A7E0-BD7BB06B4E3F}"/>
              </a:ext>
            </a:extLst>
          </p:cNvPr>
          <p:cNvGrpSpPr/>
          <p:nvPr/>
        </p:nvGrpSpPr>
        <p:grpSpPr>
          <a:xfrm>
            <a:off x="841486" y="3551611"/>
            <a:ext cx="3203971" cy="2307172"/>
            <a:chOff x="3286" y="1679951"/>
            <a:chExt cx="3203971" cy="2307172"/>
          </a:xfrm>
        </p:grpSpPr>
        <p:sp>
          <p:nvSpPr>
            <p:cNvPr id="42" name="正方形/長方形 41">
              <a:extLst>
                <a:ext uri="{FF2B5EF4-FFF2-40B4-BE49-F238E27FC236}">
                  <a16:creationId xmlns:a16="http://schemas.microsoft.com/office/drawing/2014/main" id="{645367AD-6A60-4B97-B303-8CF086875CC7}"/>
                </a:ext>
              </a:extLst>
            </p:cNvPr>
            <p:cNvSpPr/>
            <p:nvPr/>
          </p:nvSpPr>
          <p:spPr>
            <a:xfrm>
              <a:off x="3286" y="1679951"/>
              <a:ext cx="3203971" cy="2307172"/>
            </a:xfrm>
            <a:prstGeom prst="rect">
              <a:avLst/>
            </a:prstGeom>
            <a:solidFill>
              <a:schemeClr val="tx2">
                <a:alpha val="90000"/>
              </a:schemeClr>
            </a:solidFill>
            <a:ln>
              <a:solidFill>
                <a:schemeClr val="accent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43" name="テキスト ボックス 42">
              <a:extLst>
                <a:ext uri="{FF2B5EF4-FFF2-40B4-BE49-F238E27FC236}">
                  <a16:creationId xmlns:a16="http://schemas.microsoft.com/office/drawing/2014/main" id="{DDA2F6E3-4140-43A5-AF1C-556CFC346CD7}"/>
                </a:ext>
              </a:extLst>
            </p:cNvPr>
            <p:cNvSpPr txBox="1"/>
            <p:nvPr/>
          </p:nvSpPr>
          <p:spPr>
            <a:xfrm>
              <a:off x="3286" y="1679951"/>
              <a:ext cx="3203971" cy="23071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lang="ja-JP" altLang="en-US" sz="4100" dirty="0">
                  <a:latin typeface="HGSｺﾞｼｯｸE" panose="020B0900000000000000" pitchFamily="50" charset="-128"/>
                  <a:ea typeface="HGSｺﾞｼｯｸE" panose="020B0900000000000000" pitchFamily="50" charset="-128"/>
                </a:rPr>
                <a:t>足回り</a:t>
              </a:r>
              <a:endParaRPr kumimoji="1" lang="ja-JP" altLang="en-US" sz="4100" kern="1200" dirty="0">
                <a:latin typeface="HGSｺﾞｼｯｸE" panose="020B0900000000000000" pitchFamily="50" charset="-128"/>
                <a:ea typeface="HGSｺﾞｼｯｸE" panose="020B0900000000000000" pitchFamily="50" charset="-128"/>
              </a:endParaRPr>
            </a:p>
          </p:txBody>
        </p:sp>
      </p:grpSp>
      <p:grpSp>
        <p:nvGrpSpPr>
          <p:cNvPr id="30" name="グループ化 29">
            <a:extLst>
              <a:ext uri="{FF2B5EF4-FFF2-40B4-BE49-F238E27FC236}">
                <a16:creationId xmlns:a16="http://schemas.microsoft.com/office/drawing/2014/main" id="{B0BABE1F-3395-49F2-91BC-43283EB614DE}"/>
              </a:ext>
            </a:extLst>
          </p:cNvPr>
          <p:cNvGrpSpPr/>
          <p:nvPr/>
        </p:nvGrpSpPr>
        <p:grpSpPr>
          <a:xfrm>
            <a:off x="4494014" y="2370811"/>
            <a:ext cx="3203971" cy="1180800"/>
            <a:chOff x="3655814" y="499151"/>
            <a:chExt cx="3203971" cy="1180800"/>
          </a:xfrm>
          <a:solidFill>
            <a:srgbClr val="FF9900"/>
          </a:solidFill>
        </p:grpSpPr>
        <p:sp>
          <p:nvSpPr>
            <p:cNvPr id="40" name="正方形/長方形 39">
              <a:extLst>
                <a:ext uri="{FF2B5EF4-FFF2-40B4-BE49-F238E27FC236}">
                  <a16:creationId xmlns:a16="http://schemas.microsoft.com/office/drawing/2014/main" id="{A77BAE8E-1F1B-409F-A040-9EDD8C43E19B}"/>
                </a:ext>
              </a:extLst>
            </p:cNvPr>
            <p:cNvSpPr/>
            <p:nvPr/>
          </p:nvSpPr>
          <p:spPr>
            <a:xfrm>
              <a:off x="3655814" y="499151"/>
              <a:ext cx="3203971" cy="1180800"/>
            </a:xfrm>
            <a:prstGeom prst="rect">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1" name="テキスト ボックス 40">
              <a:extLst>
                <a:ext uri="{FF2B5EF4-FFF2-40B4-BE49-F238E27FC236}">
                  <a16:creationId xmlns:a16="http://schemas.microsoft.com/office/drawing/2014/main" id="{CB2EB4F0-5F59-46D8-808E-7EF62E574DE5}"/>
                </a:ext>
              </a:extLst>
            </p:cNvPr>
            <p:cNvSpPr txBox="1"/>
            <p:nvPr/>
          </p:nvSpPr>
          <p:spPr>
            <a:xfrm>
              <a:off x="3655814" y="499151"/>
              <a:ext cx="3203971" cy="11808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kumimoji="1" lang="ja-JP" altLang="en-US" sz="4100" kern="1200" dirty="0">
                  <a:solidFill>
                    <a:sysClr val="windowText" lastClr="000000"/>
                  </a:solidFill>
                  <a:latin typeface="HGSｺﾞｼｯｸE" panose="020B0900000000000000" pitchFamily="50" charset="-128"/>
                  <a:ea typeface="HGSｺﾞｼｯｸE" panose="020B0900000000000000" pitchFamily="50" charset="-128"/>
                </a:rPr>
                <a:t>安全性</a:t>
              </a:r>
            </a:p>
          </p:txBody>
        </p:sp>
      </p:grpSp>
      <p:grpSp>
        <p:nvGrpSpPr>
          <p:cNvPr id="31" name="グループ化 30">
            <a:extLst>
              <a:ext uri="{FF2B5EF4-FFF2-40B4-BE49-F238E27FC236}">
                <a16:creationId xmlns:a16="http://schemas.microsoft.com/office/drawing/2014/main" id="{ACD9692A-40C0-4C73-B737-17A63FFAF458}"/>
              </a:ext>
            </a:extLst>
          </p:cNvPr>
          <p:cNvGrpSpPr/>
          <p:nvPr/>
        </p:nvGrpSpPr>
        <p:grpSpPr>
          <a:xfrm>
            <a:off x="4494014" y="3551611"/>
            <a:ext cx="3203971" cy="2307172"/>
            <a:chOff x="3655814" y="1679951"/>
            <a:chExt cx="3203971" cy="2307172"/>
          </a:xfrm>
        </p:grpSpPr>
        <p:sp>
          <p:nvSpPr>
            <p:cNvPr id="38" name="正方形/長方形 37">
              <a:extLst>
                <a:ext uri="{FF2B5EF4-FFF2-40B4-BE49-F238E27FC236}">
                  <a16:creationId xmlns:a16="http://schemas.microsoft.com/office/drawing/2014/main" id="{D144CD97-FC46-4C7B-A95F-F5DF5E8B1702}"/>
                </a:ext>
              </a:extLst>
            </p:cNvPr>
            <p:cNvSpPr/>
            <p:nvPr/>
          </p:nvSpPr>
          <p:spPr>
            <a:xfrm>
              <a:off x="3655814" y="1679951"/>
              <a:ext cx="3203971" cy="2307172"/>
            </a:xfrm>
            <a:prstGeom prst="rect">
              <a:avLst/>
            </a:prstGeom>
            <a:solidFill>
              <a:schemeClr val="tx2">
                <a:alpha val="90000"/>
              </a:schemeClr>
            </a:solidFill>
            <a:ln>
              <a:solidFill>
                <a:schemeClr val="accent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9" name="テキスト ボックス 38">
              <a:extLst>
                <a:ext uri="{FF2B5EF4-FFF2-40B4-BE49-F238E27FC236}">
                  <a16:creationId xmlns:a16="http://schemas.microsoft.com/office/drawing/2014/main" id="{247B5C86-47C4-483C-BF0F-743F9E7F25F5}"/>
                </a:ext>
              </a:extLst>
            </p:cNvPr>
            <p:cNvSpPr txBox="1"/>
            <p:nvPr/>
          </p:nvSpPr>
          <p:spPr>
            <a:xfrm>
              <a:off x="3655814" y="1679951"/>
              <a:ext cx="3203971" cy="23071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kumimoji="1" lang="ja-JP" altLang="en-US" sz="4100" kern="1200" dirty="0">
                  <a:latin typeface="HGSｺﾞｼｯｸE" panose="020B0900000000000000" pitchFamily="50" charset="-128"/>
                  <a:ea typeface="HGSｺﾞｼｯｸE" panose="020B0900000000000000" pitchFamily="50" charset="-128"/>
                </a:rPr>
                <a:t>事故防止</a:t>
              </a:r>
            </a:p>
            <a:p>
              <a:pPr marL="285750" lvl="1" indent="-285750" algn="l" defTabSz="1822450">
                <a:lnSpc>
                  <a:spcPct val="90000"/>
                </a:lnSpc>
                <a:spcBef>
                  <a:spcPct val="0"/>
                </a:spcBef>
                <a:spcAft>
                  <a:spcPct val="15000"/>
                </a:spcAft>
                <a:buChar char="•"/>
              </a:pPr>
              <a:r>
                <a:rPr kumimoji="1" lang="ja-JP" altLang="en-US" sz="4100" kern="1200" dirty="0">
                  <a:latin typeface="HGSｺﾞｼｯｸE" panose="020B0900000000000000" pitchFamily="50" charset="-128"/>
                  <a:ea typeface="HGSｺﾞｼｯｸE" panose="020B0900000000000000" pitchFamily="50" charset="-128"/>
                </a:rPr>
                <a:t>安全保障</a:t>
              </a:r>
            </a:p>
          </p:txBody>
        </p:sp>
      </p:grpSp>
      <p:grpSp>
        <p:nvGrpSpPr>
          <p:cNvPr id="32" name="グループ化 31">
            <a:extLst>
              <a:ext uri="{FF2B5EF4-FFF2-40B4-BE49-F238E27FC236}">
                <a16:creationId xmlns:a16="http://schemas.microsoft.com/office/drawing/2014/main" id="{0674BE4D-D20F-460A-9EBD-D171B69791E4}"/>
              </a:ext>
            </a:extLst>
          </p:cNvPr>
          <p:cNvGrpSpPr/>
          <p:nvPr/>
        </p:nvGrpSpPr>
        <p:grpSpPr>
          <a:xfrm>
            <a:off x="8146542" y="2370811"/>
            <a:ext cx="3203971" cy="1180800"/>
            <a:chOff x="7308342" y="499151"/>
            <a:chExt cx="3203971" cy="1180800"/>
          </a:xfrm>
          <a:solidFill>
            <a:srgbClr val="66CCFF"/>
          </a:solidFill>
        </p:grpSpPr>
        <p:sp>
          <p:nvSpPr>
            <p:cNvPr id="36" name="正方形/長方形 35">
              <a:extLst>
                <a:ext uri="{FF2B5EF4-FFF2-40B4-BE49-F238E27FC236}">
                  <a16:creationId xmlns:a16="http://schemas.microsoft.com/office/drawing/2014/main" id="{1DA9CB46-F037-4765-A7C1-635C58070493}"/>
                </a:ext>
              </a:extLst>
            </p:cNvPr>
            <p:cNvSpPr/>
            <p:nvPr/>
          </p:nvSpPr>
          <p:spPr>
            <a:xfrm>
              <a:off x="7308342" y="499151"/>
              <a:ext cx="3203971" cy="1180800"/>
            </a:xfrm>
            <a:prstGeom prst="rect">
              <a:avLst/>
            </a:prstGeom>
            <a:gr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テキスト ボックス 36">
              <a:extLst>
                <a:ext uri="{FF2B5EF4-FFF2-40B4-BE49-F238E27FC236}">
                  <a16:creationId xmlns:a16="http://schemas.microsoft.com/office/drawing/2014/main" id="{DA8B9F07-7231-4DDF-AB8A-7EE3826A7B47}"/>
                </a:ext>
              </a:extLst>
            </p:cNvPr>
            <p:cNvSpPr txBox="1"/>
            <p:nvPr/>
          </p:nvSpPr>
          <p:spPr>
            <a:xfrm>
              <a:off x="7308342" y="499151"/>
              <a:ext cx="3203971" cy="11808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1592" tIns="166624" rIns="291592" bIns="166624" numCol="1" spcCol="1270" anchor="ctr" anchorCtr="0">
              <a:noAutofit/>
            </a:bodyPr>
            <a:lstStyle/>
            <a:p>
              <a:pPr marL="0" lvl="0" indent="0" algn="ctr" defTabSz="1822450">
                <a:lnSpc>
                  <a:spcPct val="90000"/>
                </a:lnSpc>
                <a:spcBef>
                  <a:spcPct val="0"/>
                </a:spcBef>
                <a:spcAft>
                  <a:spcPct val="35000"/>
                </a:spcAft>
                <a:buNone/>
              </a:pPr>
              <a:r>
                <a:rPr kumimoji="1" lang="ja-JP" altLang="en-US" sz="4100" kern="1200" dirty="0">
                  <a:solidFill>
                    <a:sysClr val="windowText" lastClr="000000"/>
                  </a:solidFill>
                  <a:latin typeface="HGSｺﾞｼｯｸE" panose="020B0900000000000000" pitchFamily="50" charset="-128"/>
                  <a:ea typeface="HGSｺﾞｼｯｸE" panose="020B0900000000000000" pitchFamily="50" charset="-128"/>
                </a:rPr>
                <a:t>タフネス</a:t>
              </a:r>
            </a:p>
          </p:txBody>
        </p:sp>
      </p:grpSp>
      <p:grpSp>
        <p:nvGrpSpPr>
          <p:cNvPr id="33" name="グループ化 32">
            <a:extLst>
              <a:ext uri="{FF2B5EF4-FFF2-40B4-BE49-F238E27FC236}">
                <a16:creationId xmlns:a16="http://schemas.microsoft.com/office/drawing/2014/main" id="{B7FB6F02-41A8-40CC-B76B-F318AB9F11D9}"/>
              </a:ext>
            </a:extLst>
          </p:cNvPr>
          <p:cNvGrpSpPr/>
          <p:nvPr/>
        </p:nvGrpSpPr>
        <p:grpSpPr>
          <a:xfrm>
            <a:off x="8146542" y="3551611"/>
            <a:ext cx="3203971" cy="2307172"/>
            <a:chOff x="7308342" y="1679951"/>
            <a:chExt cx="3203971" cy="2307172"/>
          </a:xfrm>
        </p:grpSpPr>
        <p:sp>
          <p:nvSpPr>
            <p:cNvPr id="34" name="正方形/長方形 33">
              <a:extLst>
                <a:ext uri="{FF2B5EF4-FFF2-40B4-BE49-F238E27FC236}">
                  <a16:creationId xmlns:a16="http://schemas.microsoft.com/office/drawing/2014/main" id="{864606F2-280A-44E6-B5D4-A7F7AC4477DB}"/>
                </a:ext>
              </a:extLst>
            </p:cNvPr>
            <p:cNvSpPr/>
            <p:nvPr/>
          </p:nvSpPr>
          <p:spPr>
            <a:xfrm>
              <a:off x="7308342" y="1679951"/>
              <a:ext cx="3203971" cy="2307172"/>
            </a:xfrm>
            <a:prstGeom prst="rect">
              <a:avLst/>
            </a:prstGeom>
            <a:solidFill>
              <a:schemeClr val="tx2">
                <a:alpha val="90000"/>
              </a:schemeClr>
            </a:solidFill>
            <a:ln>
              <a:solidFill>
                <a:schemeClr val="accent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5" name="テキスト ボックス 34">
              <a:extLst>
                <a:ext uri="{FF2B5EF4-FFF2-40B4-BE49-F238E27FC236}">
                  <a16:creationId xmlns:a16="http://schemas.microsoft.com/office/drawing/2014/main" id="{B03616EF-6EB8-42DA-8C3E-7CF7D0CCEF7B}"/>
                </a:ext>
              </a:extLst>
            </p:cNvPr>
            <p:cNvSpPr txBox="1"/>
            <p:nvPr/>
          </p:nvSpPr>
          <p:spPr>
            <a:xfrm>
              <a:off x="7308342" y="1679951"/>
              <a:ext cx="3203971" cy="23071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694" tIns="218694" rIns="291592" bIns="328041" numCol="1" spcCol="1270" anchor="t" anchorCtr="0">
              <a:noAutofit/>
            </a:bodyPr>
            <a:lstStyle/>
            <a:p>
              <a:pPr marL="285750" lvl="1" indent="-285750" algn="l" defTabSz="1822450">
                <a:lnSpc>
                  <a:spcPct val="90000"/>
                </a:lnSpc>
                <a:spcBef>
                  <a:spcPct val="0"/>
                </a:spcBef>
                <a:spcAft>
                  <a:spcPct val="15000"/>
                </a:spcAft>
                <a:buChar char="•"/>
              </a:pPr>
              <a:r>
                <a:rPr kumimoji="1" lang="ja-JP" altLang="en-US" sz="4100" kern="1200" dirty="0">
                  <a:latin typeface="HGSｺﾞｼｯｸE" panose="020B0900000000000000" pitchFamily="50" charset="-128"/>
                  <a:ea typeface="HGSｺﾞｼｯｸE" panose="020B0900000000000000" pitchFamily="50" charset="-128"/>
                </a:rPr>
                <a:t>転倒防止</a:t>
              </a:r>
            </a:p>
            <a:p>
              <a:pPr marL="285750" lvl="1" indent="-285750" algn="l" defTabSz="1822450">
                <a:lnSpc>
                  <a:spcPct val="90000"/>
                </a:lnSpc>
                <a:spcBef>
                  <a:spcPct val="0"/>
                </a:spcBef>
                <a:spcAft>
                  <a:spcPct val="15000"/>
                </a:spcAft>
                <a:buChar char="•"/>
              </a:pPr>
              <a:r>
                <a:rPr lang="ja-JP" altLang="en-US" sz="4100" dirty="0">
                  <a:latin typeface="HGSｺﾞｼｯｸE" panose="020B0900000000000000" pitchFamily="50" charset="-128"/>
                  <a:ea typeface="HGSｺﾞｼｯｸE" panose="020B0900000000000000" pitchFamily="50" charset="-128"/>
                </a:rPr>
                <a:t>耐衝撃</a:t>
              </a:r>
              <a:endParaRPr kumimoji="1" lang="ja-JP" altLang="en-US" sz="4100" kern="1200" dirty="0">
                <a:latin typeface="HGSｺﾞｼｯｸE" panose="020B0900000000000000" pitchFamily="50" charset="-128"/>
                <a:ea typeface="HGSｺﾞｼｯｸE" panose="020B0900000000000000" pitchFamily="50" charset="-128"/>
              </a:endParaRPr>
            </a:p>
          </p:txBody>
        </p:sp>
      </p:grpSp>
    </p:spTree>
    <p:extLst>
      <p:ext uri="{BB962C8B-B14F-4D97-AF65-F5344CB8AC3E}">
        <p14:creationId xmlns:p14="http://schemas.microsoft.com/office/powerpoint/2010/main" val="419778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randombar(horizont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CF5102-5326-47BF-B149-6D9DFE2A0348}"/>
              </a:ext>
            </a:extLst>
          </p:cNvPr>
          <p:cNvSpPr>
            <a:spLocks noGrp="1"/>
          </p:cNvSpPr>
          <p:nvPr>
            <p:ph type="title"/>
          </p:nvPr>
        </p:nvSpPr>
        <p:spPr/>
        <p:txBody>
          <a:bodyPr/>
          <a:lstStyle/>
          <a:p>
            <a:r>
              <a:rPr kumimoji="1" lang="ja-JP" altLang="en-US" dirty="0"/>
              <a:t>求められる要件</a:t>
            </a:r>
          </a:p>
        </p:txBody>
      </p:sp>
      <p:sp>
        <p:nvSpPr>
          <p:cNvPr id="3" name="縦書きテキスト プレースホルダー 2">
            <a:extLst>
              <a:ext uri="{FF2B5EF4-FFF2-40B4-BE49-F238E27FC236}">
                <a16:creationId xmlns:a16="http://schemas.microsoft.com/office/drawing/2014/main" id="{2CE0B990-0445-4ADD-AD46-E8EFE67D413F}"/>
              </a:ext>
            </a:extLst>
          </p:cNvPr>
          <p:cNvSpPr>
            <a:spLocks noGrp="1"/>
          </p:cNvSpPr>
          <p:nvPr>
            <p:ph type="body" orient="vert" idx="1"/>
          </p:nvPr>
        </p:nvSpPr>
        <p:spPr>
          <a:xfrm>
            <a:off x="838200" y="1690688"/>
            <a:ext cx="10515600" cy="4604604"/>
          </a:xfrm>
        </p:spPr>
        <p:txBody>
          <a:bodyPr vert="horz">
            <a:normAutofit/>
          </a:bodyPr>
          <a:lstStyle/>
          <a:p>
            <a:pPr marL="0" indent="0">
              <a:buNone/>
            </a:pPr>
            <a:r>
              <a:rPr kumimoji="1" lang="en-US" altLang="ja-JP" sz="2600" dirty="0">
                <a:solidFill>
                  <a:schemeClr val="bg1"/>
                </a:solidFill>
              </a:rPr>
              <a:t>&lt;</a:t>
            </a:r>
            <a:r>
              <a:rPr lang="ja-JP" altLang="en-US" sz="2600" dirty="0">
                <a:solidFill>
                  <a:schemeClr val="bg1"/>
                </a:solidFill>
              </a:rPr>
              <a:t>設備の配慮</a:t>
            </a:r>
            <a:r>
              <a:rPr kumimoji="1" lang="en-US" altLang="ja-JP" sz="2600" dirty="0">
                <a:solidFill>
                  <a:schemeClr val="bg1"/>
                </a:solidFill>
              </a:rPr>
              <a:t>&gt;</a:t>
            </a:r>
          </a:p>
          <a:p>
            <a:pPr>
              <a:spcBef>
                <a:spcPts val="0"/>
              </a:spcBef>
              <a:spcAft>
                <a:spcPts val="1200"/>
              </a:spcAft>
            </a:pPr>
            <a:r>
              <a:rPr kumimoji="1" lang="ja-JP" altLang="en-US" sz="2600" dirty="0">
                <a:solidFill>
                  <a:schemeClr val="bg1"/>
                </a:solidFill>
              </a:rPr>
              <a:t>樹脂ボールキャスターとゴムタイヤを使用</a:t>
            </a:r>
            <a:r>
              <a:rPr lang="ja-JP" altLang="en-US" sz="2600" dirty="0">
                <a:solidFill>
                  <a:schemeClr val="bg1"/>
                </a:solidFill>
              </a:rPr>
              <a:t>した足回り</a:t>
            </a:r>
            <a:endParaRPr kumimoji="1" lang="en-US" altLang="ja-JP" sz="2600" dirty="0">
              <a:solidFill>
                <a:schemeClr val="bg1"/>
              </a:solidFill>
            </a:endParaRPr>
          </a:p>
          <a:p>
            <a:pPr marL="0" indent="0">
              <a:buNone/>
            </a:pPr>
            <a:r>
              <a:rPr kumimoji="1" lang="en-US" altLang="ja-JP" sz="2600" dirty="0">
                <a:solidFill>
                  <a:schemeClr val="bg1"/>
                </a:solidFill>
              </a:rPr>
              <a:t>&lt;</a:t>
            </a:r>
            <a:r>
              <a:rPr kumimoji="1" lang="ja-JP" altLang="en-US" sz="2600" dirty="0">
                <a:solidFill>
                  <a:schemeClr val="bg1"/>
                </a:solidFill>
              </a:rPr>
              <a:t>安全性</a:t>
            </a:r>
            <a:r>
              <a:rPr kumimoji="1" lang="en-US" altLang="ja-JP" sz="2600" dirty="0">
                <a:solidFill>
                  <a:schemeClr val="bg1"/>
                </a:solidFill>
              </a:rPr>
              <a:t>&gt;</a:t>
            </a:r>
          </a:p>
          <a:p>
            <a:r>
              <a:rPr lang="ja-JP" altLang="en-US" sz="2600" dirty="0">
                <a:solidFill>
                  <a:schemeClr val="bg1"/>
                </a:solidFill>
              </a:rPr>
              <a:t>使用者の判断による強制停止スイッチ</a:t>
            </a:r>
            <a:endParaRPr lang="en-US" altLang="ja-JP" sz="2600" dirty="0">
              <a:solidFill>
                <a:schemeClr val="bg1"/>
              </a:solidFill>
            </a:endParaRPr>
          </a:p>
          <a:p>
            <a:pPr>
              <a:spcBef>
                <a:spcPts val="0"/>
              </a:spcBef>
              <a:spcAft>
                <a:spcPts val="1200"/>
              </a:spcAft>
            </a:pPr>
            <a:r>
              <a:rPr lang="ja-JP" altLang="en-US" sz="2600" dirty="0">
                <a:solidFill>
                  <a:schemeClr val="bg1"/>
                </a:solidFill>
              </a:rPr>
              <a:t>超音波センサの反応に応じて走行を停止</a:t>
            </a:r>
            <a:endParaRPr lang="en-US" altLang="ja-JP" sz="2600" dirty="0">
              <a:solidFill>
                <a:schemeClr val="bg1"/>
              </a:solidFill>
            </a:endParaRPr>
          </a:p>
          <a:p>
            <a:pPr marL="0" indent="0">
              <a:buNone/>
            </a:pPr>
            <a:r>
              <a:rPr lang="en-US" altLang="ja-JP" sz="2600" dirty="0">
                <a:solidFill>
                  <a:schemeClr val="bg1"/>
                </a:solidFill>
              </a:rPr>
              <a:t>&lt;</a:t>
            </a:r>
            <a:r>
              <a:rPr lang="ja-JP" altLang="en-US" sz="2600" dirty="0">
                <a:solidFill>
                  <a:schemeClr val="bg1"/>
                </a:solidFill>
              </a:rPr>
              <a:t>タフネス</a:t>
            </a:r>
            <a:r>
              <a:rPr lang="en-US" altLang="ja-JP" sz="2600" dirty="0">
                <a:solidFill>
                  <a:schemeClr val="bg1"/>
                </a:solidFill>
              </a:rPr>
              <a:t>&gt;</a:t>
            </a:r>
          </a:p>
          <a:p>
            <a:r>
              <a:rPr lang="ja-JP" altLang="en-US" sz="2600" dirty="0">
                <a:solidFill>
                  <a:schemeClr val="bg1"/>
                </a:solidFill>
              </a:rPr>
              <a:t>重心が下にあるため倒れにくい</a:t>
            </a:r>
            <a:endParaRPr lang="en-US" altLang="ja-JP" sz="2600" dirty="0">
              <a:solidFill>
                <a:schemeClr val="bg1"/>
              </a:solidFill>
            </a:endParaRPr>
          </a:p>
          <a:p>
            <a:r>
              <a:rPr lang="ja-JP" altLang="en-US" sz="2600" dirty="0">
                <a:solidFill>
                  <a:schemeClr val="bg1"/>
                </a:solidFill>
              </a:rPr>
              <a:t>トラス構造によりボールが当たっても歪まない</a:t>
            </a:r>
            <a:endParaRPr lang="en-US" altLang="ja-JP" sz="2600" dirty="0">
              <a:solidFill>
                <a:schemeClr val="bg1"/>
              </a:solidFill>
            </a:endParaRPr>
          </a:p>
        </p:txBody>
      </p:sp>
    </p:spTree>
    <p:extLst>
      <p:ext uri="{BB962C8B-B14F-4D97-AF65-F5344CB8AC3E}">
        <p14:creationId xmlns:p14="http://schemas.microsoft.com/office/powerpoint/2010/main" val="1195070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268BF5-3D55-40D7-B557-8B0DDFE2E241}"/>
              </a:ext>
            </a:extLst>
          </p:cNvPr>
          <p:cNvSpPr>
            <a:spLocks noGrp="1"/>
          </p:cNvSpPr>
          <p:nvPr>
            <p:ph type="title"/>
          </p:nvPr>
        </p:nvSpPr>
        <p:spPr/>
        <p:txBody>
          <a:bodyPr/>
          <a:lstStyle/>
          <a:p>
            <a:r>
              <a:rPr kumimoji="1" lang="ja-JP" altLang="en-US" dirty="0"/>
              <a:t>今後の展望</a:t>
            </a:r>
          </a:p>
        </p:txBody>
      </p:sp>
      <p:sp>
        <p:nvSpPr>
          <p:cNvPr id="3" name="コンテンツ プレースホルダー 2">
            <a:extLst>
              <a:ext uri="{FF2B5EF4-FFF2-40B4-BE49-F238E27FC236}">
                <a16:creationId xmlns:a16="http://schemas.microsoft.com/office/drawing/2014/main" id="{85B481D6-F025-4ED0-BBA1-BE9BE93FC24D}"/>
              </a:ext>
            </a:extLst>
          </p:cNvPr>
          <p:cNvSpPr>
            <a:spLocks noGrp="1"/>
          </p:cNvSpPr>
          <p:nvPr>
            <p:ph idx="1"/>
          </p:nvPr>
        </p:nvSpPr>
        <p:spPr/>
        <p:txBody>
          <a:bodyPr/>
          <a:lstStyle/>
          <a:p>
            <a:r>
              <a:rPr lang="en-US" altLang="ja-JP" dirty="0">
                <a:solidFill>
                  <a:schemeClr val="bg2"/>
                </a:solidFill>
              </a:rPr>
              <a:t>PC</a:t>
            </a:r>
            <a:r>
              <a:rPr lang="ja-JP" altLang="en-US" dirty="0">
                <a:solidFill>
                  <a:schemeClr val="bg2"/>
                </a:solidFill>
              </a:rPr>
              <a:t>から遠隔での操作のみ</a:t>
            </a:r>
            <a:endParaRPr lang="en-US" altLang="ja-JP" dirty="0">
              <a:solidFill>
                <a:schemeClr val="bg2"/>
              </a:solidFill>
            </a:endParaRPr>
          </a:p>
          <a:p>
            <a:pPr marL="0" indent="0">
              <a:buNone/>
            </a:pPr>
            <a:r>
              <a:rPr lang="ja-JP" altLang="en-US" dirty="0">
                <a:solidFill>
                  <a:schemeClr val="bg2"/>
                </a:solidFill>
              </a:rPr>
              <a:t>　→</a:t>
            </a:r>
            <a:r>
              <a:rPr lang="en-US" altLang="ja-JP" dirty="0">
                <a:solidFill>
                  <a:schemeClr val="bg2"/>
                </a:solidFill>
              </a:rPr>
              <a:t>WEB</a:t>
            </a:r>
            <a:r>
              <a:rPr lang="ja-JP" altLang="en-US" dirty="0">
                <a:solidFill>
                  <a:schemeClr val="bg2"/>
                </a:solidFill>
              </a:rPr>
              <a:t>アプリやスマートフォンとの連携</a:t>
            </a:r>
            <a:endParaRPr lang="en-US" altLang="ja-JP" dirty="0">
              <a:solidFill>
                <a:schemeClr val="bg2"/>
              </a:solidFill>
            </a:endParaRPr>
          </a:p>
          <a:p>
            <a:r>
              <a:rPr lang="ja-JP" altLang="en-US" dirty="0">
                <a:solidFill>
                  <a:schemeClr val="bg2"/>
                </a:solidFill>
              </a:rPr>
              <a:t>回収できるボールはバスケットボールのみ</a:t>
            </a:r>
            <a:endParaRPr lang="en-US" altLang="ja-JP" dirty="0">
              <a:solidFill>
                <a:schemeClr val="bg2"/>
              </a:solidFill>
            </a:endParaRPr>
          </a:p>
          <a:p>
            <a:pPr marL="0" indent="0">
              <a:buNone/>
            </a:pPr>
            <a:r>
              <a:rPr kumimoji="1" lang="ja-JP" altLang="en-US" dirty="0">
                <a:solidFill>
                  <a:schemeClr val="bg2"/>
                </a:solidFill>
              </a:rPr>
              <a:t>　→機械学習を用いているため他種のボール判別も</a:t>
            </a:r>
            <a:r>
              <a:rPr kumimoji="1" lang="en-US" altLang="ja-JP" dirty="0">
                <a:solidFill>
                  <a:schemeClr val="bg2"/>
                </a:solidFill>
              </a:rPr>
              <a:t>!?(</a:t>
            </a:r>
            <a:r>
              <a:rPr kumimoji="1" lang="ja-JP" altLang="en-US" dirty="0">
                <a:solidFill>
                  <a:schemeClr val="bg2"/>
                </a:solidFill>
              </a:rPr>
              <a:t>将来的</a:t>
            </a:r>
            <a:r>
              <a:rPr kumimoji="1" lang="en-US" altLang="ja-JP" dirty="0">
                <a:solidFill>
                  <a:schemeClr val="bg2"/>
                </a:solidFill>
              </a:rPr>
              <a:t>)</a:t>
            </a:r>
            <a:endParaRPr kumimoji="1" lang="ja-JP" altLang="en-US" dirty="0">
              <a:solidFill>
                <a:schemeClr val="bg2"/>
              </a:solidFill>
            </a:endParaRPr>
          </a:p>
        </p:txBody>
      </p:sp>
    </p:spTree>
    <p:extLst>
      <p:ext uri="{BB962C8B-B14F-4D97-AF65-F5344CB8AC3E}">
        <p14:creationId xmlns:p14="http://schemas.microsoft.com/office/powerpoint/2010/main" val="2064746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9F6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27" name="Picture 26">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Freeform: Shape 28">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3" name="図 2" descr="テキスト が含まれている画像&#10;&#10;自動的に生成された説明">
            <a:extLst>
              <a:ext uri="{FF2B5EF4-FFF2-40B4-BE49-F238E27FC236}">
                <a16:creationId xmlns:a16="http://schemas.microsoft.com/office/drawing/2014/main" id="{9522ABC7-6170-4B8F-832D-D7F0FDC4E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381" y="1176793"/>
            <a:ext cx="4548146" cy="4548146"/>
          </a:xfrm>
          <a:prstGeom prst="rect">
            <a:avLst/>
          </a:prstGeom>
        </p:spPr>
      </p:pic>
    </p:spTree>
    <p:extLst>
      <p:ext uri="{BB962C8B-B14F-4D97-AF65-F5344CB8AC3E}">
        <p14:creationId xmlns:p14="http://schemas.microsoft.com/office/powerpoint/2010/main" val="588822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rgbClr val="FFFF00">
            <a:alpha val="2000"/>
          </a:srgbClr>
        </a:solidFill>
        <a:effectLst/>
      </p:bgPr>
    </p:bg>
    <p:spTree>
      <p:nvGrpSpPr>
        <p:cNvPr id="1" name=""/>
        <p:cNvGrpSpPr/>
        <p:nvPr/>
      </p:nvGrpSpPr>
      <p:grpSpPr>
        <a:xfrm>
          <a:off x="0" y="0"/>
          <a:ext cx="0" cy="0"/>
          <a:chOff x="0" y="0"/>
          <a:chExt cx="0" cy="0"/>
        </a:xfrm>
      </p:grpSpPr>
      <p:pic>
        <p:nvPicPr>
          <p:cNvPr id="6" name="コンテンツ プレースホルダー 5" descr="屋内, テーブル, バスケットボール, 座る が含まれている画像&#10;&#10;自動的に生成された説明">
            <a:extLst>
              <a:ext uri="{FF2B5EF4-FFF2-40B4-BE49-F238E27FC236}">
                <a16:creationId xmlns:a16="http://schemas.microsoft.com/office/drawing/2014/main" id="{EBAB9B93-98C8-47D4-BFF8-DD6D0772F4F5}"/>
              </a:ext>
            </a:extLst>
          </p:cNvPr>
          <p:cNvPicPr>
            <a:picLocks noGrp="1" noChangeAspect="1"/>
          </p:cNvPicPr>
          <p:nvPr>
            <p:ph sz="half" idx="2"/>
          </p:nvPr>
        </p:nvPicPr>
        <p:blipFill rotWithShape="1">
          <a:blip r:embed="rId2">
            <a:alphaModFix amt="22000"/>
            <a:extLst>
              <a:ext uri="{28A0092B-C50C-407E-A947-70E740481C1C}">
                <a14:useLocalDpi xmlns:a14="http://schemas.microsoft.com/office/drawing/2010/main" val="0"/>
              </a:ext>
            </a:extLst>
          </a:blip>
          <a:srcRect t="7065" r="776" b="18516"/>
          <a:stretch/>
        </p:blipFill>
        <p:spPr>
          <a:xfrm>
            <a:off x="1" y="0"/>
            <a:ext cx="12191999" cy="6858000"/>
          </a:xfrm>
        </p:spPr>
      </p:pic>
      <p:sp>
        <p:nvSpPr>
          <p:cNvPr id="2" name="タイトル 1">
            <a:extLst>
              <a:ext uri="{FF2B5EF4-FFF2-40B4-BE49-F238E27FC236}">
                <a16:creationId xmlns:a16="http://schemas.microsoft.com/office/drawing/2014/main" id="{55E8999B-2DD1-42B7-8D65-1F8A95D4DCB0}"/>
              </a:ext>
            </a:extLst>
          </p:cNvPr>
          <p:cNvSpPr>
            <a:spLocks noGrp="1"/>
          </p:cNvSpPr>
          <p:nvPr>
            <p:ph type="title"/>
          </p:nvPr>
        </p:nvSpPr>
        <p:spPr>
          <a:xfrm>
            <a:off x="790819" y="493358"/>
            <a:ext cx="10515600" cy="1325563"/>
          </a:xfrm>
        </p:spPr>
        <p:txBody>
          <a:bodyPr>
            <a:normAutofit/>
          </a:bodyPr>
          <a:lstStyle/>
          <a:p>
            <a:r>
              <a:rPr kumimoji="1" lang="ja-JP" altLang="en-US" dirty="0"/>
              <a:t>どうゆう</a:t>
            </a:r>
            <a:r>
              <a:rPr kumimoji="1" lang="en-US" altLang="ja-JP" dirty="0"/>
              <a:t>MIRS</a:t>
            </a:r>
            <a:r>
              <a:rPr kumimoji="1" lang="ja-JP" altLang="en-US" dirty="0"/>
              <a:t>がほしいのか？</a:t>
            </a:r>
          </a:p>
        </p:txBody>
      </p:sp>
      <p:sp>
        <p:nvSpPr>
          <p:cNvPr id="3" name="コンテンツ プレースホルダー 2">
            <a:extLst>
              <a:ext uri="{FF2B5EF4-FFF2-40B4-BE49-F238E27FC236}">
                <a16:creationId xmlns:a16="http://schemas.microsoft.com/office/drawing/2014/main" id="{0A3D76FC-3C77-4A61-83EF-F68D7D0E916B}"/>
              </a:ext>
            </a:extLst>
          </p:cNvPr>
          <p:cNvSpPr>
            <a:spLocks noGrp="1"/>
          </p:cNvSpPr>
          <p:nvPr>
            <p:ph sz="half" idx="1"/>
          </p:nvPr>
        </p:nvSpPr>
        <p:spPr>
          <a:xfrm>
            <a:off x="894233" y="1156139"/>
            <a:ext cx="10515600" cy="3792992"/>
          </a:xfrm>
        </p:spPr>
        <p:txBody>
          <a:bodyPr>
            <a:normAutofit/>
          </a:bodyPr>
          <a:lstStyle/>
          <a:p>
            <a:pPr marL="514350" indent="-514350">
              <a:buFont typeface="+mj-lt"/>
              <a:buAutoNum type="arabicPeriod"/>
            </a:pPr>
            <a:endParaRPr lang="en-US" altLang="ja-JP" sz="2400" dirty="0">
              <a:solidFill>
                <a:schemeClr val="bg1"/>
              </a:solidFill>
              <a:latin typeface="UD デジタル 教科書体 NP-R" panose="02020400000000000000" pitchFamily="18" charset="-128"/>
              <a:ea typeface="UD デジタル 教科書体 NP-R" panose="02020400000000000000" pitchFamily="18" charset="-128"/>
            </a:endParaRPr>
          </a:p>
          <a:p>
            <a:pPr marL="514350" indent="-514350">
              <a:buFont typeface="+mj-lt"/>
              <a:buAutoNum type="arabicPeriod"/>
            </a:pPr>
            <a:endParaRPr lang="en-US" altLang="ja-JP" sz="2400" dirty="0">
              <a:solidFill>
                <a:schemeClr val="bg1"/>
              </a:solidFill>
              <a:latin typeface="UD デジタル 教科書体 NP-R" panose="02020400000000000000" pitchFamily="18" charset="-128"/>
              <a:ea typeface="UD デジタル 教科書体 NP-R" panose="02020400000000000000" pitchFamily="18" charset="-128"/>
            </a:endParaRPr>
          </a:p>
          <a:p>
            <a:pPr marL="514350" indent="-514350">
              <a:buFont typeface="+mj-lt"/>
              <a:buAutoNum type="arabicPeriod"/>
            </a:pPr>
            <a:endParaRPr lang="en-US" altLang="ja-JP" sz="2400" dirty="0">
              <a:solidFill>
                <a:schemeClr val="bg1"/>
              </a:solidFill>
              <a:latin typeface="UD デジタル 教科書体 NP-R" panose="02020400000000000000" pitchFamily="18" charset="-128"/>
              <a:ea typeface="UD デジタル 教科書体 NP-R" panose="02020400000000000000" pitchFamily="18" charset="-128"/>
            </a:endParaRPr>
          </a:p>
          <a:p>
            <a:pPr marL="514350" indent="-514350">
              <a:buFont typeface="+mj-lt"/>
              <a:buAutoNum type="arabicPeriod"/>
            </a:pPr>
            <a:r>
              <a:rPr lang="ja-JP" altLang="en-US" sz="4000" dirty="0">
                <a:solidFill>
                  <a:schemeClr val="bg1"/>
                </a:solidFill>
              </a:rPr>
              <a:t>ボールを見つけ、回収できる機能</a:t>
            </a:r>
            <a:endParaRPr lang="en-US" altLang="ja-JP" sz="4000" dirty="0">
              <a:solidFill>
                <a:schemeClr val="bg1"/>
              </a:solidFill>
            </a:endParaRPr>
          </a:p>
          <a:p>
            <a:pPr marL="514350" indent="-514350">
              <a:buFont typeface="+mj-lt"/>
              <a:buAutoNum type="arabicPeriod"/>
            </a:pPr>
            <a:r>
              <a:rPr lang="ja-JP" altLang="en-US" sz="4000" dirty="0">
                <a:solidFill>
                  <a:schemeClr val="bg1"/>
                </a:solidFill>
              </a:rPr>
              <a:t>後輩のボール運びの負担を減らす機能</a:t>
            </a:r>
            <a:endParaRPr lang="en-US" altLang="ja-JP" sz="4000" dirty="0">
              <a:solidFill>
                <a:schemeClr val="bg1"/>
              </a:solidFill>
            </a:endParaRPr>
          </a:p>
          <a:p>
            <a:pPr marL="514350" indent="-514350">
              <a:buFont typeface="+mj-lt"/>
              <a:buAutoNum type="arabicPeriod"/>
            </a:pPr>
            <a:r>
              <a:rPr kumimoji="1" lang="ja-JP" altLang="en-US" sz="4000" dirty="0">
                <a:solidFill>
                  <a:schemeClr val="bg1"/>
                </a:solidFill>
              </a:rPr>
              <a:t>特定の体育館を問わずに使える</a:t>
            </a:r>
            <a:r>
              <a:rPr lang="ja-JP" altLang="en-US" sz="4000" dirty="0">
                <a:solidFill>
                  <a:schemeClr val="bg1"/>
                </a:solidFill>
              </a:rPr>
              <a:t>機体</a:t>
            </a:r>
            <a:endParaRPr kumimoji="1" lang="ja-JP" altLang="en-US" sz="4000" dirty="0">
              <a:solidFill>
                <a:schemeClr val="bg1"/>
              </a:solidFill>
            </a:endParaRPr>
          </a:p>
        </p:txBody>
      </p:sp>
    </p:spTree>
    <p:extLst>
      <p:ext uri="{BB962C8B-B14F-4D97-AF65-F5344CB8AC3E}">
        <p14:creationId xmlns:p14="http://schemas.microsoft.com/office/powerpoint/2010/main" val="4061647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E7D6DB-F77A-4D36-B29E-2B25A0AC8CC2}"/>
              </a:ext>
            </a:extLst>
          </p:cNvPr>
          <p:cNvSpPr>
            <a:spLocks noGrp="1"/>
          </p:cNvSpPr>
          <p:nvPr>
            <p:ph type="title"/>
          </p:nvPr>
        </p:nvSpPr>
        <p:spPr/>
        <p:txBody>
          <a:bodyPr/>
          <a:lstStyle/>
          <a:p>
            <a:r>
              <a:rPr kumimoji="1" lang="ja-JP" altLang="en-US" dirty="0"/>
              <a:t>今年の大きな話題と言えば</a:t>
            </a:r>
            <a:r>
              <a:rPr kumimoji="1" lang="en-US" altLang="ja-JP" dirty="0"/>
              <a:t>…</a:t>
            </a:r>
            <a:r>
              <a:rPr kumimoji="1" lang="ja-JP" altLang="en-US" dirty="0"/>
              <a:t>？</a:t>
            </a:r>
          </a:p>
        </p:txBody>
      </p:sp>
      <p:sp>
        <p:nvSpPr>
          <p:cNvPr id="4" name="テキスト ボックス 3">
            <a:extLst>
              <a:ext uri="{FF2B5EF4-FFF2-40B4-BE49-F238E27FC236}">
                <a16:creationId xmlns:a16="http://schemas.microsoft.com/office/drawing/2014/main" id="{E3AB685D-A063-489F-B0A8-D5F5BF1D20C0}"/>
              </a:ext>
            </a:extLst>
          </p:cNvPr>
          <p:cNvSpPr txBox="1"/>
          <p:nvPr/>
        </p:nvSpPr>
        <p:spPr>
          <a:xfrm>
            <a:off x="838200" y="1459523"/>
            <a:ext cx="10380786" cy="830997"/>
          </a:xfrm>
          <a:prstGeom prst="rect">
            <a:avLst/>
          </a:prstGeom>
          <a:noFill/>
        </p:spPr>
        <p:txBody>
          <a:bodyPr wrap="square" rtlCol="0">
            <a:spAutoFit/>
          </a:bodyPr>
          <a:lstStyle/>
          <a:p>
            <a:r>
              <a:rPr kumimoji="1" lang="ja-JP" altLang="en-US" sz="4800" dirty="0">
                <a:solidFill>
                  <a:schemeClr val="bg1">
                    <a:alpha val="40000"/>
                  </a:schemeClr>
                </a:solidFill>
                <a:latin typeface="HGP創英角ｺﾞｼｯｸUB" panose="020B0900000000000000" pitchFamily="50" charset="-128"/>
                <a:ea typeface="HGP創英角ｺﾞｼｯｸUB" panose="020B0900000000000000" pitchFamily="50" charset="-128"/>
              </a:rPr>
              <a:t>新型コロナウイルス</a:t>
            </a:r>
          </a:p>
        </p:txBody>
      </p:sp>
      <p:sp>
        <p:nvSpPr>
          <p:cNvPr id="5" name="テキスト ボックス 4">
            <a:extLst>
              <a:ext uri="{FF2B5EF4-FFF2-40B4-BE49-F238E27FC236}">
                <a16:creationId xmlns:a16="http://schemas.microsoft.com/office/drawing/2014/main" id="{B628AC23-A3E1-45D0-9E14-4F170E54E873}"/>
              </a:ext>
            </a:extLst>
          </p:cNvPr>
          <p:cNvSpPr txBox="1"/>
          <p:nvPr/>
        </p:nvSpPr>
        <p:spPr>
          <a:xfrm>
            <a:off x="984737" y="2290520"/>
            <a:ext cx="7508631" cy="381642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600" dirty="0">
                <a:solidFill>
                  <a:schemeClr val="bg1">
                    <a:alpha val="40000"/>
                  </a:schemeClr>
                </a:solidFill>
                <a:latin typeface="HGPｺﾞｼｯｸE" panose="020B0900000000000000" pitchFamily="50" charset="-128"/>
                <a:ea typeface="HGPｺﾞｼｯｸE" panose="020B0900000000000000" pitchFamily="50" charset="-128"/>
              </a:rPr>
              <a:t>春休み明けからの学生の登校禁止</a:t>
            </a:r>
            <a:endParaRPr kumimoji="1" lang="en-US" altLang="ja-JP" sz="3600" dirty="0">
              <a:solidFill>
                <a:schemeClr val="bg1">
                  <a:alpha val="40000"/>
                </a:schemeClr>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lang="ja-JP" altLang="en-US" sz="3600" dirty="0">
                <a:solidFill>
                  <a:schemeClr val="bg1">
                    <a:alpha val="40000"/>
                  </a:schemeClr>
                </a:solidFill>
                <a:latin typeface="HGPｺﾞｼｯｸE" panose="020B0900000000000000" pitchFamily="50" charset="-128"/>
                <a:ea typeface="HGPｺﾞｼｯｸE" panose="020B0900000000000000" pitchFamily="50" charset="-128"/>
              </a:rPr>
              <a:t>高専大会の中止</a:t>
            </a:r>
            <a:r>
              <a:rPr lang="en-US" altLang="ja-JP" sz="3600" dirty="0">
                <a:solidFill>
                  <a:schemeClr val="bg1">
                    <a:alpha val="40000"/>
                  </a:schemeClr>
                </a:solidFill>
                <a:latin typeface="HGPｺﾞｼｯｸE" panose="020B0900000000000000" pitchFamily="50" charset="-128"/>
                <a:ea typeface="HGPｺﾞｼｯｸE" panose="020B0900000000000000" pitchFamily="50" charset="-128"/>
              </a:rPr>
              <a:t>(5/1</a:t>
            </a:r>
            <a:r>
              <a:rPr lang="ja-JP" altLang="en-US" sz="3600" dirty="0">
                <a:solidFill>
                  <a:schemeClr val="bg1">
                    <a:alpha val="40000"/>
                  </a:schemeClr>
                </a:solidFill>
                <a:latin typeface="HGPｺﾞｼｯｸE" panose="020B0900000000000000" pitchFamily="50" charset="-128"/>
                <a:ea typeface="HGPｺﾞｼｯｸE" panose="020B0900000000000000" pitchFamily="50" charset="-128"/>
              </a:rPr>
              <a:t> 発表</a:t>
            </a:r>
            <a:r>
              <a:rPr lang="en-US" altLang="ja-JP" sz="3600" dirty="0">
                <a:solidFill>
                  <a:schemeClr val="bg1">
                    <a:alpha val="40000"/>
                  </a:schemeClr>
                </a:solidFill>
                <a:latin typeface="HGPｺﾞｼｯｸE" panose="020B0900000000000000" pitchFamily="50" charset="-128"/>
                <a:ea typeface="HGPｺﾞｼｯｸE" panose="020B0900000000000000" pitchFamily="50" charset="-128"/>
              </a:rPr>
              <a:t>)</a:t>
            </a:r>
          </a:p>
          <a:p>
            <a:pPr marL="285750" indent="-285750">
              <a:buFont typeface="Arial" panose="020B0604020202020204" pitchFamily="34" charset="0"/>
              <a:buChar char="•"/>
            </a:pPr>
            <a:r>
              <a:rPr lang="ja-JP" altLang="en-US" sz="8000" dirty="0">
                <a:solidFill>
                  <a:srgbClr val="FF0000"/>
                </a:solidFill>
                <a:latin typeface="HGPｺﾞｼｯｸE" panose="020B0900000000000000" pitchFamily="50" charset="-128"/>
                <a:ea typeface="HGPｺﾞｼｯｸE" panose="020B0900000000000000" pitchFamily="50" charset="-128"/>
              </a:rPr>
              <a:t>部活動の中止</a:t>
            </a:r>
            <a:endParaRPr lang="en-US" altLang="ja-JP" sz="8000" dirty="0">
              <a:solidFill>
                <a:srgbClr val="FF000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lang="ja-JP" altLang="en-US" sz="3600" dirty="0">
                <a:solidFill>
                  <a:schemeClr val="bg1">
                    <a:alpha val="40000"/>
                  </a:schemeClr>
                </a:solidFill>
                <a:effectLst>
                  <a:glow rad="127000">
                    <a:schemeClr val="accent1">
                      <a:alpha val="10000"/>
                    </a:schemeClr>
                  </a:glow>
                </a:effectLst>
                <a:latin typeface="HGPｺﾞｼｯｸE" panose="020B0900000000000000" pitchFamily="50" charset="-128"/>
                <a:ea typeface="HGPｺﾞｼｯｸE" panose="020B0900000000000000" pitchFamily="50" charset="-128"/>
              </a:rPr>
              <a:t>オンライン授業の導入</a:t>
            </a:r>
            <a:endParaRPr lang="en-US" altLang="ja-JP" sz="3600" dirty="0">
              <a:solidFill>
                <a:schemeClr val="bg1">
                  <a:alpha val="40000"/>
                </a:schemeClr>
              </a:solidFill>
              <a:effectLst>
                <a:glow rad="127000">
                  <a:schemeClr val="accent1">
                    <a:alpha val="10000"/>
                  </a:schemeClr>
                </a:glow>
              </a:effectLst>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lang="ja-JP" altLang="en-US" sz="3600" dirty="0">
                <a:solidFill>
                  <a:schemeClr val="bg1">
                    <a:alpha val="40000"/>
                  </a:schemeClr>
                </a:solidFill>
                <a:effectLst>
                  <a:glow rad="127000">
                    <a:schemeClr val="accent1">
                      <a:alpha val="10000"/>
                    </a:schemeClr>
                  </a:glow>
                </a:effectLst>
                <a:latin typeface="HGPｺﾞｼｯｸE" panose="020B0900000000000000" pitchFamily="50" charset="-128"/>
                <a:ea typeface="HGPｺﾞｼｯｸE" panose="020B0900000000000000" pitchFamily="50" charset="-128"/>
              </a:rPr>
              <a:t>オンライン試験の導入</a:t>
            </a:r>
            <a:endParaRPr lang="en-US" altLang="ja-JP" sz="3600" dirty="0">
              <a:solidFill>
                <a:schemeClr val="bg1">
                  <a:alpha val="40000"/>
                </a:schemeClr>
              </a:solidFill>
              <a:effectLst>
                <a:glow rad="127000">
                  <a:schemeClr val="accent1">
                    <a:alpha val="10000"/>
                  </a:schemeClr>
                </a:glow>
              </a:effectLst>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sp>
        <p:nvSpPr>
          <p:cNvPr id="8" name="吹き出し: 四角形 7">
            <a:extLst>
              <a:ext uri="{FF2B5EF4-FFF2-40B4-BE49-F238E27FC236}">
                <a16:creationId xmlns:a16="http://schemas.microsoft.com/office/drawing/2014/main" id="{9EAC3822-6E6E-481B-9736-86C8DBAF05E3}"/>
              </a:ext>
            </a:extLst>
          </p:cNvPr>
          <p:cNvSpPr/>
          <p:nvPr/>
        </p:nvSpPr>
        <p:spPr>
          <a:xfrm>
            <a:off x="838200" y="365125"/>
            <a:ext cx="9470572" cy="2835275"/>
          </a:xfrm>
          <a:prstGeom prst="wedgeRectCallou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rgbClr val="FF0000"/>
                </a:solidFill>
                <a:latin typeface="HGPｺﾞｼｯｸE" panose="020B0900000000000000" pitchFamily="50" charset="-128"/>
                <a:ea typeface="HGPｺﾞｼｯｸE" panose="020B0900000000000000" pitchFamily="50" charset="-128"/>
              </a:rPr>
              <a:t>再開された部活動を</a:t>
            </a:r>
            <a:endParaRPr lang="en-US" altLang="ja-JP" sz="4800" dirty="0">
              <a:solidFill>
                <a:srgbClr val="FF0000"/>
              </a:solidFill>
              <a:latin typeface="HGPｺﾞｼｯｸE" panose="020B0900000000000000" pitchFamily="50" charset="-128"/>
              <a:ea typeface="HGPｺﾞｼｯｸE" panose="020B0900000000000000" pitchFamily="50" charset="-128"/>
            </a:endParaRPr>
          </a:p>
          <a:p>
            <a:pPr algn="ctr"/>
            <a:r>
              <a:rPr lang="ja-JP" altLang="en-US" sz="4800" dirty="0">
                <a:solidFill>
                  <a:srgbClr val="FF0000"/>
                </a:solidFill>
                <a:latin typeface="HGPｺﾞｼｯｸE" panose="020B0900000000000000" pitchFamily="50" charset="-128"/>
                <a:ea typeface="HGPｺﾞｼｯｸE" panose="020B0900000000000000" pitchFamily="50" charset="-128"/>
              </a:rPr>
              <a:t>応援するロボットを作りたい</a:t>
            </a:r>
          </a:p>
        </p:txBody>
      </p:sp>
    </p:spTree>
    <p:extLst>
      <p:ext uri="{BB962C8B-B14F-4D97-AF65-F5344CB8AC3E}">
        <p14:creationId xmlns:p14="http://schemas.microsoft.com/office/powerpoint/2010/main" val="176382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E7D6DB-F77A-4D36-B29E-2B25A0AC8CC2}"/>
              </a:ext>
            </a:extLst>
          </p:cNvPr>
          <p:cNvSpPr>
            <a:spLocks noGrp="1"/>
          </p:cNvSpPr>
          <p:nvPr>
            <p:ph type="title"/>
          </p:nvPr>
        </p:nvSpPr>
        <p:spPr/>
        <p:txBody>
          <a:bodyPr/>
          <a:lstStyle/>
          <a:p>
            <a:r>
              <a:rPr kumimoji="1" lang="ja-JP" altLang="en-US" dirty="0"/>
              <a:t>今年の大きな話題と言えば</a:t>
            </a:r>
            <a:r>
              <a:rPr kumimoji="1" lang="en-US" altLang="ja-JP" dirty="0"/>
              <a:t>…</a:t>
            </a:r>
            <a:r>
              <a:rPr kumimoji="1" lang="ja-JP" altLang="en-US" dirty="0"/>
              <a:t>？</a:t>
            </a:r>
          </a:p>
        </p:txBody>
      </p:sp>
      <p:sp>
        <p:nvSpPr>
          <p:cNvPr id="4" name="テキスト ボックス 3">
            <a:extLst>
              <a:ext uri="{FF2B5EF4-FFF2-40B4-BE49-F238E27FC236}">
                <a16:creationId xmlns:a16="http://schemas.microsoft.com/office/drawing/2014/main" id="{E3AB685D-A063-489F-B0A8-D5F5BF1D20C0}"/>
              </a:ext>
            </a:extLst>
          </p:cNvPr>
          <p:cNvSpPr txBox="1"/>
          <p:nvPr/>
        </p:nvSpPr>
        <p:spPr>
          <a:xfrm>
            <a:off x="838200" y="1459523"/>
            <a:ext cx="10380786" cy="830997"/>
          </a:xfrm>
          <a:prstGeom prst="rect">
            <a:avLst/>
          </a:prstGeom>
          <a:noFill/>
        </p:spPr>
        <p:txBody>
          <a:bodyPr wrap="square" rtlCol="0">
            <a:spAutoFit/>
          </a:bodyPr>
          <a:lstStyle/>
          <a:p>
            <a:r>
              <a:rPr kumimoji="1" lang="ja-JP" altLang="en-US" sz="4800" dirty="0">
                <a:solidFill>
                  <a:schemeClr val="bg1"/>
                </a:solidFill>
                <a:latin typeface="HGP創英角ｺﾞｼｯｸUB" panose="020B0900000000000000" pitchFamily="50" charset="-128"/>
                <a:ea typeface="HGP創英角ｺﾞｼｯｸUB" panose="020B0900000000000000" pitchFamily="50" charset="-128"/>
              </a:rPr>
              <a:t>新型コロナウイルス</a:t>
            </a:r>
          </a:p>
        </p:txBody>
      </p:sp>
      <p:sp>
        <p:nvSpPr>
          <p:cNvPr id="5" name="テキスト ボックス 4">
            <a:extLst>
              <a:ext uri="{FF2B5EF4-FFF2-40B4-BE49-F238E27FC236}">
                <a16:creationId xmlns:a16="http://schemas.microsoft.com/office/drawing/2014/main" id="{B628AC23-A3E1-45D0-9E14-4F170E54E873}"/>
              </a:ext>
            </a:extLst>
          </p:cNvPr>
          <p:cNvSpPr txBox="1"/>
          <p:nvPr/>
        </p:nvSpPr>
        <p:spPr>
          <a:xfrm>
            <a:off x="984737" y="2290520"/>
            <a:ext cx="7508631" cy="350865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3600" dirty="0">
                <a:solidFill>
                  <a:schemeClr val="bg1"/>
                </a:solidFill>
                <a:latin typeface="HGPｺﾞｼｯｸE" panose="020B0900000000000000" pitchFamily="50" charset="-128"/>
                <a:ea typeface="HGPｺﾞｼｯｸE" panose="020B0900000000000000" pitchFamily="50" charset="-128"/>
              </a:rPr>
              <a:t>春休み明けからの学生の登校禁止</a:t>
            </a:r>
            <a:endParaRPr kumimoji="1" lang="en-US" altLang="ja-JP" sz="3600" dirty="0">
              <a:solidFill>
                <a:schemeClr val="bg1"/>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lang="ja-JP" altLang="en-US" sz="3600" dirty="0">
                <a:solidFill>
                  <a:schemeClr val="bg1"/>
                </a:solidFill>
                <a:latin typeface="HGPｺﾞｼｯｸE" panose="020B0900000000000000" pitchFamily="50" charset="-128"/>
                <a:ea typeface="HGPｺﾞｼｯｸE" panose="020B0900000000000000" pitchFamily="50" charset="-128"/>
              </a:rPr>
              <a:t>高専大会の中止</a:t>
            </a:r>
            <a:r>
              <a:rPr lang="en-US" altLang="ja-JP" sz="3600" dirty="0">
                <a:solidFill>
                  <a:schemeClr val="bg1"/>
                </a:solidFill>
                <a:latin typeface="HGPｺﾞｼｯｸE" panose="020B0900000000000000" pitchFamily="50" charset="-128"/>
                <a:ea typeface="HGPｺﾞｼｯｸE" panose="020B0900000000000000" pitchFamily="50" charset="-128"/>
              </a:rPr>
              <a:t>(5/1</a:t>
            </a:r>
            <a:r>
              <a:rPr lang="ja-JP" altLang="en-US" sz="3600" dirty="0">
                <a:solidFill>
                  <a:schemeClr val="bg1"/>
                </a:solidFill>
                <a:latin typeface="HGPｺﾞｼｯｸE" panose="020B0900000000000000" pitchFamily="50" charset="-128"/>
                <a:ea typeface="HGPｺﾞｼｯｸE" panose="020B0900000000000000" pitchFamily="50" charset="-128"/>
              </a:rPr>
              <a:t> 発表</a:t>
            </a:r>
            <a:r>
              <a:rPr lang="en-US" altLang="ja-JP" sz="3600" dirty="0">
                <a:solidFill>
                  <a:schemeClr val="bg1"/>
                </a:solidFill>
                <a:latin typeface="HGPｺﾞｼｯｸE" panose="020B0900000000000000" pitchFamily="50" charset="-128"/>
                <a:ea typeface="HGPｺﾞｼｯｸE" panose="020B0900000000000000" pitchFamily="50" charset="-128"/>
              </a:rPr>
              <a:t>)</a:t>
            </a:r>
          </a:p>
          <a:p>
            <a:pPr marL="285750" indent="-285750">
              <a:buFont typeface="Arial" panose="020B0604020202020204" pitchFamily="34" charset="0"/>
              <a:buChar char="•"/>
            </a:pPr>
            <a:r>
              <a:rPr lang="ja-JP" altLang="en-US" sz="6000" dirty="0">
                <a:solidFill>
                  <a:srgbClr val="FF0000"/>
                </a:solidFill>
                <a:latin typeface="HGPｺﾞｼｯｸE" panose="020B0900000000000000" pitchFamily="50" charset="-128"/>
                <a:ea typeface="HGPｺﾞｼｯｸE" panose="020B0900000000000000" pitchFamily="50" charset="-128"/>
              </a:rPr>
              <a:t>部活動の中止</a:t>
            </a:r>
            <a:endParaRPr lang="en-US" altLang="ja-JP" sz="6000" dirty="0">
              <a:solidFill>
                <a:srgbClr val="FF0000"/>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lang="ja-JP" altLang="en-US" sz="3600" dirty="0">
                <a:solidFill>
                  <a:schemeClr val="bg1"/>
                </a:solidFill>
                <a:latin typeface="HGPｺﾞｼｯｸE" panose="020B0900000000000000" pitchFamily="50" charset="-128"/>
                <a:ea typeface="HGPｺﾞｼｯｸE" panose="020B0900000000000000" pitchFamily="50" charset="-128"/>
              </a:rPr>
              <a:t>オンライン授業の導入</a:t>
            </a:r>
            <a:endParaRPr lang="en-US" altLang="ja-JP" sz="3600" dirty="0">
              <a:solidFill>
                <a:schemeClr val="bg1"/>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r>
              <a:rPr lang="ja-JP" altLang="en-US" sz="3600" dirty="0">
                <a:solidFill>
                  <a:schemeClr val="bg1"/>
                </a:solidFill>
                <a:latin typeface="HGPｺﾞｼｯｸE" panose="020B0900000000000000" pitchFamily="50" charset="-128"/>
                <a:ea typeface="HGPｺﾞｼｯｸE" panose="020B0900000000000000" pitchFamily="50" charset="-128"/>
              </a:rPr>
              <a:t>オンライン試験の導入</a:t>
            </a:r>
            <a:endParaRPr lang="en-US" altLang="ja-JP" sz="3600" dirty="0">
              <a:solidFill>
                <a:schemeClr val="bg1"/>
              </a:solidFill>
              <a:latin typeface="HGPｺﾞｼｯｸE" panose="020B0900000000000000" pitchFamily="50" charset="-128"/>
              <a:ea typeface="HGPｺﾞｼｯｸE" panose="020B0900000000000000" pitchFamily="50" charset="-128"/>
            </a:endParaRPr>
          </a:p>
          <a:p>
            <a:pPr marL="285750" indent="-285750">
              <a:buFont typeface="Arial" panose="020B0604020202020204" pitchFamily="34" charset="0"/>
              <a:buChar char="•"/>
            </a:pPr>
            <a:endParaRPr kumimoji="1" lang="ja-JP" altLang="en-US" dirty="0">
              <a:solidFill>
                <a:schemeClr val="bg1"/>
              </a:solidFill>
              <a:latin typeface="HGPｺﾞｼｯｸE" panose="020B0900000000000000" pitchFamily="50" charset="-128"/>
              <a:ea typeface="HGPｺﾞｼｯｸE" panose="020B0900000000000000" pitchFamily="50" charset="-128"/>
            </a:endParaRPr>
          </a:p>
        </p:txBody>
      </p:sp>
      <p:sp>
        <p:nvSpPr>
          <p:cNvPr id="3" name="吹き出し: 円形 2">
            <a:extLst>
              <a:ext uri="{FF2B5EF4-FFF2-40B4-BE49-F238E27FC236}">
                <a16:creationId xmlns:a16="http://schemas.microsoft.com/office/drawing/2014/main" id="{030D6CD2-1F03-4C51-9ACC-A1C1DA4AACDA}"/>
              </a:ext>
            </a:extLst>
          </p:cNvPr>
          <p:cNvSpPr/>
          <p:nvPr/>
        </p:nvSpPr>
        <p:spPr>
          <a:xfrm>
            <a:off x="5404339" y="1058827"/>
            <a:ext cx="4970584" cy="2563604"/>
          </a:xfrm>
          <a:prstGeom prst="wedgeEllipse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rgbClr val="FF0000"/>
              </a:solidFill>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19C1DBD1-2176-4BE0-B8DD-C178D1E67DBA}"/>
              </a:ext>
            </a:extLst>
          </p:cNvPr>
          <p:cNvSpPr txBox="1"/>
          <p:nvPr/>
        </p:nvSpPr>
        <p:spPr>
          <a:xfrm>
            <a:off x="5615354" y="1798664"/>
            <a:ext cx="4548553" cy="892552"/>
          </a:xfrm>
          <a:prstGeom prst="rect">
            <a:avLst/>
          </a:prstGeom>
          <a:noFill/>
        </p:spPr>
        <p:txBody>
          <a:bodyPr wrap="square" rtlCol="0">
            <a:spAutoFit/>
          </a:bodyPr>
          <a:lstStyle/>
          <a:p>
            <a:pPr algn="ctr"/>
            <a:r>
              <a:rPr lang="ja-JP" altLang="en-US" sz="2600" dirty="0">
                <a:solidFill>
                  <a:srgbClr val="FF0000"/>
                </a:solidFill>
                <a:latin typeface="BIZ UDゴシック" panose="020B0400000000000000" pitchFamily="49" charset="-128"/>
                <a:ea typeface="BIZ UDゴシック" panose="020B0400000000000000" pitchFamily="49" charset="-128"/>
              </a:rPr>
              <a:t>再開された部活動を</a:t>
            </a:r>
            <a:endParaRPr lang="en-US" altLang="ja-JP" sz="2600" dirty="0">
              <a:solidFill>
                <a:srgbClr val="FF0000"/>
              </a:solidFill>
              <a:latin typeface="BIZ UDゴシック" panose="020B0400000000000000" pitchFamily="49" charset="-128"/>
              <a:ea typeface="BIZ UDゴシック" panose="020B0400000000000000" pitchFamily="49" charset="-128"/>
            </a:endParaRPr>
          </a:p>
          <a:p>
            <a:pPr algn="ctr"/>
            <a:r>
              <a:rPr lang="ja-JP" altLang="en-US" sz="2600" dirty="0">
                <a:solidFill>
                  <a:srgbClr val="FF0000"/>
                </a:solidFill>
                <a:latin typeface="BIZ UDゴシック" panose="020B0400000000000000" pitchFamily="49" charset="-128"/>
                <a:ea typeface="BIZ UDゴシック" panose="020B0400000000000000" pitchFamily="49" charset="-128"/>
              </a:rPr>
              <a:t>応援するロボットを作りたい</a:t>
            </a:r>
          </a:p>
        </p:txBody>
      </p:sp>
    </p:spTree>
    <p:extLst>
      <p:ext uri="{BB962C8B-B14F-4D97-AF65-F5344CB8AC3E}">
        <p14:creationId xmlns:p14="http://schemas.microsoft.com/office/powerpoint/2010/main" val="2720870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6A26561-4251-43DE-A050-EC8304E3F947}"/>
              </a:ext>
            </a:extLst>
          </p:cNvPr>
          <p:cNvSpPr>
            <a:spLocks noGrp="1"/>
          </p:cNvSpPr>
          <p:nvPr>
            <p:ph type="title"/>
          </p:nvPr>
        </p:nvSpPr>
        <p:spPr>
          <a:xfrm>
            <a:off x="839788" y="457200"/>
            <a:ext cx="3932237" cy="1600200"/>
          </a:xfrm>
        </p:spPr>
        <p:txBody>
          <a:bodyPr vert="horz" lIns="91440" tIns="45720" rIns="91440" bIns="45720" rtlCol="0" anchor="b">
            <a:normAutofit/>
          </a:bodyPr>
          <a:lstStyle/>
          <a:p>
            <a:r>
              <a:rPr lang="ja-JP" altLang="en-US" dirty="0"/>
              <a:t>なぜ体育館なの？</a:t>
            </a:r>
            <a:endParaRPr lang="en-US" dirty="0"/>
          </a:p>
        </p:txBody>
      </p:sp>
      <p:pic>
        <p:nvPicPr>
          <p:cNvPr id="6" name="コンテンツ プレースホルダー 5" descr="床, 屋内, 天井, 立つ が含まれている画像&#10;&#10;自動的に生成された説明">
            <a:extLst>
              <a:ext uri="{FF2B5EF4-FFF2-40B4-BE49-F238E27FC236}">
                <a16:creationId xmlns:a16="http://schemas.microsoft.com/office/drawing/2014/main" id="{71FCA8AC-1A88-4907-923C-C50F9DC4A9F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008" r="12455" b="-2"/>
          <a:stretch/>
        </p:blipFill>
        <p:spPr>
          <a:xfrm>
            <a:off x="5183188" y="987425"/>
            <a:ext cx="6172200" cy="4873625"/>
          </a:xfrm>
          <a:prstGeom prst="rect">
            <a:avLst/>
          </a:prstGeom>
          <a:noFill/>
        </p:spPr>
      </p:pic>
      <p:sp>
        <p:nvSpPr>
          <p:cNvPr id="13" name="Content Placeholder 2">
            <a:extLst>
              <a:ext uri="{FF2B5EF4-FFF2-40B4-BE49-F238E27FC236}">
                <a16:creationId xmlns:a16="http://schemas.microsoft.com/office/drawing/2014/main" id="{2E2D12F7-27A4-498B-9B23-C9D19527A04C}"/>
              </a:ext>
            </a:extLst>
          </p:cNvPr>
          <p:cNvSpPr>
            <a:spLocks noGrp="1"/>
          </p:cNvSpPr>
          <p:nvPr>
            <p:ph type="body" sz="half" idx="2"/>
          </p:nvPr>
        </p:nvSpPr>
        <p:spPr>
          <a:xfrm>
            <a:off x="839788" y="2057400"/>
            <a:ext cx="3932237" cy="3811588"/>
          </a:xfrm>
        </p:spPr>
        <p:txBody>
          <a:bodyPr vert="horz" lIns="91440" tIns="45720" rIns="91440" bIns="45720" rtlCol="0">
            <a:normAutofit/>
          </a:bodyPr>
          <a:lstStyle/>
          <a:p>
            <a:endParaRPr lang="en-US" altLang="ja-JP" dirty="0">
              <a:solidFill>
                <a:schemeClr val="bg1"/>
              </a:solidFill>
            </a:endParaRPr>
          </a:p>
          <a:p>
            <a:endParaRPr lang="en-US" altLang="ja-JP" dirty="0">
              <a:solidFill>
                <a:schemeClr val="bg1"/>
              </a:solidFill>
            </a:endParaRPr>
          </a:p>
          <a:p>
            <a:r>
              <a:rPr lang="ja-JP" altLang="en-US" sz="2400" dirty="0">
                <a:solidFill>
                  <a:schemeClr val="bg1"/>
                </a:solidFill>
              </a:rPr>
              <a:t>コロナ感染者の減少傾向で部活動が再開された</a:t>
            </a:r>
            <a:endParaRPr lang="en-US" altLang="ja-JP" sz="2400" dirty="0">
              <a:solidFill>
                <a:schemeClr val="bg1"/>
              </a:solidFill>
            </a:endParaRPr>
          </a:p>
          <a:p>
            <a:r>
              <a:rPr lang="ja-JP" altLang="en-US" sz="2400" dirty="0">
                <a:solidFill>
                  <a:schemeClr val="bg1"/>
                </a:solidFill>
              </a:rPr>
              <a:t>前期に失われた練習時間を取り戻したい</a:t>
            </a:r>
            <a:endParaRPr lang="en-US" altLang="ja-JP" sz="2400" dirty="0">
              <a:solidFill>
                <a:schemeClr val="bg1"/>
              </a:solidFill>
            </a:endParaRPr>
          </a:p>
          <a:p>
            <a:r>
              <a:rPr lang="ja-JP" altLang="en-US" sz="2400" dirty="0">
                <a:solidFill>
                  <a:schemeClr val="bg1"/>
                </a:solidFill>
              </a:rPr>
              <a:t>三密になりやすい室内競技を応援したい</a:t>
            </a:r>
            <a:endParaRPr lang="en-US" altLang="ja-JP" sz="2400" dirty="0">
              <a:solidFill>
                <a:schemeClr val="bg1"/>
              </a:solidFill>
            </a:endParaRPr>
          </a:p>
          <a:p>
            <a:r>
              <a:rPr lang="en-US" altLang="ja-JP" sz="2400" dirty="0">
                <a:solidFill>
                  <a:schemeClr val="bg1"/>
                </a:solidFill>
              </a:rPr>
              <a:t>1</a:t>
            </a:r>
            <a:r>
              <a:rPr lang="ja-JP" altLang="en-US" sz="2400" dirty="0">
                <a:solidFill>
                  <a:schemeClr val="bg1"/>
                </a:solidFill>
              </a:rPr>
              <a:t>人でシュート練習を効率化させるのは難しい</a:t>
            </a:r>
            <a:endParaRPr lang="en-US" altLang="ja-JP" sz="2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750610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705FFD-35FB-4883-8625-DC1122354CEC}"/>
              </a:ext>
            </a:extLst>
          </p:cNvPr>
          <p:cNvSpPr>
            <a:spLocks noGrp="1"/>
          </p:cNvSpPr>
          <p:nvPr>
            <p:ph type="title"/>
          </p:nvPr>
        </p:nvSpPr>
        <p:spPr/>
        <p:txBody>
          <a:bodyPr/>
          <a:lstStyle/>
          <a:p>
            <a:r>
              <a:rPr kumimoji="1" lang="ja-JP" altLang="en-US" dirty="0"/>
              <a:t>プロジェクトテーマ</a:t>
            </a:r>
          </a:p>
        </p:txBody>
      </p:sp>
      <p:sp>
        <p:nvSpPr>
          <p:cNvPr id="3" name="縦書きテキスト プレースホルダー 2">
            <a:extLst>
              <a:ext uri="{FF2B5EF4-FFF2-40B4-BE49-F238E27FC236}">
                <a16:creationId xmlns:a16="http://schemas.microsoft.com/office/drawing/2014/main" id="{EBA751EA-7244-4AFC-8606-A29F6CFA0E11}"/>
              </a:ext>
            </a:extLst>
          </p:cNvPr>
          <p:cNvSpPr>
            <a:spLocks noGrp="1"/>
          </p:cNvSpPr>
          <p:nvPr>
            <p:ph type="body" orient="vert" idx="1"/>
          </p:nvPr>
        </p:nvSpPr>
        <p:spPr>
          <a:xfrm>
            <a:off x="838200" y="1599406"/>
            <a:ext cx="10515600" cy="964589"/>
          </a:xfrm>
        </p:spPr>
        <p:txBody>
          <a:bodyPr vert="horz">
            <a:noAutofit/>
          </a:bodyPr>
          <a:lstStyle/>
          <a:p>
            <a:pPr marL="0" indent="0">
              <a:buNone/>
            </a:pPr>
            <a:r>
              <a:rPr lang="en-US" altLang="ja-JP" sz="6600" dirty="0">
                <a:solidFill>
                  <a:srgbClr val="FF0000"/>
                </a:solidFill>
                <a:latin typeface="HGP創英角ｺﾞｼｯｸUB" panose="020B0900000000000000" pitchFamily="50" charset="-128"/>
                <a:ea typeface="HGP創英角ｺﾞｼｯｸUB" panose="020B0900000000000000" pitchFamily="50" charset="-128"/>
              </a:rPr>
              <a:t>MY</a:t>
            </a:r>
            <a:r>
              <a:rPr lang="ja-JP" altLang="en-US" sz="6600" dirty="0">
                <a:solidFill>
                  <a:srgbClr val="FF0000"/>
                </a:solidFill>
                <a:latin typeface="HGP創英角ｺﾞｼｯｸUB" panose="020B0900000000000000" pitchFamily="50" charset="-128"/>
                <a:ea typeface="HGP創英角ｺﾞｼｯｸUB" panose="020B0900000000000000" pitchFamily="50" charset="-128"/>
              </a:rPr>
              <a:t>　</a:t>
            </a:r>
            <a:r>
              <a:rPr lang="en-US" altLang="ja-JP" sz="6600" dirty="0">
                <a:solidFill>
                  <a:srgbClr val="FF0000"/>
                </a:solidFill>
                <a:latin typeface="HGP創英角ｺﾞｼｯｸUB" panose="020B0900000000000000" pitchFamily="50" charset="-128"/>
                <a:ea typeface="HGP創英角ｺﾞｼｯｸUB" panose="020B0900000000000000" pitchFamily="50" charset="-128"/>
              </a:rPr>
              <a:t>SHOOT</a:t>
            </a:r>
            <a:r>
              <a:rPr lang="ja-JP" altLang="en-US" sz="6600" dirty="0">
                <a:solidFill>
                  <a:srgbClr val="FF0000"/>
                </a:solidFill>
                <a:latin typeface="HGP創英角ｺﾞｼｯｸUB" panose="020B0900000000000000" pitchFamily="50" charset="-128"/>
                <a:ea typeface="HGP創英角ｺﾞｼｯｸUB" panose="020B0900000000000000" pitchFamily="50" charset="-128"/>
              </a:rPr>
              <a:t>　愛　プロジェクト</a:t>
            </a:r>
            <a:endParaRPr kumimoji="1" lang="ja-JP" altLang="en-US" sz="66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1AD9B244-4421-4439-B2FE-D3394E8546FF}"/>
              </a:ext>
            </a:extLst>
          </p:cNvPr>
          <p:cNvSpPr txBox="1"/>
          <p:nvPr/>
        </p:nvSpPr>
        <p:spPr>
          <a:xfrm>
            <a:off x="645522" y="2501167"/>
            <a:ext cx="4793235" cy="3991708"/>
          </a:xfrm>
          <a:prstGeom prst="rect">
            <a:avLst/>
          </a:prstGeom>
          <a:noFill/>
        </p:spPr>
        <p:txBody>
          <a:bodyPr vert="wordArtVertRtl" wrap="square" rtlCol="0">
            <a:spAutoFit/>
          </a:bodyPr>
          <a:lstStyle/>
          <a:p>
            <a:r>
              <a:rPr lang="en-US" altLang="ja-JP" sz="3600" dirty="0">
                <a:solidFill>
                  <a:srgbClr val="FF0000"/>
                </a:solidFill>
                <a:latin typeface="HGP創英角ｺﾞｼｯｸUB" panose="020B0900000000000000" pitchFamily="50" charset="-128"/>
                <a:ea typeface="HGP創英角ｺﾞｼｯｸUB" panose="020B0900000000000000" pitchFamily="50" charset="-128"/>
              </a:rPr>
              <a:t>I</a:t>
            </a:r>
            <a:r>
              <a:rPr lang="en-US" altLang="ja-JP" sz="3600" dirty="0">
                <a:solidFill>
                  <a:schemeClr val="bg1"/>
                </a:solidFill>
                <a:latin typeface="HGP創英角ｺﾞｼｯｸUB" panose="020B0900000000000000" pitchFamily="50" charset="-128"/>
                <a:ea typeface="HGP創英角ｺﾞｼｯｸUB" panose="020B0900000000000000" pitchFamily="50" charset="-128"/>
              </a:rPr>
              <a:t>TOU</a:t>
            </a:r>
          </a:p>
          <a:p>
            <a:endParaRPr kumimoji="1" lang="en-US" altLang="ja-JP" sz="1000" dirty="0">
              <a:solidFill>
                <a:schemeClr val="bg1"/>
              </a:solidFill>
              <a:latin typeface="HGP創英角ｺﾞｼｯｸUB" panose="020B0900000000000000" pitchFamily="50" charset="-128"/>
              <a:ea typeface="HGP創英角ｺﾞｼｯｸUB" panose="020B0900000000000000" pitchFamily="50" charset="-128"/>
            </a:endParaRPr>
          </a:p>
          <a:p>
            <a:r>
              <a:rPr lang="en-US" altLang="ja-JP" sz="3600" dirty="0">
                <a:solidFill>
                  <a:srgbClr val="FF0000"/>
                </a:solidFill>
                <a:latin typeface="HGP創英角ｺﾞｼｯｸUB" panose="020B0900000000000000" pitchFamily="50" charset="-128"/>
                <a:ea typeface="HGP創英角ｺﾞｼｯｸUB" panose="020B0900000000000000" pitchFamily="50" charset="-128"/>
              </a:rPr>
              <a:t>T</a:t>
            </a:r>
            <a:r>
              <a:rPr lang="en-US" altLang="ja-JP" sz="3600" dirty="0">
                <a:solidFill>
                  <a:schemeClr val="bg1"/>
                </a:solidFill>
                <a:latin typeface="HGP創英角ｺﾞｼｯｸUB" panose="020B0900000000000000" pitchFamily="50" charset="-128"/>
                <a:ea typeface="HGP創英角ｺﾞｼｯｸUB" panose="020B0900000000000000" pitchFamily="50" charset="-128"/>
              </a:rPr>
              <a:t>SUBOI</a:t>
            </a:r>
          </a:p>
          <a:p>
            <a:r>
              <a:rPr kumimoji="1" lang="en-US" altLang="ja-JP" sz="3600" dirty="0">
                <a:solidFill>
                  <a:srgbClr val="FF0000"/>
                </a:solidFill>
                <a:latin typeface="HGP創英角ｺﾞｼｯｸUB" panose="020B0900000000000000" pitchFamily="50" charset="-128"/>
                <a:ea typeface="HGP創英角ｺﾞｼｯｸUB" panose="020B0900000000000000" pitchFamily="50" charset="-128"/>
              </a:rPr>
              <a:t>O</a:t>
            </a:r>
            <a:r>
              <a:rPr kumimoji="1" lang="en-US" altLang="ja-JP" sz="3600" dirty="0">
                <a:solidFill>
                  <a:schemeClr val="bg1"/>
                </a:solidFill>
                <a:latin typeface="HGP創英角ｺﾞｼｯｸUB" panose="020B0900000000000000" pitchFamily="50" charset="-128"/>
                <a:ea typeface="HGP創英角ｺﾞｼｯｸUB" panose="020B0900000000000000" pitchFamily="50" charset="-128"/>
              </a:rPr>
              <a:t>ZAWA</a:t>
            </a:r>
          </a:p>
          <a:p>
            <a:r>
              <a:rPr lang="en-US" altLang="ja-JP" sz="3600" dirty="0">
                <a:solidFill>
                  <a:srgbClr val="FF0000"/>
                </a:solidFill>
                <a:latin typeface="HGP創英角ｺﾞｼｯｸUB" panose="020B0900000000000000" pitchFamily="50" charset="-128"/>
                <a:ea typeface="HGP創英角ｺﾞｼｯｸUB" panose="020B0900000000000000" pitchFamily="50" charset="-128"/>
              </a:rPr>
              <a:t>O</a:t>
            </a:r>
            <a:r>
              <a:rPr lang="en-US" altLang="ja-JP" sz="3600" dirty="0">
                <a:solidFill>
                  <a:schemeClr val="bg1"/>
                </a:solidFill>
                <a:latin typeface="HGP創英角ｺﾞｼｯｸUB" panose="020B0900000000000000" pitchFamily="50" charset="-128"/>
                <a:ea typeface="HGP創英角ｺﾞｼｯｸUB" panose="020B0900000000000000" pitchFamily="50" charset="-128"/>
              </a:rPr>
              <a:t>OTAKE</a:t>
            </a:r>
          </a:p>
          <a:p>
            <a:r>
              <a:rPr lang="en-US" altLang="ja-JP" sz="3600" dirty="0">
                <a:solidFill>
                  <a:srgbClr val="FF0000"/>
                </a:solidFill>
                <a:latin typeface="HGP創英角ｺﾞｼｯｸUB" panose="020B0900000000000000" pitchFamily="50" charset="-128"/>
                <a:ea typeface="HGP創英角ｺﾞｼｯｸUB" panose="020B0900000000000000" pitchFamily="50" charset="-128"/>
              </a:rPr>
              <a:t>H</a:t>
            </a:r>
            <a:r>
              <a:rPr lang="en-US" altLang="ja-JP" sz="3600" dirty="0">
                <a:solidFill>
                  <a:schemeClr val="bg1"/>
                </a:solidFill>
                <a:latin typeface="HGP創英角ｺﾞｼｯｸUB" panose="020B0900000000000000" pitchFamily="50" charset="-128"/>
                <a:ea typeface="HGP創英角ｺﾞｼｯｸUB" panose="020B0900000000000000" pitchFamily="50" charset="-128"/>
              </a:rPr>
              <a:t>ANDO</a:t>
            </a:r>
          </a:p>
          <a:p>
            <a:r>
              <a:rPr kumimoji="1" lang="en-US" altLang="ja-JP" sz="3600" dirty="0">
                <a:solidFill>
                  <a:srgbClr val="FF0000"/>
                </a:solidFill>
                <a:latin typeface="HGP創英角ｺﾞｼｯｸUB" panose="020B0900000000000000" pitchFamily="50" charset="-128"/>
                <a:ea typeface="HGP創英角ｺﾞｼｯｸUB" panose="020B0900000000000000" pitchFamily="50" charset="-128"/>
              </a:rPr>
              <a:t>S</a:t>
            </a:r>
            <a:r>
              <a:rPr kumimoji="1" lang="en-US" altLang="ja-JP" sz="3600" dirty="0">
                <a:solidFill>
                  <a:schemeClr val="bg1"/>
                </a:solidFill>
                <a:latin typeface="HGP創英角ｺﾞｼｯｸUB" panose="020B0900000000000000" pitchFamily="50" charset="-128"/>
                <a:ea typeface="HGP創英角ｺﾞｼｯｸUB" panose="020B0900000000000000" pitchFamily="50" charset="-128"/>
              </a:rPr>
              <a:t>UZUKI</a:t>
            </a:r>
          </a:p>
          <a:p>
            <a:endParaRPr kumimoji="1" lang="en-US" altLang="ja-JP" sz="1000" dirty="0">
              <a:solidFill>
                <a:schemeClr val="bg1"/>
              </a:solidFill>
              <a:latin typeface="HGP創英角ｺﾞｼｯｸUB" panose="020B0900000000000000" pitchFamily="50" charset="-128"/>
              <a:ea typeface="HGP創英角ｺﾞｼｯｸUB" panose="020B0900000000000000" pitchFamily="50" charset="-128"/>
            </a:endParaRPr>
          </a:p>
          <a:p>
            <a:r>
              <a:rPr lang="en-US" altLang="ja-JP" sz="3600" dirty="0">
                <a:solidFill>
                  <a:srgbClr val="FF0000"/>
                </a:solidFill>
                <a:latin typeface="HGP創英角ｺﾞｼｯｸUB" panose="020B0900000000000000" pitchFamily="50" charset="-128"/>
                <a:ea typeface="HGP創英角ｺﾞｼｯｸUB" panose="020B0900000000000000" pitchFamily="50" charset="-128"/>
              </a:rPr>
              <a:t>Y</a:t>
            </a:r>
            <a:r>
              <a:rPr lang="en-US" altLang="ja-JP" sz="3600" dirty="0">
                <a:solidFill>
                  <a:schemeClr val="bg1"/>
                </a:solidFill>
                <a:latin typeface="HGP創英角ｺﾞｼｯｸUB" panose="020B0900000000000000" pitchFamily="50" charset="-128"/>
                <a:ea typeface="HGP創英角ｺﾞｼｯｸUB" panose="020B0900000000000000" pitchFamily="50" charset="-128"/>
              </a:rPr>
              <a:t>AGI</a:t>
            </a:r>
          </a:p>
          <a:p>
            <a:r>
              <a:rPr kumimoji="1" lang="en-US" altLang="ja-JP" sz="3600" dirty="0">
                <a:solidFill>
                  <a:srgbClr val="FF0000"/>
                </a:solidFill>
                <a:latin typeface="HGP創英角ｺﾞｼｯｸUB" panose="020B0900000000000000" pitchFamily="50" charset="-128"/>
                <a:ea typeface="HGP創英角ｺﾞｼｯｸUB" panose="020B0900000000000000" pitchFamily="50" charset="-128"/>
              </a:rPr>
              <a:t>M</a:t>
            </a:r>
            <a:r>
              <a:rPr kumimoji="1" lang="en-US" altLang="ja-JP" sz="3600" dirty="0">
                <a:solidFill>
                  <a:schemeClr val="bg1"/>
                </a:solidFill>
                <a:latin typeface="HGP創英角ｺﾞｼｯｸUB" panose="020B0900000000000000" pitchFamily="50" charset="-128"/>
                <a:ea typeface="HGP創英角ｺﾞｼｯｸUB" panose="020B0900000000000000" pitchFamily="50" charset="-128"/>
              </a:rPr>
              <a:t>ATSUDA</a:t>
            </a:r>
          </a:p>
        </p:txBody>
      </p:sp>
      <p:sp>
        <p:nvSpPr>
          <p:cNvPr id="8" name="吹き出し: 円形 7">
            <a:extLst>
              <a:ext uri="{FF2B5EF4-FFF2-40B4-BE49-F238E27FC236}">
                <a16:creationId xmlns:a16="http://schemas.microsoft.com/office/drawing/2014/main" id="{D8828483-AC73-448A-81BA-CC421FCF12FC}"/>
              </a:ext>
            </a:extLst>
          </p:cNvPr>
          <p:cNvSpPr/>
          <p:nvPr/>
        </p:nvSpPr>
        <p:spPr>
          <a:xfrm flipV="1">
            <a:off x="2995246" y="2724822"/>
            <a:ext cx="6430106" cy="2512036"/>
          </a:xfrm>
          <a:prstGeom prst="wedgeEllipse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ｺﾞｼｯｸE" panose="020B0900000000000000" pitchFamily="50" charset="-128"/>
              <a:ea typeface="HGPｺﾞｼｯｸE" panose="020B0900000000000000" pitchFamily="50" charset="-128"/>
            </a:endParaRPr>
          </a:p>
        </p:txBody>
      </p:sp>
      <p:sp>
        <p:nvSpPr>
          <p:cNvPr id="9" name="テキスト ボックス 8">
            <a:extLst>
              <a:ext uri="{FF2B5EF4-FFF2-40B4-BE49-F238E27FC236}">
                <a16:creationId xmlns:a16="http://schemas.microsoft.com/office/drawing/2014/main" id="{C09F8573-67AC-4FDA-9E67-06AE3F051BD4}"/>
              </a:ext>
            </a:extLst>
          </p:cNvPr>
          <p:cNvSpPr txBox="1"/>
          <p:nvPr/>
        </p:nvSpPr>
        <p:spPr>
          <a:xfrm>
            <a:off x="3270738" y="3288342"/>
            <a:ext cx="5926016" cy="1384995"/>
          </a:xfrm>
          <a:prstGeom prst="rect">
            <a:avLst/>
          </a:prstGeom>
          <a:noFill/>
        </p:spPr>
        <p:txBody>
          <a:bodyPr wrap="square" rtlCol="0">
            <a:spAutoFit/>
          </a:bodyPr>
          <a:lstStyle/>
          <a:p>
            <a:r>
              <a:rPr lang="ja-JP" altLang="en-US" sz="2800" dirty="0">
                <a:solidFill>
                  <a:srgbClr val="FF0000"/>
                </a:solidFill>
                <a:latin typeface="BIZ UDゴシック" panose="020B0400000000000000" pitchFamily="49" charset="-128"/>
                <a:ea typeface="BIZ UDゴシック" panose="020B0400000000000000" pitchFamily="49" charset="-128"/>
              </a:rPr>
              <a:t>シュート練習に苦労した先輩からの後輩への愛＆後輩に楽に練習して</a:t>
            </a:r>
            <a:endParaRPr lang="en-US" altLang="ja-JP" sz="2800" dirty="0">
              <a:solidFill>
                <a:srgbClr val="FF0000"/>
              </a:solidFill>
              <a:latin typeface="BIZ UDゴシック" panose="020B0400000000000000" pitchFamily="49" charset="-128"/>
              <a:ea typeface="BIZ UDゴシック" panose="020B0400000000000000" pitchFamily="49" charset="-128"/>
            </a:endParaRPr>
          </a:p>
          <a:p>
            <a:r>
              <a:rPr lang="ja-JP" altLang="en-US" sz="2800" dirty="0">
                <a:solidFill>
                  <a:srgbClr val="FF0000"/>
                </a:solidFill>
                <a:latin typeface="BIZ UDゴシック" panose="020B0400000000000000" pitchFamily="49" charset="-128"/>
                <a:ea typeface="BIZ UDゴシック" panose="020B0400000000000000" pitchFamily="49" charset="-128"/>
              </a:rPr>
              <a:t>ほしいという気持ち</a:t>
            </a:r>
            <a:endParaRPr kumimoji="1" lang="ja-JP" altLang="en-US" sz="2800" dirty="0">
              <a:solidFill>
                <a:srgbClr val="FF000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9722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665823D-AEBD-49C3-A210-91E5652223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2619" y="1599406"/>
            <a:ext cx="6036129" cy="6036129"/>
          </a:xfrm>
          <a:prstGeom prst="rect">
            <a:avLst/>
          </a:prstGeom>
        </p:spPr>
      </p:pic>
      <p:sp>
        <p:nvSpPr>
          <p:cNvPr id="2" name="タイトル 1">
            <a:extLst>
              <a:ext uri="{FF2B5EF4-FFF2-40B4-BE49-F238E27FC236}">
                <a16:creationId xmlns:a16="http://schemas.microsoft.com/office/drawing/2014/main" id="{B9705FFD-35FB-4883-8625-DC1122354CEC}"/>
              </a:ext>
            </a:extLst>
          </p:cNvPr>
          <p:cNvSpPr>
            <a:spLocks noGrp="1"/>
          </p:cNvSpPr>
          <p:nvPr>
            <p:ph type="title"/>
          </p:nvPr>
        </p:nvSpPr>
        <p:spPr/>
        <p:txBody>
          <a:bodyPr/>
          <a:lstStyle/>
          <a:p>
            <a:r>
              <a:rPr kumimoji="1" lang="ja-JP" altLang="en-US" dirty="0"/>
              <a:t>プロジェクトテーマ</a:t>
            </a:r>
          </a:p>
        </p:txBody>
      </p:sp>
      <p:sp>
        <p:nvSpPr>
          <p:cNvPr id="3" name="縦書きテキスト プレースホルダー 2">
            <a:extLst>
              <a:ext uri="{FF2B5EF4-FFF2-40B4-BE49-F238E27FC236}">
                <a16:creationId xmlns:a16="http://schemas.microsoft.com/office/drawing/2014/main" id="{EBA751EA-7244-4AFC-8606-A29F6CFA0E11}"/>
              </a:ext>
            </a:extLst>
          </p:cNvPr>
          <p:cNvSpPr>
            <a:spLocks noGrp="1"/>
          </p:cNvSpPr>
          <p:nvPr>
            <p:ph type="body" orient="vert" idx="1"/>
          </p:nvPr>
        </p:nvSpPr>
        <p:spPr>
          <a:xfrm>
            <a:off x="838200" y="1599406"/>
            <a:ext cx="10515599" cy="964589"/>
          </a:xfrm>
        </p:spPr>
        <p:txBody>
          <a:bodyPr vert="horz">
            <a:noAutofit/>
          </a:bodyPr>
          <a:lstStyle/>
          <a:p>
            <a:pPr marL="0" indent="0">
              <a:buNone/>
            </a:pPr>
            <a:r>
              <a:rPr lang="en-US" altLang="ja-JP" sz="6800" dirty="0">
                <a:solidFill>
                  <a:srgbClr val="FF0000"/>
                </a:solidFill>
                <a:latin typeface="HGP創英角ｺﾞｼｯｸUB" panose="020B0900000000000000" pitchFamily="50" charset="-128"/>
                <a:ea typeface="HGP創英角ｺﾞｼｯｸUB" panose="020B0900000000000000" pitchFamily="50" charset="-128"/>
              </a:rPr>
              <a:t>MY</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　</a:t>
            </a:r>
            <a:r>
              <a:rPr lang="en-US" altLang="ja-JP" sz="6800" dirty="0">
                <a:solidFill>
                  <a:srgbClr val="FF0000"/>
                </a:solidFill>
                <a:latin typeface="HGP創英角ｺﾞｼｯｸUB" panose="020B0900000000000000" pitchFamily="50" charset="-128"/>
                <a:ea typeface="HGP創英角ｺﾞｼｯｸUB" panose="020B0900000000000000" pitchFamily="50" charset="-128"/>
              </a:rPr>
              <a:t>SHOOT</a:t>
            </a:r>
            <a:r>
              <a:rPr lang="ja-JP" altLang="en-US" sz="3600"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6800" dirty="0">
                <a:solidFill>
                  <a:srgbClr val="FF0000"/>
                </a:solidFill>
                <a:latin typeface="HGP創英角ｺﾞｼｯｸUB" panose="020B0900000000000000" pitchFamily="50" charset="-128"/>
                <a:ea typeface="HGP創英角ｺﾞｼｯｸUB" panose="020B0900000000000000" pitchFamily="50" charset="-128"/>
              </a:rPr>
              <a:t>愛</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6800" dirty="0">
                <a:solidFill>
                  <a:srgbClr val="FF0000"/>
                </a:solidFill>
                <a:latin typeface="HGP創英角ｺﾞｼｯｸUB" panose="020B0900000000000000" pitchFamily="50" charset="-128"/>
                <a:ea typeface="HGP創英角ｺﾞｼｯｸUB" panose="020B0900000000000000" pitchFamily="50" charset="-128"/>
              </a:rPr>
              <a:t>プロジェクト</a:t>
            </a:r>
            <a:endParaRPr kumimoji="1" lang="ja-JP" altLang="en-US" sz="6800" dirty="0">
              <a:solidFill>
                <a:srgbClr val="FF00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8687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AD9B244-4421-4439-B2FE-D3394E8546FF}"/>
              </a:ext>
            </a:extLst>
          </p:cNvPr>
          <p:cNvSpPr txBox="1"/>
          <p:nvPr/>
        </p:nvSpPr>
        <p:spPr>
          <a:xfrm>
            <a:off x="1964099" y="609713"/>
            <a:ext cx="8263801" cy="5965145"/>
          </a:xfrm>
          <a:prstGeom prst="rect">
            <a:avLst/>
          </a:prstGeom>
          <a:noFill/>
        </p:spPr>
        <p:txBody>
          <a:bodyPr vert="wordArtVertRtl" wrap="square" rtlCol="0">
            <a:spAutoFit/>
          </a:bodyPr>
          <a:lstStyle/>
          <a:p>
            <a:r>
              <a:rPr lang="en-US" altLang="ja-JP" sz="5400" b="1" dirty="0">
                <a:solidFill>
                  <a:srgbClr val="FF0000"/>
                </a:solidFill>
                <a:latin typeface="HGP創英角ｺﾞｼｯｸUB" panose="020B0900000000000000" pitchFamily="50" charset="-128"/>
                <a:ea typeface="HGP創英角ｺﾞｼｯｸUB" panose="020B0900000000000000" pitchFamily="50" charset="-128"/>
              </a:rPr>
              <a:t>I</a:t>
            </a:r>
            <a:r>
              <a:rPr lang="en-US" altLang="ja-JP" sz="5400" b="1" dirty="0">
                <a:solidFill>
                  <a:schemeClr val="bg1"/>
                </a:solidFill>
                <a:latin typeface="HGP創英角ｺﾞｼｯｸUB" panose="020B0900000000000000" pitchFamily="50" charset="-128"/>
                <a:ea typeface="HGP創英角ｺﾞｼｯｸUB" panose="020B0900000000000000" pitchFamily="50" charset="-128"/>
              </a:rPr>
              <a:t>TOU</a:t>
            </a:r>
          </a:p>
          <a:p>
            <a:endParaRPr kumimoji="1" lang="en-US" altLang="ja-JP" sz="5400" b="1" dirty="0">
              <a:solidFill>
                <a:schemeClr val="bg1"/>
              </a:solidFill>
              <a:latin typeface="HGP創英角ｺﾞｼｯｸUB" panose="020B0900000000000000" pitchFamily="50" charset="-128"/>
              <a:ea typeface="HGP創英角ｺﾞｼｯｸUB" panose="020B0900000000000000" pitchFamily="50" charset="-128"/>
            </a:endParaRPr>
          </a:p>
          <a:p>
            <a:r>
              <a:rPr lang="en-US" altLang="ja-JP" sz="5400" b="1" dirty="0">
                <a:solidFill>
                  <a:srgbClr val="FF0000"/>
                </a:solidFill>
                <a:latin typeface="HGP創英角ｺﾞｼｯｸUB" panose="020B0900000000000000" pitchFamily="50" charset="-128"/>
                <a:ea typeface="HGP創英角ｺﾞｼｯｸUB" panose="020B0900000000000000" pitchFamily="50" charset="-128"/>
              </a:rPr>
              <a:t>T</a:t>
            </a:r>
            <a:r>
              <a:rPr lang="en-US" altLang="ja-JP" sz="5400" b="1" dirty="0">
                <a:solidFill>
                  <a:schemeClr val="bg1"/>
                </a:solidFill>
                <a:latin typeface="HGP創英角ｺﾞｼｯｸUB" panose="020B0900000000000000" pitchFamily="50" charset="-128"/>
                <a:ea typeface="HGP創英角ｺﾞｼｯｸUB" panose="020B0900000000000000" pitchFamily="50" charset="-128"/>
              </a:rPr>
              <a:t>SUBOI</a:t>
            </a:r>
          </a:p>
          <a:p>
            <a:r>
              <a:rPr kumimoji="1" lang="en-US" altLang="ja-JP" sz="5400" b="1" dirty="0">
                <a:solidFill>
                  <a:srgbClr val="FF0000"/>
                </a:solidFill>
                <a:latin typeface="HGP創英角ｺﾞｼｯｸUB" panose="020B0900000000000000" pitchFamily="50" charset="-128"/>
                <a:ea typeface="HGP創英角ｺﾞｼｯｸUB" panose="020B0900000000000000" pitchFamily="50" charset="-128"/>
              </a:rPr>
              <a:t>O</a:t>
            </a:r>
            <a:r>
              <a:rPr kumimoji="1" lang="en-US" altLang="ja-JP" sz="5400" b="1" dirty="0">
                <a:solidFill>
                  <a:schemeClr val="bg1"/>
                </a:solidFill>
                <a:latin typeface="HGP創英角ｺﾞｼｯｸUB" panose="020B0900000000000000" pitchFamily="50" charset="-128"/>
                <a:ea typeface="HGP創英角ｺﾞｼｯｸUB" panose="020B0900000000000000" pitchFamily="50" charset="-128"/>
              </a:rPr>
              <a:t>ZAWA</a:t>
            </a:r>
          </a:p>
          <a:p>
            <a:r>
              <a:rPr lang="en-US" altLang="ja-JP" sz="5400" b="1" dirty="0">
                <a:solidFill>
                  <a:srgbClr val="FF0000"/>
                </a:solidFill>
                <a:latin typeface="HGP創英角ｺﾞｼｯｸUB" panose="020B0900000000000000" pitchFamily="50" charset="-128"/>
                <a:ea typeface="HGP創英角ｺﾞｼｯｸUB" panose="020B0900000000000000" pitchFamily="50" charset="-128"/>
              </a:rPr>
              <a:t>O</a:t>
            </a:r>
            <a:r>
              <a:rPr lang="en-US" altLang="ja-JP" sz="5400" b="1" dirty="0">
                <a:solidFill>
                  <a:schemeClr val="bg1"/>
                </a:solidFill>
                <a:latin typeface="HGP創英角ｺﾞｼｯｸUB" panose="020B0900000000000000" pitchFamily="50" charset="-128"/>
                <a:ea typeface="HGP創英角ｺﾞｼｯｸUB" panose="020B0900000000000000" pitchFamily="50" charset="-128"/>
              </a:rPr>
              <a:t>OTAKE</a:t>
            </a:r>
          </a:p>
          <a:p>
            <a:r>
              <a:rPr lang="en-US" altLang="ja-JP" sz="5400" b="1" dirty="0">
                <a:solidFill>
                  <a:srgbClr val="FF0000"/>
                </a:solidFill>
                <a:latin typeface="HGP創英角ｺﾞｼｯｸUB" panose="020B0900000000000000" pitchFamily="50" charset="-128"/>
                <a:ea typeface="HGP創英角ｺﾞｼｯｸUB" panose="020B0900000000000000" pitchFamily="50" charset="-128"/>
              </a:rPr>
              <a:t>H</a:t>
            </a:r>
            <a:r>
              <a:rPr lang="en-US" altLang="ja-JP" sz="5400" b="1" dirty="0">
                <a:solidFill>
                  <a:schemeClr val="bg1"/>
                </a:solidFill>
                <a:latin typeface="HGP創英角ｺﾞｼｯｸUB" panose="020B0900000000000000" pitchFamily="50" charset="-128"/>
                <a:ea typeface="HGP創英角ｺﾞｼｯｸUB" panose="020B0900000000000000" pitchFamily="50" charset="-128"/>
              </a:rPr>
              <a:t>ANDO</a:t>
            </a:r>
          </a:p>
          <a:p>
            <a:r>
              <a:rPr kumimoji="1" lang="en-US" altLang="ja-JP" sz="5400" b="1" dirty="0">
                <a:solidFill>
                  <a:srgbClr val="FF0000"/>
                </a:solidFill>
                <a:latin typeface="HGP創英角ｺﾞｼｯｸUB" panose="020B0900000000000000" pitchFamily="50" charset="-128"/>
                <a:ea typeface="HGP創英角ｺﾞｼｯｸUB" panose="020B0900000000000000" pitchFamily="50" charset="-128"/>
              </a:rPr>
              <a:t>S</a:t>
            </a:r>
            <a:r>
              <a:rPr kumimoji="1" lang="en-US" altLang="ja-JP" sz="5400" b="1" dirty="0">
                <a:solidFill>
                  <a:schemeClr val="bg1"/>
                </a:solidFill>
                <a:latin typeface="HGP創英角ｺﾞｼｯｸUB" panose="020B0900000000000000" pitchFamily="50" charset="-128"/>
                <a:ea typeface="HGP創英角ｺﾞｼｯｸUB" panose="020B0900000000000000" pitchFamily="50" charset="-128"/>
              </a:rPr>
              <a:t>UZUKI</a:t>
            </a:r>
          </a:p>
          <a:p>
            <a:endParaRPr kumimoji="1" lang="en-US" altLang="ja-JP" sz="5400" b="1" dirty="0">
              <a:solidFill>
                <a:schemeClr val="bg1"/>
              </a:solidFill>
              <a:latin typeface="HGP創英角ｺﾞｼｯｸUB" panose="020B0900000000000000" pitchFamily="50" charset="-128"/>
              <a:ea typeface="HGP創英角ｺﾞｼｯｸUB" panose="020B0900000000000000" pitchFamily="50" charset="-128"/>
            </a:endParaRPr>
          </a:p>
          <a:p>
            <a:r>
              <a:rPr lang="en-US" altLang="ja-JP" sz="5400" b="1" dirty="0">
                <a:solidFill>
                  <a:srgbClr val="FF0000"/>
                </a:solidFill>
                <a:latin typeface="HGP創英角ｺﾞｼｯｸUB" panose="020B0900000000000000" pitchFamily="50" charset="-128"/>
                <a:ea typeface="HGP創英角ｺﾞｼｯｸUB" panose="020B0900000000000000" pitchFamily="50" charset="-128"/>
              </a:rPr>
              <a:t>Y</a:t>
            </a:r>
            <a:r>
              <a:rPr lang="en-US" altLang="ja-JP" sz="5400" b="1" dirty="0">
                <a:solidFill>
                  <a:schemeClr val="bg1"/>
                </a:solidFill>
                <a:latin typeface="HGP創英角ｺﾞｼｯｸUB" panose="020B0900000000000000" pitchFamily="50" charset="-128"/>
                <a:ea typeface="HGP創英角ｺﾞｼｯｸUB" panose="020B0900000000000000" pitchFamily="50" charset="-128"/>
              </a:rPr>
              <a:t>AGI</a:t>
            </a:r>
          </a:p>
          <a:p>
            <a:r>
              <a:rPr kumimoji="1" lang="en-US" altLang="ja-JP" sz="5400" b="1" dirty="0">
                <a:solidFill>
                  <a:srgbClr val="FF0000"/>
                </a:solidFill>
                <a:latin typeface="HGP創英角ｺﾞｼｯｸUB" panose="020B0900000000000000" pitchFamily="50" charset="-128"/>
                <a:ea typeface="HGP創英角ｺﾞｼｯｸUB" panose="020B0900000000000000" pitchFamily="50" charset="-128"/>
              </a:rPr>
              <a:t>M</a:t>
            </a:r>
            <a:r>
              <a:rPr kumimoji="1" lang="en-US" altLang="ja-JP" sz="5400" b="1" dirty="0">
                <a:solidFill>
                  <a:schemeClr val="bg1"/>
                </a:solidFill>
                <a:latin typeface="HGP創英角ｺﾞｼｯｸUB" panose="020B0900000000000000" pitchFamily="50" charset="-128"/>
                <a:ea typeface="HGP創英角ｺﾞｼｯｸUB" panose="020B0900000000000000" pitchFamily="50" charset="-128"/>
              </a:rPr>
              <a:t>ATSUDA</a:t>
            </a:r>
          </a:p>
        </p:txBody>
      </p:sp>
    </p:spTree>
    <p:extLst>
      <p:ext uri="{BB962C8B-B14F-4D97-AF65-F5344CB8AC3E}">
        <p14:creationId xmlns:p14="http://schemas.microsoft.com/office/powerpoint/2010/main" val="1054583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665823D-AEBD-49C3-A210-91E5652223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2619" y="1599406"/>
            <a:ext cx="6036129" cy="6036129"/>
          </a:xfrm>
          <a:prstGeom prst="rect">
            <a:avLst/>
          </a:prstGeom>
        </p:spPr>
      </p:pic>
      <p:sp>
        <p:nvSpPr>
          <p:cNvPr id="2" name="タイトル 1">
            <a:extLst>
              <a:ext uri="{FF2B5EF4-FFF2-40B4-BE49-F238E27FC236}">
                <a16:creationId xmlns:a16="http://schemas.microsoft.com/office/drawing/2014/main" id="{B9705FFD-35FB-4883-8625-DC1122354CEC}"/>
              </a:ext>
            </a:extLst>
          </p:cNvPr>
          <p:cNvSpPr>
            <a:spLocks noGrp="1"/>
          </p:cNvSpPr>
          <p:nvPr>
            <p:ph type="title"/>
          </p:nvPr>
        </p:nvSpPr>
        <p:spPr/>
        <p:txBody>
          <a:bodyPr/>
          <a:lstStyle/>
          <a:p>
            <a:r>
              <a:rPr kumimoji="1" lang="ja-JP" altLang="en-US" dirty="0"/>
              <a:t>プロジェクトテーマ</a:t>
            </a:r>
          </a:p>
        </p:txBody>
      </p:sp>
      <p:sp>
        <p:nvSpPr>
          <p:cNvPr id="3" name="縦書きテキスト プレースホルダー 2">
            <a:extLst>
              <a:ext uri="{FF2B5EF4-FFF2-40B4-BE49-F238E27FC236}">
                <a16:creationId xmlns:a16="http://schemas.microsoft.com/office/drawing/2014/main" id="{EBA751EA-7244-4AFC-8606-A29F6CFA0E11}"/>
              </a:ext>
            </a:extLst>
          </p:cNvPr>
          <p:cNvSpPr>
            <a:spLocks noGrp="1"/>
          </p:cNvSpPr>
          <p:nvPr>
            <p:ph type="body" orient="vert" idx="1"/>
          </p:nvPr>
        </p:nvSpPr>
        <p:spPr>
          <a:xfrm>
            <a:off x="838200" y="1599406"/>
            <a:ext cx="10515599" cy="964589"/>
          </a:xfrm>
        </p:spPr>
        <p:txBody>
          <a:bodyPr vert="horz">
            <a:noAutofit/>
          </a:bodyPr>
          <a:lstStyle/>
          <a:p>
            <a:pPr marL="0" indent="0">
              <a:buNone/>
            </a:pPr>
            <a:r>
              <a:rPr lang="en-US" altLang="ja-JP" sz="6800" dirty="0">
                <a:solidFill>
                  <a:srgbClr val="FF0000"/>
                </a:solidFill>
                <a:latin typeface="HGP創英角ｺﾞｼｯｸUB" panose="020B0900000000000000" pitchFamily="50" charset="-128"/>
                <a:ea typeface="HGP創英角ｺﾞｼｯｸUB" panose="020B0900000000000000" pitchFamily="50" charset="-128"/>
              </a:rPr>
              <a:t>MY</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　</a:t>
            </a:r>
            <a:r>
              <a:rPr lang="en-US" altLang="ja-JP" sz="6800" dirty="0">
                <a:solidFill>
                  <a:srgbClr val="FF0000"/>
                </a:solidFill>
                <a:latin typeface="HGP創英角ｺﾞｼｯｸUB" panose="020B0900000000000000" pitchFamily="50" charset="-128"/>
                <a:ea typeface="HGP創英角ｺﾞｼｯｸUB" panose="020B0900000000000000" pitchFamily="50" charset="-128"/>
              </a:rPr>
              <a:t>SHOOT</a:t>
            </a:r>
            <a:r>
              <a:rPr lang="ja-JP" altLang="en-US" sz="3600"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9600" dirty="0">
                <a:solidFill>
                  <a:srgbClr val="FF0000"/>
                </a:solidFill>
                <a:latin typeface="HGP創英角ｺﾞｼｯｸUB" panose="020B0900000000000000" pitchFamily="50" charset="-128"/>
                <a:ea typeface="HGP創英角ｺﾞｼｯｸUB" panose="020B0900000000000000" pitchFamily="50" charset="-128"/>
              </a:rPr>
              <a:t>愛</a:t>
            </a:r>
            <a:r>
              <a:rPr lang="ja-JP" altLang="en-US" sz="3200" dirty="0">
                <a:solidFill>
                  <a:srgbClr val="FF0000"/>
                </a:solidFill>
                <a:latin typeface="HGP創英角ｺﾞｼｯｸUB" panose="020B0900000000000000" pitchFamily="50" charset="-128"/>
                <a:ea typeface="HGP創英角ｺﾞｼｯｸUB" panose="020B0900000000000000" pitchFamily="50" charset="-128"/>
              </a:rPr>
              <a:t>　</a:t>
            </a:r>
            <a:r>
              <a:rPr lang="ja-JP" altLang="en-US" sz="6800" dirty="0">
                <a:solidFill>
                  <a:srgbClr val="FF0000"/>
                </a:solidFill>
                <a:latin typeface="HGP創英角ｺﾞｼｯｸUB" panose="020B0900000000000000" pitchFamily="50" charset="-128"/>
                <a:ea typeface="HGP創英角ｺﾞｼｯｸUB" panose="020B0900000000000000" pitchFamily="50" charset="-128"/>
              </a:rPr>
              <a:t>プロジェクト</a:t>
            </a:r>
            <a:endParaRPr kumimoji="1" lang="ja-JP" altLang="en-US" sz="6800" dirty="0">
              <a:solidFill>
                <a:srgbClr val="FF00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631604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7B012F-448D-4621-91BF-88B39BA383D6}"/>
              </a:ext>
            </a:extLst>
          </p:cNvPr>
          <p:cNvSpPr>
            <a:spLocks noGrp="1"/>
          </p:cNvSpPr>
          <p:nvPr>
            <p:ph type="ctrTitle"/>
          </p:nvPr>
        </p:nvSpPr>
        <p:spPr/>
        <p:txBody>
          <a:bodyPr/>
          <a:lstStyle/>
          <a:p>
            <a:r>
              <a:rPr lang="ja-JP" altLang="en-US" u="sng" dirty="0"/>
              <a:t>概要</a:t>
            </a:r>
            <a:endParaRPr kumimoji="1" lang="ja-JP" altLang="en-US" u="sng" dirty="0"/>
          </a:p>
        </p:txBody>
      </p:sp>
      <p:sp>
        <p:nvSpPr>
          <p:cNvPr id="3" name="字幕 2">
            <a:extLst>
              <a:ext uri="{FF2B5EF4-FFF2-40B4-BE49-F238E27FC236}">
                <a16:creationId xmlns:a16="http://schemas.microsoft.com/office/drawing/2014/main" id="{7A8C91AC-C01E-4EA0-B704-302CCEBA2180}"/>
              </a:ext>
            </a:extLst>
          </p:cNvPr>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194082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スポーツゲーム, テーブル, 野球 が含まれている画像&#10;&#10;自動的に生成された説明">
            <a:extLst>
              <a:ext uri="{FF2B5EF4-FFF2-40B4-BE49-F238E27FC236}">
                <a16:creationId xmlns:a16="http://schemas.microsoft.com/office/drawing/2014/main" id="{6A56230C-84E3-40DE-8A01-A80570D40867}"/>
              </a:ext>
            </a:extLst>
          </p:cNvPr>
          <p:cNvPicPr>
            <a:picLocks noGrp="1" noChangeAspect="1"/>
          </p:cNvPicPr>
          <p:nvPr>
            <p:ph idx="1"/>
          </p:nvPr>
        </p:nvPicPr>
        <p:blipFill rotWithShape="1">
          <a:blip r:embed="rId3">
            <a:alphaModFix amt="50000"/>
            <a:extLst>
              <a:ext uri="{28A0092B-C50C-407E-A947-70E740481C1C}">
                <a14:useLocalDpi xmlns:a14="http://schemas.microsoft.com/office/drawing/2010/main" val="0"/>
              </a:ext>
            </a:extLst>
          </a:blip>
          <a:srcRect l="25606" r="17251"/>
          <a:stretch/>
        </p:blipFill>
        <p:spPr>
          <a:xfrm>
            <a:off x="5352100" y="1209"/>
            <a:ext cx="9140561" cy="6894097"/>
          </a:xfrm>
        </p:spPr>
      </p:pic>
      <p:sp>
        <p:nvSpPr>
          <p:cNvPr id="10" name="吹き出し: 四角形 9">
            <a:extLst>
              <a:ext uri="{FF2B5EF4-FFF2-40B4-BE49-F238E27FC236}">
                <a16:creationId xmlns:a16="http://schemas.microsoft.com/office/drawing/2014/main" id="{42A1BCFC-DF94-41BF-B9F5-FC861FA21A06}"/>
              </a:ext>
            </a:extLst>
          </p:cNvPr>
          <p:cNvSpPr/>
          <p:nvPr/>
        </p:nvSpPr>
        <p:spPr>
          <a:xfrm flipH="1" flipV="1">
            <a:off x="242472" y="3953955"/>
            <a:ext cx="5197566" cy="2234574"/>
          </a:xfrm>
          <a:prstGeom prst="wedgeRectCallout">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SｺﾞｼｯｸE" panose="020B0900000000000000" pitchFamily="50" charset="-128"/>
              <a:ea typeface="HGSｺﾞｼｯｸE" panose="020B0900000000000000" pitchFamily="50" charset="-128"/>
            </a:endParaRPr>
          </a:p>
        </p:txBody>
      </p:sp>
      <p:sp>
        <p:nvSpPr>
          <p:cNvPr id="2" name="タイトル 1">
            <a:extLst>
              <a:ext uri="{FF2B5EF4-FFF2-40B4-BE49-F238E27FC236}">
                <a16:creationId xmlns:a16="http://schemas.microsoft.com/office/drawing/2014/main" id="{98705A53-F09C-4752-BB29-446A88141175}"/>
              </a:ext>
            </a:extLst>
          </p:cNvPr>
          <p:cNvSpPr>
            <a:spLocks noGrp="1"/>
          </p:cNvSpPr>
          <p:nvPr>
            <p:ph type="title"/>
          </p:nvPr>
        </p:nvSpPr>
        <p:spPr>
          <a:xfrm>
            <a:off x="875137" y="646292"/>
            <a:ext cx="3932237" cy="1138518"/>
          </a:xfrm>
        </p:spPr>
        <p:txBody>
          <a:bodyPr>
            <a:normAutofit fontScale="90000"/>
          </a:bodyPr>
          <a:lstStyle/>
          <a:p>
            <a:r>
              <a:rPr lang="ja-JP" altLang="en-US" sz="4900" dirty="0">
                <a:latin typeface="HGS創英角ｺﾞｼｯｸUB" panose="020B0900000000000000" pitchFamily="50" charset="-128"/>
                <a:ea typeface="HGS創英角ｺﾞｼｯｸUB" panose="020B0900000000000000" pitchFamily="50" charset="-128"/>
              </a:rPr>
              <a:t>概要</a:t>
            </a:r>
            <a:br>
              <a:rPr lang="en-US" altLang="ja-JP" sz="3600" dirty="0">
                <a:solidFill>
                  <a:schemeClr val="bg1"/>
                </a:solidFill>
                <a:latin typeface="HGS創英角ｺﾞｼｯｸUB" panose="020B0900000000000000" pitchFamily="50" charset="-128"/>
                <a:ea typeface="HGS創英角ｺﾞｼｯｸUB" panose="020B0900000000000000" pitchFamily="50" charset="-128"/>
              </a:rPr>
            </a:br>
            <a:endParaRPr kumimoji="1" lang="ja-JP" altLang="en-US" sz="3600" dirty="0"/>
          </a:p>
        </p:txBody>
      </p:sp>
      <p:sp>
        <p:nvSpPr>
          <p:cNvPr id="3" name="正方形/長方形 2">
            <a:extLst>
              <a:ext uri="{FF2B5EF4-FFF2-40B4-BE49-F238E27FC236}">
                <a16:creationId xmlns:a16="http://schemas.microsoft.com/office/drawing/2014/main" id="{62AA7D1E-715F-48C2-A566-1C906C927BF6}"/>
              </a:ext>
            </a:extLst>
          </p:cNvPr>
          <p:cNvSpPr/>
          <p:nvPr/>
        </p:nvSpPr>
        <p:spPr>
          <a:xfrm>
            <a:off x="380562" y="2459076"/>
            <a:ext cx="11424995" cy="1138517"/>
          </a:xfrm>
          <a:prstGeom prst="rect">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SｺﾞｼｯｸE" panose="020B0900000000000000" pitchFamily="50" charset="-128"/>
              <a:ea typeface="HGSｺﾞｼｯｸE" panose="020B0900000000000000" pitchFamily="50" charset="-128"/>
            </a:endParaRPr>
          </a:p>
        </p:txBody>
      </p:sp>
      <p:sp>
        <p:nvSpPr>
          <p:cNvPr id="4" name="テキスト プレースホルダー 3">
            <a:extLst>
              <a:ext uri="{FF2B5EF4-FFF2-40B4-BE49-F238E27FC236}">
                <a16:creationId xmlns:a16="http://schemas.microsoft.com/office/drawing/2014/main" id="{FDDB2BA9-6FA2-4905-915D-4647B8AB0AD4}"/>
              </a:ext>
            </a:extLst>
          </p:cNvPr>
          <p:cNvSpPr>
            <a:spLocks noGrp="1"/>
          </p:cNvSpPr>
          <p:nvPr>
            <p:ph type="body" sz="half" idx="2"/>
          </p:nvPr>
        </p:nvSpPr>
        <p:spPr>
          <a:xfrm>
            <a:off x="380563" y="1584066"/>
            <a:ext cx="11682965" cy="3664548"/>
          </a:xfrm>
        </p:spPr>
        <p:txBody>
          <a:bodyPr/>
          <a:lstStyle/>
          <a:p>
            <a:endParaRPr lang="en-US" altLang="ja-JP" dirty="0"/>
          </a:p>
          <a:p>
            <a:endParaRPr kumimoji="1" lang="en-US" altLang="ja-JP" sz="2800" dirty="0">
              <a:solidFill>
                <a:schemeClr val="bg1"/>
              </a:solidFill>
            </a:endParaRPr>
          </a:p>
          <a:p>
            <a:r>
              <a:rPr kumimoji="1" lang="en-US" altLang="ja-JP" sz="3200" dirty="0">
                <a:solidFill>
                  <a:schemeClr val="bg1"/>
                </a:solidFill>
              </a:rPr>
              <a:t>1</a:t>
            </a:r>
            <a:r>
              <a:rPr kumimoji="1" lang="ja-JP" altLang="en-US" sz="3200" dirty="0">
                <a:solidFill>
                  <a:schemeClr val="bg1"/>
                </a:solidFill>
              </a:rPr>
              <a:t>台ですべての要望を解決する</a:t>
            </a:r>
            <a:r>
              <a:rPr lang="ja-JP" altLang="en-US" sz="3200" dirty="0">
                <a:solidFill>
                  <a:schemeClr val="bg1"/>
                </a:solidFill>
              </a:rPr>
              <a:t>バスケットボール回収ロボット</a:t>
            </a:r>
            <a:endParaRPr lang="en-US" altLang="ja-JP" sz="3200" dirty="0">
              <a:solidFill>
                <a:schemeClr val="bg1"/>
              </a:solidFill>
            </a:endParaRPr>
          </a:p>
          <a:p>
            <a:r>
              <a:rPr kumimoji="1" lang="en-US" altLang="ja-JP" sz="3200" dirty="0">
                <a:solidFill>
                  <a:schemeClr val="bg1"/>
                </a:solidFill>
              </a:rPr>
              <a:t>1</a:t>
            </a:r>
            <a:r>
              <a:rPr kumimoji="1" lang="ja-JP" altLang="en-US" sz="3200" dirty="0">
                <a:solidFill>
                  <a:schemeClr val="bg1"/>
                </a:solidFill>
              </a:rPr>
              <a:t>人では実現できなかった</a:t>
            </a:r>
            <a:r>
              <a:rPr lang="ja-JP" altLang="en-US" sz="3200" dirty="0">
                <a:solidFill>
                  <a:schemeClr val="bg1"/>
                </a:solidFill>
              </a:rPr>
              <a:t>最も効率のいいシュート練習を</a:t>
            </a:r>
            <a:r>
              <a:rPr kumimoji="1" lang="ja-JP" altLang="en-US" sz="3200" dirty="0">
                <a:solidFill>
                  <a:schemeClr val="bg1"/>
                </a:solidFill>
              </a:rPr>
              <a:t>提供する</a:t>
            </a:r>
            <a:endParaRPr kumimoji="1" lang="en-US" altLang="ja-JP" sz="3200" dirty="0">
              <a:solidFill>
                <a:schemeClr val="bg1"/>
              </a:solidFill>
            </a:endParaRPr>
          </a:p>
          <a:p>
            <a:endParaRPr kumimoji="1" lang="ja-JP" altLang="en-US" sz="2000" dirty="0">
              <a:solidFill>
                <a:schemeClr val="bg1"/>
              </a:solidFill>
            </a:endParaRPr>
          </a:p>
        </p:txBody>
      </p:sp>
      <p:sp>
        <p:nvSpPr>
          <p:cNvPr id="8" name="吹き出し: 四角形 7">
            <a:extLst>
              <a:ext uri="{FF2B5EF4-FFF2-40B4-BE49-F238E27FC236}">
                <a16:creationId xmlns:a16="http://schemas.microsoft.com/office/drawing/2014/main" id="{9F641CCE-BE5F-4D2F-AAB1-3C42D1C93CE9}"/>
              </a:ext>
            </a:extLst>
          </p:cNvPr>
          <p:cNvSpPr/>
          <p:nvPr/>
        </p:nvSpPr>
        <p:spPr>
          <a:xfrm flipV="1">
            <a:off x="5840549" y="3953954"/>
            <a:ext cx="5197565" cy="2234575"/>
          </a:xfrm>
          <a:prstGeom prst="wedgeRectCallout">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SｺﾞｼｯｸE" panose="020B0900000000000000" pitchFamily="50" charset="-128"/>
              <a:ea typeface="HGSｺﾞｼｯｸE" panose="020B0900000000000000" pitchFamily="50" charset="-128"/>
            </a:endParaRPr>
          </a:p>
        </p:txBody>
      </p:sp>
      <p:sp>
        <p:nvSpPr>
          <p:cNvPr id="9" name="テキスト ボックス 8">
            <a:extLst>
              <a:ext uri="{FF2B5EF4-FFF2-40B4-BE49-F238E27FC236}">
                <a16:creationId xmlns:a16="http://schemas.microsoft.com/office/drawing/2014/main" id="{669AA49F-C1A1-4BE6-A6CB-EA39F3E7B860}"/>
              </a:ext>
            </a:extLst>
          </p:cNvPr>
          <p:cNvSpPr txBox="1"/>
          <p:nvPr/>
        </p:nvSpPr>
        <p:spPr>
          <a:xfrm>
            <a:off x="6586500" y="4501854"/>
            <a:ext cx="3852514" cy="1138773"/>
          </a:xfrm>
          <a:prstGeom prst="rect">
            <a:avLst/>
          </a:prstGeom>
          <a:noFill/>
        </p:spPr>
        <p:txBody>
          <a:bodyPr wrap="square" rtlCol="0">
            <a:spAutoFit/>
          </a:bodyPr>
          <a:lstStyle/>
          <a:p>
            <a:r>
              <a:rPr lang="ja-JP" altLang="en-US" sz="3400" dirty="0">
                <a:solidFill>
                  <a:srgbClr val="FF0000"/>
                </a:solidFill>
                <a:latin typeface="HGPｺﾞｼｯｸE" panose="020B0900000000000000" pitchFamily="50" charset="-128"/>
                <a:ea typeface="HGPｺﾞｼｯｸE" panose="020B0900000000000000" pitchFamily="50" charset="-128"/>
              </a:rPr>
              <a:t>既存の製品にない</a:t>
            </a:r>
            <a:endParaRPr lang="en-US" altLang="ja-JP" sz="3400" dirty="0">
              <a:solidFill>
                <a:srgbClr val="FF0000"/>
              </a:solidFill>
              <a:latin typeface="HGPｺﾞｼｯｸE" panose="020B0900000000000000" pitchFamily="50" charset="-128"/>
              <a:ea typeface="HGPｺﾞｼｯｸE" panose="020B0900000000000000" pitchFamily="50" charset="-128"/>
            </a:endParaRPr>
          </a:p>
          <a:p>
            <a:r>
              <a:rPr kumimoji="1" lang="ja-JP" altLang="en-US" sz="3400" dirty="0">
                <a:solidFill>
                  <a:srgbClr val="FF0000"/>
                </a:solidFill>
                <a:latin typeface="HGPｺﾞｼｯｸE" panose="020B0900000000000000" pitchFamily="50" charset="-128"/>
                <a:ea typeface="HGPｺﾞｼｯｸE" panose="020B0900000000000000" pitchFamily="50" charset="-128"/>
              </a:rPr>
              <a:t>ロボット</a:t>
            </a:r>
            <a:r>
              <a:rPr lang="ja-JP" altLang="en-US" sz="3400" dirty="0">
                <a:solidFill>
                  <a:srgbClr val="FF0000"/>
                </a:solidFill>
                <a:latin typeface="HGPｺﾞｼｯｸE" panose="020B0900000000000000" pitchFamily="50" charset="-128"/>
                <a:ea typeface="HGPｺﾞｼｯｸE" panose="020B0900000000000000" pitchFamily="50" charset="-128"/>
              </a:rPr>
              <a:t>を作りたい</a:t>
            </a:r>
            <a:endParaRPr kumimoji="1" lang="ja-JP" altLang="en-US" sz="3400" dirty="0">
              <a:solidFill>
                <a:srgbClr val="FF0000"/>
              </a:solidFill>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A95B20FD-43E0-49DE-96AA-5B4C3C49A505}"/>
              </a:ext>
            </a:extLst>
          </p:cNvPr>
          <p:cNvSpPr txBox="1"/>
          <p:nvPr/>
        </p:nvSpPr>
        <p:spPr>
          <a:xfrm>
            <a:off x="454726" y="4838959"/>
            <a:ext cx="4929929" cy="615553"/>
          </a:xfrm>
          <a:prstGeom prst="rect">
            <a:avLst/>
          </a:prstGeom>
          <a:noFill/>
        </p:spPr>
        <p:txBody>
          <a:bodyPr wrap="square" rtlCol="0">
            <a:spAutoFit/>
          </a:bodyPr>
          <a:lstStyle/>
          <a:p>
            <a:r>
              <a:rPr kumimoji="1" lang="ja-JP" altLang="en-US" sz="3400" dirty="0">
                <a:solidFill>
                  <a:srgbClr val="FF0000"/>
                </a:solidFill>
                <a:latin typeface="HGPｺﾞｼｯｸE" panose="020B0900000000000000" pitchFamily="50" charset="-128"/>
                <a:ea typeface="HGPｺﾞｼｯｸE" panose="020B0900000000000000" pitchFamily="50" charset="-128"/>
              </a:rPr>
              <a:t>体育館内競技を助けたい</a:t>
            </a:r>
          </a:p>
        </p:txBody>
      </p:sp>
    </p:spTree>
    <p:extLst>
      <p:ext uri="{BB962C8B-B14F-4D97-AF65-F5344CB8AC3E}">
        <p14:creationId xmlns:p14="http://schemas.microsoft.com/office/powerpoint/2010/main" val="109623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6A26561-4251-43DE-A050-EC8304E3F947}"/>
              </a:ext>
            </a:extLst>
          </p:cNvPr>
          <p:cNvSpPr>
            <a:spLocks noGrp="1"/>
          </p:cNvSpPr>
          <p:nvPr>
            <p:ph type="title"/>
          </p:nvPr>
        </p:nvSpPr>
        <p:spPr>
          <a:xfrm>
            <a:off x="836612" y="445632"/>
            <a:ext cx="4711926" cy="923698"/>
          </a:xfrm>
        </p:spPr>
        <p:txBody>
          <a:bodyPr vert="horz" lIns="91440" tIns="45720" rIns="91440" bIns="45720" rtlCol="0" anchor="b">
            <a:normAutofit/>
          </a:bodyPr>
          <a:lstStyle/>
          <a:p>
            <a:r>
              <a:rPr lang="ja-JP" altLang="en-US" sz="4400" dirty="0"/>
              <a:t>なぜ体育館なの？</a:t>
            </a:r>
            <a:endParaRPr lang="en-US" sz="4400" dirty="0"/>
          </a:p>
        </p:txBody>
      </p:sp>
      <p:pic>
        <p:nvPicPr>
          <p:cNvPr id="6" name="コンテンツ プレースホルダー 5">
            <a:extLst>
              <a:ext uri="{FF2B5EF4-FFF2-40B4-BE49-F238E27FC236}">
                <a16:creationId xmlns:a16="http://schemas.microsoft.com/office/drawing/2014/main" id="{71FCA8AC-1A88-4907-923C-C50F9DC4A9F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5183188" y="1366837"/>
            <a:ext cx="6172200" cy="4114800"/>
          </a:xfrm>
          <a:prstGeom prst="rect">
            <a:avLst/>
          </a:prstGeom>
          <a:noFill/>
        </p:spPr>
      </p:pic>
      <p:sp>
        <p:nvSpPr>
          <p:cNvPr id="2" name="正方形/長方形 1">
            <a:extLst>
              <a:ext uri="{FF2B5EF4-FFF2-40B4-BE49-F238E27FC236}">
                <a16:creationId xmlns:a16="http://schemas.microsoft.com/office/drawing/2014/main" id="{1AEB67CC-2AC5-40AD-9D76-97706BC0E7FD}"/>
              </a:ext>
            </a:extLst>
          </p:cNvPr>
          <p:cNvSpPr/>
          <p:nvPr/>
        </p:nvSpPr>
        <p:spPr>
          <a:xfrm>
            <a:off x="836612" y="2661557"/>
            <a:ext cx="6172200" cy="923698"/>
          </a:xfrm>
          <a:prstGeom prst="rect">
            <a:avLst/>
          </a:prstGeom>
          <a:solidFill>
            <a:schemeClr val="tx1"/>
          </a:solidFill>
          <a:ln>
            <a:solidFill>
              <a:schemeClr val="bg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Content Placeholder 2">
            <a:extLst>
              <a:ext uri="{FF2B5EF4-FFF2-40B4-BE49-F238E27FC236}">
                <a16:creationId xmlns:a16="http://schemas.microsoft.com/office/drawing/2014/main" id="{2E2D12F7-27A4-498B-9B23-C9D19527A04C}"/>
              </a:ext>
            </a:extLst>
          </p:cNvPr>
          <p:cNvSpPr>
            <a:spLocks noGrp="1"/>
          </p:cNvSpPr>
          <p:nvPr>
            <p:ph type="body" sz="half" idx="2"/>
          </p:nvPr>
        </p:nvSpPr>
        <p:spPr>
          <a:xfrm>
            <a:off x="839788" y="2057400"/>
            <a:ext cx="6361112" cy="3811588"/>
          </a:xfrm>
        </p:spPr>
        <p:txBody>
          <a:bodyPr vert="horz" lIns="91440" tIns="45720" rIns="91440" bIns="45720" rtlCol="0">
            <a:normAutofit/>
          </a:bodyPr>
          <a:lstStyle/>
          <a:p>
            <a:endParaRPr lang="en-US" altLang="ja-JP" dirty="0">
              <a:solidFill>
                <a:schemeClr val="bg1"/>
              </a:solidFill>
            </a:endParaRPr>
          </a:p>
          <a:p>
            <a:endParaRPr lang="en-US" altLang="ja-JP" dirty="0">
              <a:solidFill>
                <a:schemeClr val="bg1"/>
              </a:solidFill>
            </a:endParaRPr>
          </a:p>
          <a:p>
            <a:pPr>
              <a:spcBef>
                <a:spcPts val="0"/>
              </a:spcBef>
              <a:spcAft>
                <a:spcPts val="600"/>
              </a:spcAft>
            </a:pPr>
            <a:r>
              <a:rPr lang="ja-JP" altLang="en-US" sz="2400" dirty="0">
                <a:solidFill>
                  <a:schemeClr val="bg1"/>
                </a:solidFill>
              </a:rPr>
              <a:t>三密になりやすい室内競技を応援したい</a:t>
            </a:r>
            <a:endParaRPr lang="en-US" altLang="ja-JP" sz="2400" dirty="0">
              <a:solidFill>
                <a:schemeClr val="bg1"/>
              </a:solidFill>
            </a:endParaRPr>
          </a:p>
          <a:p>
            <a:r>
              <a:rPr lang="en-US" altLang="ja-JP" sz="2400" dirty="0">
                <a:solidFill>
                  <a:schemeClr val="bg1"/>
                </a:solidFill>
              </a:rPr>
              <a:t>1</a:t>
            </a:r>
            <a:r>
              <a:rPr lang="ja-JP" altLang="en-US" sz="2400" dirty="0">
                <a:solidFill>
                  <a:schemeClr val="bg1"/>
                </a:solidFill>
              </a:rPr>
              <a:t>人でシュート練習を効率化させるのは難しい</a:t>
            </a:r>
            <a:endParaRPr lang="en-US" altLang="ja-JP" sz="2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517725133"/>
      </p:ext>
    </p:extLst>
  </p:cSld>
  <p:clrMapOvr>
    <a:masterClrMapping/>
  </p:clrMapOvr>
</p:sld>
</file>

<file path=ppt/theme/theme1.xml><?xml version="1.0" encoding="utf-8"?>
<a:theme xmlns:a="http://schemas.openxmlformats.org/drawingml/2006/main" name="テーマ1">
  <a:themeElements>
    <a:clrScheme name="グレースケール">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テーマ1" id="{63063F52-28AF-4026-93D1-492A77BF0C24}" vid="{E8614B6A-E598-4E90-B4E0-CC9447C4393B}"/>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2503</Words>
  <Application>Microsoft Office PowerPoint</Application>
  <PresentationFormat>ワイド画面</PresentationFormat>
  <Paragraphs>301</Paragraphs>
  <Slides>32</Slides>
  <Notes>26</Notes>
  <HiddenSlides>4</HiddenSlides>
  <MMClips>3</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32</vt:i4>
      </vt:variant>
    </vt:vector>
  </HeadingPairs>
  <TitlesOfParts>
    <vt:vector size="44" baseType="lpstr">
      <vt:lpstr>BIZ UDゴシック</vt:lpstr>
      <vt:lpstr>HGPｺﾞｼｯｸE</vt:lpstr>
      <vt:lpstr>HGP創英角ｺﾞｼｯｸUB</vt:lpstr>
      <vt:lpstr>HGSｺﾞｼｯｸE</vt:lpstr>
      <vt:lpstr>HGS創英角ｺﾞｼｯｸUB</vt:lpstr>
      <vt:lpstr>UD デジタル 教科書体 NP-R</vt:lpstr>
      <vt:lpstr>游ゴシック</vt:lpstr>
      <vt:lpstr>游ゴシック Light</vt:lpstr>
      <vt:lpstr>Arial</vt:lpstr>
      <vt:lpstr>Bauhaus 93</vt:lpstr>
      <vt:lpstr>テーマ1</vt:lpstr>
      <vt:lpstr>Office テーマ</vt:lpstr>
      <vt:lpstr>MY SHOOT 愛 プロジェクト</vt:lpstr>
      <vt:lpstr>今年の大きな話題と言えば…？</vt:lpstr>
      <vt:lpstr>今年の大きな話題と言えば…？</vt:lpstr>
      <vt:lpstr>プロジェクトテーマ</vt:lpstr>
      <vt:lpstr>PowerPoint プレゼンテーション</vt:lpstr>
      <vt:lpstr>プロジェクトテーマ</vt:lpstr>
      <vt:lpstr>概要</vt:lpstr>
      <vt:lpstr>概要 </vt:lpstr>
      <vt:lpstr>なぜ体育館なの？</vt:lpstr>
      <vt:lpstr>新規性</vt:lpstr>
      <vt:lpstr>バスケットプレイヤーの 悩みって何？</vt:lpstr>
      <vt:lpstr>どうゆうMIRSがほしいのか？</vt:lpstr>
      <vt:lpstr>僕たちが作るMIRS </vt:lpstr>
      <vt:lpstr>実際の流れ</vt:lpstr>
      <vt:lpstr>実際の流れ</vt:lpstr>
      <vt:lpstr>実際の流れ</vt:lpstr>
      <vt:lpstr>実際の流れ</vt:lpstr>
      <vt:lpstr>機構紹介　</vt:lpstr>
      <vt:lpstr>回収機構</vt:lpstr>
      <vt:lpstr>PowerPoint プレゼンテーション</vt:lpstr>
      <vt:lpstr>昇降機構</vt:lpstr>
      <vt:lpstr>PowerPoint プレゼンテーション</vt:lpstr>
      <vt:lpstr>画像処理</vt:lpstr>
      <vt:lpstr>PowerPoint プレゼンテーション</vt:lpstr>
      <vt:lpstr>求められる要件</vt:lpstr>
      <vt:lpstr>求められる要件</vt:lpstr>
      <vt:lpstr>今後の展望</vt:lpstr>
      <vt:lpstr>PowerPoint プレゼンテーション</vt:lpstr>
      <vt:lpstr>どうゆうMIRSがほしいのか？</vt:lpstr>
      <vt:lpstr>今年の大きな話題と言えば…？</vt:lpstr>
      <vt:lpstr>なぜ体育館なの？</vt:lpstr>
      <vt:lpstr>プロジェクトテーマ</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SHOOT 愛 プロジェクト</dc:title>
  <dc:creator>TSUBOI TOSHIHIRO</dc:creator>
  <cp:lastModifiedBy>TSUBOI TOSHIHIRO</cp:lastModifiedBy>
  <cp:revision>3</cp:revision>
  <dcterms:created xsi:type="dcterms:W3CDTF">2021-01-16T02:29:43Z</dcterms:created>
  <dcterms:modified xsi:type="dcterms:W3CDTF">2021-01-16T03:02:06Z</dcterms:modified>
</cp:coreProperties>
</file>