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8" r:id="rId2"/>
    <p:sldId id="260" r:id="rId3"/>
    <p:sldId id="259" r:id="rId4"/>
    <p:sldId id="261"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03" autoAdjust="0"/>
    <p:restoredTop sz="94660"/>
  </p:normalViewPr>
  <p:slideViewPr>
    <p:cSldViewPr snapToGrid="0">
      <p:cViewPr varScale="1">
        <p:scale>
          <a:sx n="114" d="100"/>
          <a:sy n="114" d="100"/>
        </p:scale>
        <p:origin x="86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ja-JP" altLang="en-US"/>
              <a:t>マスター タイトルの書式設定</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12/11/2020</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8A87A34-81AB-432B-8DAE-1953F412C126}" type="datetimeFigureOut">
              <a:rPr lang="en-US" dirty="0"/>
              <a:t>12/11/2020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12/11/2020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447191" y="2824269"/>
            <a:ext cx="4645152" cy="26444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412362" y="2821491"/>
            <a:ext cx="4645152" cy="2637371"/>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12/11/2020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12/11/2020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12/11/2020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8A87A34-81AB-432B-8DAE-1953F412C126}" type="datetimeFigureOut">
              <a:rPr lang="en-US" dirty="0"/>
              <a:t>12/11/2020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12/11/2020</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12/11/2020</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kumimoji="1"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a:extLst>
              <a:ext uri="{FF2B5EF4-FFF2-40B4-BE49-F238E27FC236}">
                <a16:creationId xmlns:a16="http://schemas.microsoft.com/office/drawing/2014/main" id="{79E86B39-480F-4F03-B06F-AFD6E8B20454}"/>
              </a:ext>
            </a:extLst>
          </p:cNvPr>
          <p:cNvGraphicFramePr>
            <a:graphicFrameLocks noGrp="1"/>
          </p:cNvGraphicFramePr>
          <p:nvPr>
            <p:extLst>
              <p:ext uri="{D42A27DB-BD31-4B8C-83A1-F6EECF244321}">
                <p14:modId xmlns:p14="http://schemas.microsoft.com/office/powerpoint/2010/main" val="765926626"/>
              </p:ext>
            </p:extLst>
          </p:nvPr>
        </p:nvGraphicFramePr>
        <p:xfrm>
          <a:off x="609600" y="544445"/>
          <a:ext cx="10972800" cy="5212080"/>
        </p:xfrm>
        <a:graphic>
          <a:graphicData uri="http://schemas.openxmlformats.org/drawingml/2006/table">
            <a:tbl>
              <a:tblPr firstRow="1" bandRow="1">
                <a:tableStyleId>{7DF18680-E054-41AD-8BC1-D1AEF772440D}</a:tableStyleId>
              </a:tblPr>
              <a:tblGrid>
                <a:gridCol w="1299411">
                  <a:extLst>
                    <a:ext uri="{9D8B030D-6E8A-4147-A177-3AD203B41FA5}">
                      <a16:colId xmlns:a16="http://schemas.microsoft.com/office/drawing/2014/main" val="3302477181"/>
                    </a:ext>
                  </a:extLst>
                </a:gridCol>
                <a:gridCol w="3657600">
                  <a:extLst>
                    <a:ext uri="{9D8B030D-6E8A-4147-A177-3AD203B41FA5}">
                      <a16:colId xmlns:a16="http://schemas.microsoft.com/office/drawing/2014/main" val="3947800211"/>
                    </a:ext>
                  </a:extLst>
                </a:gridCol>
                <a:gridCol w="978568">
                  <a:extLst>
                    <a:ext uri="{9D8B030D-6E8A-4147-A177-3AD203B41FA5}">
                      <a16:colId xmlns:a16="http://schemas.microsoft.com/office/drawing/2014/main" val="2826181065"/>
                    </a:ext>
                  </a:extLst>
                </a:gridCol>
                <a:gridCol w="3196794">
                  <a:extLst>
                    <a:ext uri="{9D8B030D-6E8A-4147-A177-3AD203B41FA5}">
                      <a16:colId xmlns:a16="http://schemas.microsoft.com/office/drawing/2014/main" val="1865530552"/>
                    </a:ext>
                  </a:extLst>
                </a:gridCol>
                <a:gridCol w="1840427">
                  <a:extLst>
                    <a:ext uri="{9D8B030D-6E8A-4147-A177-3AD203B41FA5}">
                      <a16:colId xmlns:a16="http://schemas.microsoft.com/office/drawing/2014/main" val="151849489"/>
                    </a:ext>
                  </a:extLst>
                </a:gridCol>
              </a:tblGrid>
              <a:tr h="218051">
                <a:tc>
                  <a:txBody>
                    <a:bodyPr/>
                    <a:lstStyle/>
                    <a:p>
                      <a:r>
                        <a:rPr kumimoji="1" lang="ja-JP" altLang="en-US" dirty="0"/>
                        <a:t>項目</a:t>
                      </a:r>
                    </a:p>
                  </a:txBody>
                  <a:tcPr/>
                </a:tc>
                <a:tc>
                  <a:txBody>
                    <a:bodyPr/>
                    <a:lstStyle/>
                    <a:p>
                      <a:r>
                        <a:rPr kumimoji="1" lang="ja-JP" altLang="en-US" dirty="0"/>
                        <a:t>動作シナリオ</a:t>
                      </a:r>
                    </a:p>
                  </a:txBody>
                  <a:tcPr/>
                </a:tc>
                <a:tc>
                  <a:txBody>
                    <a:bodyPr/>
                    <a:lstStyle/>
                    <a:p>
                      <a:r>
                        <a:rPr kumimoji="1" lang="ja-JP" altLang="en-US" dirty="0"/>
                        <a:t>優先度</a:t>
                      </a:r>
                    </a:p>
                  </a:txBody>
                  <a:tcPr/>
                </a:tc>
                <a:tc>
                  <a:txBody>
                    <a:bodyPr/>
                    <a:lstStyle/>
                    <a:p>
                      <a:r>
                        <a:rPr kumimoji="1" lang="ja-JP" altLang="en-US" dirty="0"/>
                        <a:t>開発状況</a:t>
                      </a:r>
                    </a:p>
                  </a:txBody>
                  <a:tcPr/>
                </a:tc>
                <a:tc>
                  <a:txBody>
                    <a:bodyPr/>
                    <a:lstStyle/>
                    <a:p>
                      <a:r>
                        <a:rPr kumimoji="1" lang="ja-JP" altLang="en-US" dirty="0"/>
                        <a:t>備考</a:t>
                      </a:r>
                    </a:p>
                  </a:txBody>
                  <a:tcPr/>
                </a:tc>
                <a:extLst>
                  <a:ext uri="{0D108BD9-81ED-4DB2-BD59-A6C34878D82A}">
                    <a16:rowId xmlns:a16="http://schemas.microsoft.com/office/drawing/2014/main" val="2365798420"/>
                  </a:ext>
                </a:extLst>
              </a:tr>
              <a:tr h="188317">
                <a:tc>
                  <a:txBody>
                    <a:bodyPr/>
                    <a:lstStyle/>
                    <a:p>
                      <a:r>
                        <a:rPr kumimoji="1" lang="ja-JP" altLang="en-US" dirty="0"/>
                        <a:t>回収機能</a:t>
                      </a:r>
                    </a:p>
                  </a:txBody>
                  <a:tcPr/>
                </a:tc>
                <a:tc>
                  <a:txBody>
                    <a:bodyPr/>
                    <a:lstStyle/>
                    <a:p>
                      <a:r>
                        <a:rPr kumimoji="1" lang="en-US" altLang="ja-JP" dirty="0"/>
                        <a:t>Arduino</a:t>
                      </a:r>
                      <a:r>
                        <a:rPr kumimoji="1" lang="ja-JP" altLang="en-US" dirty="0"/>
                        <a:t>の指令を回収用モータに出力する</a:t>
                      </a:r>
                      <a:endParaRPr kumimoji="1" lang="en-US" altLang="ja-JP" dirty="0"/>
                    </a:p>
                    <a:p>
                      <a:r>
                        <a:rPr kumimoji="1" lang="ja-JP" altLang="en-US" dirty="0"/>
                        <a:t>モーターでローラーを回転させ、ボールを機体内部へと回収する。回収したボールを昇降機構へと送る。</a:t>
                      </a:r>
                      <a:endParaRPr kumimoji="1" lang="en-US" altLang="ja-JP" dirty="0"/>
                    </a:p>
                    <a:p>
                      <a:endParaRPr kumimoji="1" lang="ja-JP" altLang="en-US" dirty="0"/>
                    </a:p>
                  </a:txBody>
                  <a:tcPr/>
                </a:tc>
                <a:tc>
                  <a:txBody>
                    <a:bodyPr/>
                    <a:lstStyle/>
                    <a:p>
                      <a:r>
                        <a:rPr kumimoji="1" lang="en-US" altLang="ja-JP" dirty="0"/>
                        <a:t>A1</a:t>
                      </a:r>
                      <a:endParaRPr kumimoji="1" lang="ja-JP" altLang="en-US" dirty="0"/>
                    </a:p>
                  </a:txBody>
                  <a:tcPr/>
                </a:tc>
                <a:tc>
                  <a:txBody>
                    <a:bodyPr/>
                    <a:lstStyle/>
                    <a:p>
                      <a:pPr marL="285750" indent="-285750">
                        <a:buFont typeface="Arial" panose="020B0604020202020204" pitchFamily="34" charset="0"/>
                        <a:buChar char="•"/>
                      </a:pPr>
                      <a:r>
                        <a:rPr kumimoji="1" lang="ja-JP" altLang="en-US" dirty="0"/>
                        <a:t>メカ</a:t>
                      </a:r>
                      <a:r>
                        <a:rPr kumimoji="1" lang="en-US" altLang="ja-JP" dirty="0"/>
                        <a:t>:</a:t>
                      </a:r>
                      <a:r>
                        <a:rPr kumimoji="1" lang="ja-JP" altLang="en-US" dirty="0"/>
                        <a:t>ローラー部以外は完成。ローラーは試作の必要あり。製作、組み立ては未着手。工場加工部品の予定なし</a:t>
                      </a:r>
                      <a:endParaRPr kumimoji="1" lang="en-US" altLang="ja-JP" dirty="0"/>
                    </a:p>
                    <a:p>
                      <a:pPr marL="285750" indent="-285750">
                        <a:buFont typeface="Arial" panose="020B0604020202020204" pitchFamily="34" charset="0"/>
                        <a:buChar char="•"/>
                      </a:pPr>
                      <a:r>
                        <a:rPr kumimoji="1" lang="ja-JP" altLang="en-US" dirty="0"/>
                        <a:t>ソフト</a:t>
                      </a:r>
                      <a:r>
                        <a:rPr kumimoji="1" lang="en-US" altLang="ja-JP" dirty="0"/>
                        <a:t>:Arduino</a:t>
                      </a:r>
                      <a:r>
                        <a:rPr kumimoji="1" lang="ja-JP" altLang="en-US" dirty="0"/>
                        <a:t>プログラムの変更未着手だが変更は容易。</a:t>
                      </a:r>
                      <a:endParaRPr kumimoji="1" lang="en-US" altLang="ja-JP" dirty="0"/>
                    </a:p>
                    <a:p>
                      <a:pPr marL="285750" indent="-285750">
                        <a:buFont typeface="Arial" panose="020B0604020202020204" pitchFamily="34" charset="0"/>
                        <a:buChar char="•"/>
                      </a:pPr>
                      <a:r>
                        <a:rPr kumimoji="1" lang="ja-JP" altLang="en-US" dirty="0"/>
                        <a:t>エレキ</a:t>
                      </a:r>
                      <a:r>
                        <a:rPr kumimoji="1" lang="en-US" altLang="ja-JP" dirty="0"/>
                        <a:t>:</a:t>
                      </a:r>
                      <a:r>
                        <a:rPr kumimoji="1" lang="ja-JP" altLang="en-US" dirty="0"/>
                        <a:t>回収用モータへの配線未着手。</a:t>
                      </a:r>
                      <a:r>
                        <a:rPr kumimoji="1" lang="en-US" altLang="ja-JP" dirty="0"/>
                        <a:t>ArduinoMega</a:t>
                      </a:r>
                      <a:r>
                        <a:rPr kumimoji="1" lang="ja-JP" altLang="en-US" dirty="0"/>
                        <a:t>の基盤作成</a:t>
                      </a:r>
                      <a:r>
                        <a:rPr kumimoji="1" lang="en-US" altLang="ja-JP" dirty="0"/>
                        <a:t>8</a:t>
                      </a:r>
                      <a:r>
                        <a:rPr kumimoji="1" lang="ja-JP" altLang="en-US" dirty="0"/>
                        <a:t>割完了。</a:t>
                      </a:r>
                    </a:p>
                  </a:txBody>
                  <a:tcPr/>
                </a:tc>
                <a:tc>
                  <a:txBody>
                    <a:bodyPr/>
                    <a:lstStyle/>
                    <a:p>
                      <a:endParaRPr kumimoji="1" lang="ja-JP" altLang="en-US" dirty="0"/>
                    </a:p>
                  </a:txBody>
                  <a:tcPr/>
                </a:tc>
                <a:extLst>
                  <a:ext uri="{0D108BD9-81ED-4DB2-BD59-A6C34878D82A}">
                    <a16:rowId xmlns:a16="http://schemas.microsoft.com/office/drawing/2014/main" val="514963809"/>
                  </a:ext>
                </a:extLst>
              </a:tr>
              <a:tr h="370840">
                <a:tc>
                  <a:txBody>
                    <a:bodyPr/>
                    <a:lstStyle/>
                    <a:p>
                      <a:r>
                        <a:rPr kumimoji="1" lang="ja-JP" altLang="en-US" dirty="0"/>
                        <a:t>運搬機能</a:t>
                      </a:r>
                    </a:p>
                  </a:txBody>
                  <a:tcPr/>
                </a:tc>
                <a:tc>
                  <a:txBody>
                    <a:bodyPr/>
                    <a:lstStyle/>
                    <a:p>
                      <a:r>
                        <a:rPr kumimoji="1" lang="ja-JP" altLang="en-US" dirty="0"/>
                        <a:t>ボールを保持する機能</a:t>
                      </a:r>
                      <a:endParaRPr kumimoji="1" lang="en-US" altLang="ja-JP" dirty="0"/>
                    </a:p>
                    <a:p>
                      <a:r>
                        <a:rPr kumimoji="1" lang="ja-JP" altLang="en-US" dirty="0"/>
                        <a:t>車体後方の荷台が担う</a:t>
                      </a:r>
                    </a:p>
                  </a:txBody>
                  <a:tcPr/>
                </a:tc>
                <a:tc>
                  <a:txBody>
                    <a:bodyPr/>
                    <a:lstStyle/>
                    <a:p>
                      <a:r>
                        <a:rPr kumimoji="1" lang="en-US" altLang="ja-JP" dirty="0"/>
                        <a:t>A2</a:t>
                      </a:r>
                      <a:endParaRPr kumimoji="1" lang="ja-JP" altLang="en-US" dirty="0"/>
                    </a:p>
                  </a:txBody>
                  <a:tcPr/>
                </a:tc>
                <a:tc>
                  <a:txBody>
                    <a:bodyPr/>
                    <a:lstStyle/>
                    <a:p>
                      <a:pPr marL="285750" indent="-285750">
                        <a:buFont typeface="Arial" panose="020B0604020202020204" pitchFamily="34" charset="0"/>
                        <a:buChar char="•"/>
                      </a:pPr>
                      <a:r>
                        <a:rPr kumimoji="1" lang="ja-JP" altLang="en-US" dirty="0"/>
                        <a:t>メカ</a:t>
                      </a:r>
                      <a:r>
                        <a:rPr kumimoji="1" lang="en-US" altLang="ja-JP" dirty="0"/>
                        <a:t>:</a:t>
                      </a:r>
                      <a:r>
                        <a:rPr kumimoji="1" lang="ja-JP" altLang="en-US" dirty="0"/>
                        <a:t>本体フレームの設計は完了。製作組み立ては</a:t>
                      </a:r>
                      <a:r>
                        <a:rPr kumimoji="1" lang="en-US" altLang="ja-JP" dirty="0"/>
                        <a:t>5</a:t>
                      </a:r>
                      <a:r>
                        <a:rPr kumimoji="1" lang="ja-JP" altLang="en-US" dirty="0"/>
                        <a:t>割完了。本体フレームが走行に耐えうるかのテストはまだ。余裕があったら工場加工実施。</a:t>
                      </a:r>
                    </a:p>
                  </a:txBody>
                  <a:tcPr/>
                </a:tc>
                <a:tc>
                  <a:txBody>
                    <a:bodyPr/>
                    <a:lstStyle/>
                    <a:p>
                      <a:endParaRPr kumimoji="1" lang="ja-JP" altLang="en-US" dirty="0"/>
                    </a:p>
                  </a:txBody>
                  <a:tcPr/>
                </a:tc>
                <a:extLst>
                  <a:ext uri="{0D108BD9-81ED-4DB2-BD59-A6C34878D82A}">
                    <a16:rowId xmlns:a16="http://schemas.microsoft.com/office/drawing/2014/main" val="1488859011"/>
                  </a:ext>
                </a:extLst>
              </a:tr>
            </a:tbl>
          </a:graphicData>
        </a:graphic>
      </p:graphicFrame>
    </p:spTree>
    <p:extLst>
      <p:ext uri="{BB962C8B-B14F-4D97-AF65-F5344CB8AC3E}">
        <p14:creationId xmlns:p14="http://schemas.microsoft.com/office/powerpoint/2010/main" val="22251279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2740C2FD-D376-4A46-94F7-F5392B991D08}"/>
              </a:ext>
            </a:extLst>
          </p:cNvPr>
          <p:cNvGraphicFramePr>
            <a:graphicFrameLocks noGrp="1"/>
          </p:cNvGraphicFramePr>
          <p:nvPr>
            <p:extLst>
              <p:ext uri="{D42A27DB-BD31-4B8C-83A1-F6EECF244321}">
                <p14:modId xmlns:p14="http://schemas.microsoft.com/office/powerpoint/2010/main" val="1563261169"/>
              </p:ext>
            </p:extLst>
          </p:nvPr>
        </p:nvGraphicFramePr>
        <p:xfrm>
          <a:off x="609600" y="563297"/>
          <a:ext cx="10972800" cy="4668520"/>
        </p:xfrm>
        <a:graphic>
          <a:graphicData uri="http://schemas.openxmlformats.org/drawingml/2006/table">
            <a:tbl>
              <a:tblPr firstRow="1" bandRow="1">
                <a:tableStyleId>{7DF18680-E054-41AD-8BC1-D1AEF772440D}</a:tableStyleId>
              </a:tblPr>
              <a:tblGrid>
                <a:gridCol w="1299411">
                  <a:extLst>
                    <a:ext uri="{9D8B030D-6E8A-4147-A177-3AD203B41FA5}">
                      <a16:colId xmlns:a16="http://schemas.microsoft.com/office/drawing/2014/main" val="3302477181"/>
                    </a:ext>
                  </a:extLst>
                </a:gridCol>
                <a:gridCol w="3657600">
                  <a:extLst>
                    <a:ext uri="{9D8B030D-6E8A-4147-A177-3AD203B41FA5}">
                      <a16:colId xmlns:a16="http://schemas.microsoft.com/office/drawing/2014/main" val="3947800211"/>
                    </a:ext>
                  </a:extLst>
                </a:gridCol>
                <a:gridCol w="978568">
                  <a:extLst>
                    <a:ext uri="{9D8B030D-6E8A-4147-A177-3AD203B41FA5}">
                      <a16:colId xmlns:a16="http://schemas.microsoft.com/office/drawing/2014/main" val="2826181065"/>
                    </a:ext>
                  </a:extLst>
                </a:gridCol>
                <a:gridCol w="3196794">
                  <a:extLst>
                    <a:ext uri="{9D8B030D-6E8A-4147-A177-3AD203B41FA5}">
                      <a16:colId xmlns:a16="http://schemas.microsoft.com/office/drawing/2014/main" val="1865530552"/>
                    </a:ext>
                  </a:extLst>
                </a:gridCol>
                <a:gridCol w="1840427">
                  <a:extLst>
                    <a:ext uri="{9D8B030D-6E8A-4147-A177-3AD203B41FA5}">
                      <a16:colId xmlns:a16="http://schemas.microsoft.com/office/drawing/2014/main" val="151849489"/>
                    </a:ext>
                  </a:extLst>
                </a:gridCol>
              </a:tblGrid>
              <a:tr h="370840">
                <a:tc>
                  <a:txBody>
                    <a:bodyPr/>
                    <a:lstStyle/>
                    <a:p>
                      <a:r>
                        <a:rPr kumimoji="1" lang="ja-JP" altLang="en-US" dirty="0"/>
                        <a:t>項目</a:t>
                      </a:r>
                    </a:p>
                  </a:txBody>
                  <a:tcPr/>
                </a:tc>
                <a:tc>
                  <a:txBody>
                    <a:bodyPr/>
                    <a:lstStyle/>
                    <a:p>
                      <a:r>
                        <a:rPr kumimoji="1" lang="ja-JP" altLang="en-US" dirty="0"/>
                        <a:t>動作シナリオ</a:t>
                      </a:r>
                    </a:p>
                  </a:txBody>
                  <a:tcPr/>
                </a:tc>
                <a:tc>
                  <a:txBody>
                    <a:bodyPr/>
                    <a:lstStyle/>
                    <a:p>
                      <a:r>
                        <a:rPr kumimoji="1" lang="ja-JP" altLang="en-US" dirty="0"/>
                        <a:t>優先度</a:t>
                      </a:r>
                    </a:p>
                  </a:txBody>
                  <a:tcPr/>
                </a:tc>
                <a:tc>
                  <a:txBody>
                    <a:bodyPr/>
                    <a:lstStyle/>
                    <a:p>
                      <a:r>
                        <a:rPr kumimoji="1" lang="ja-JP" altLang="en-US" dirty="0"/>
                        <a:t>開発状況</a:t>
                      </a:r>
                    </a:p>
                  </a:txBody>
                  <a:tcPr/>
                </a:tc>
                <a:tc>
                  <a:txBody>
                    <a:bodyPr/>
                    <a:lstStyle/>
                    <a:p>
                      <a:r>
                        <a:rPr kumimoji="1" lang="ja-JP" altLang="en-US" dirty="0"/>
                        <a:t>備考</a:t>
                      </a:r>
                    </a:p>
                  </a:txBody>
                  <a:tcPr/>
                </a:tc>
                <a:extLst>
                  <a:ext uri="{0D108BD9-81ED-4DB2-BD59-A6C34878D82A}">
                    <a16:rowId xmlns:a16="http://schemas.microsoft.com/office/drawing/2014/main" val="2365798420"/>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走行機能</a:t>
                      </a:r>
                    </a:p>
                  </a:txBody>
                  <a:tcPr/>
                </a:tc>
                <a:tc>
                  <a:txBody>
                    <a:bodyPr/>
                    <a:lstStyle/>
                    <a:p>
                      <a:r>
                        <a:rPr lang="en-US" altLang="ja-JP" dirty="0"/>
                        <a:t>python</a:t>
                      </a:r>
                      <a:r>
                        <a:rPr lang="ja-JP" altLang="en-US" dirty="0"/>
                        <a:t>プログラムから送られる値を場合分けし、ステートマシンの制御。場合分けを基にモータの回転の制御。</a:t>
                      </a:r>
                    </a:p>
                  </a:txBody>
                  <a:tcPr/>
                </a:tc>
                <a:tc>
                  <a:txBody>
                    <a:bodyPr/>
                    <a:lstStyle/>
                    <a:p>
                      <a:r>
                        <a:rPr lang="en-US" altLang="ja-JP" dirty="0"/>
                        <a:t>A3</a:t>
                      </a:r>
                      <a:endParaRPr lang="ja-JP" altLang="en-US" dirty="0"/>
                    </a:p>
                  </a:txBody>
                  <a:tcPr/>
                </a:tc>
                <a:tc>
                  <a:txBody>
                    <a:bodyPr/>
                    <a:lstStyle/>
                    <a:p>
                      <a:pPr marL="285750" indent="-285750">
                        <a:buFont typeface="Arial" panose="020B0604020202020204" pitchFamily="34" charset="0"/>
                        <a:buChar char="•"/>
                      </a:pPr>
                      <a:r>
                        <a:rPr lang="ja-JP" altLang="en-US" dirty="0"/>
                        <a:t>ソフト</a:t>
                      </a:r>
                      <a:r>
                        <a:rPr lang="en-US" altLang="ja-JP" dirty="0"/>
                        <a:t>:</a:t>
                      </a:r>
                      <a:r>
                        <a:rPr lang="ja-JP" altLang="en-US" dirty="0"/>
                        <a:t>実機での動作確認がまだ行えていない。標準機の状態でカメラ前にボール、カラーコーンを表示した簡易テストで動作は確認済み。</a:t>
                      </a:r>
                      <a:endParaRPr lang="en-US" altLang="ja-JP" dirty="0"/>
                    </a:p>
                  </a:txBody>
                  <a:tcPr/>
                </a:tc>
                <a:tc>
                  <a:txBody>
                    <a:bodyPr/>
                    <a:lstStyle/>
                    <a:p>
                      <a:r>
                        <a:rPr kumimoji="1" lang="ja-JP" altLang="en-US" dirty="0"/>
                        <a:t>パラメータや回転量の調整など手直しの量が未知。</a:t>
                      </a:r>
                    </a:p>
                  </a:txBody>
                  <a:tcPr/>
                </a:tc>
                <a:extLst>
                  <a:ext uri="{0D108BD9-81ED-4DB2-BD59-A6C34878D82A}">
                    <a16:rowId xmlns:a16="http://schemas.microsoft.com/office/drawing/2014/main" val="514963809"/>
                  </a:ext>
                </a:extLst>
              </a:tr>
              <a:tr h="0">
                <a:tc>
                  <a:txBody>
                    <a:bodyPr/>
                    <a:lstStyle/>
                    <a:p>
                      <a:r>
                        <a:rPr kumimoji="1" lang="ja-JP" altLang="en-US" dirty="0"/>
                        <a:t>回収場所</a:t>
                      </a:r>
                      <a:r>
                        <a:rPr kumimoji="1" lang="en-US" altLang="ja-JP" dirty="0"/>
                        <a:t>/</a:t>
                      </a:r>
                      <a:r>
                        <a:rPr kumimoji="1" lang="ja-JP" altLang="en-US" dirty="0"/>
                        <a:t>ボール</a:t>
                      </a:r>
                      <a:endParaRPr kumimoji="1" lang="en-US" altLang="ja-JP" dirty="0"/>
                    </a:p>
                    <a:p>
                      <a:r>
                        <a:rPr kumimoji="1" lang="ja-JP" altLang="en-US" dirty="0"/>
                        <a:t>判別機能</a:t>
                      </a:r>
                      <a:endParaRPr kumimoji="1" lang="en-US" altLang="ja-JP" dirty="0"/>
                    </a:p>
                    <a:p>
                      <a:r>
                        <a:rPr kumimoji="1" lang="en-US" altLang="ja-JP" dirty="0"/>
                        <a:t>(8</a:t>
                      </a:r>
                      <a:r>
                        <a:rPr kumimoji="1" lang="ja-JP" altLang="en-US"/>
                        <a:t>割完了</a:t>
                      </a:r>
                      <a:r>
                        <a:rPr kumimoji="1" lang="en-US" altLang="ja-JP"/>
                        <a:t>)</a:t>
                      </a:r>
                      <a:endParaRPr kumimoji="1" lang="ja-JP" altLang="en-US" dirty="0"/>
                    </a:p>
                  </a:txBody>
                  <a:tcPr/>
                </a:tc>
                <a:tc>
                  <a:txBody>
                    <a:bodyPr/>
                    <a:lstStyle/>
                    <a:p>
                      <a:r>
                        <a:rPr kumimoji="1" lang="en-US" altLang="ja-JP" dirty="0"/>
                        <a:t>python</a:t>
                      </a:r>
                      <a:r>
                        <a:rPr kumimoji="1" lang="ja-JP" altLang="en-US" dirty="0"/>
                        <a:t>プログラムで分類器をロード。カメラから赤色の物体の検知。赤色の物体の横幅と分類器からの出力を基に場合分けし、文字型で走行用ラズパイに送信。</a:t>
                      </a:r>
                    </a:p>
                  </a:txBody>
                  <a:tcPr/>
                </a:tc>
                <a:tc>
                  <a:txBody>
                    <a:bodyPr/>
                    <a:lstStyle/>
                    <a:p>
                      <a:r>
                        <a:rPr kumimoji="1" lang="en-US" altLang="ja-JP" dirty="0"/>
                        <a:t>A3</a:t>
                      </a:r>
                      <a:endParaRPr kumimoji="1" lang="ja-JP" altLang="en-US" dirty="0"/>
                    </a:p>
                  </a:txBody>
                  <a:tcPr/>
                </a:tc>
                <a:tc>
                  <a:txBody>
                    <a:bodyPr/>
                    <a:lstStyle/>
                    <a:p>
                      <a:pPr marL="285750" indent="-285750">
                        <a:buFont typeface="Arial" panose="020B0604020202020204" pitchFamily="34" charset="0"/>
                        <a:buChar char="•"/>
                      </a:pPr>
                      <a:r>
                        <a:rPr kumimoji="1" lang="ja-JP" altLang="en-US" dirty="0"/>
                        <a:t>ソフト</a:t>
                      </a:r>
                      <a:r>
                        <a:rPr kumimoji="1" lang="en-US" altLang="ja-JP" dirty="0"/>
                        <a:t>:</a:t>
                      </a:r>
                      <a:r>
                        <a:rPr kumimoji="1" lang="ja-JP" altLang="en-US" dirty="0"/>
                        <a:t>バスケットボール認識用分類器の作成完了。画像認識用</a:t>
                      </a:r>
                      <a:r>
                        <a:rPr kumimoji="1" lang="en-US" altLang="ja-JP" dirty="0"/>
                        <a:t>python</a:t>
                      </a:r>
                      <a:r>
                        <a:rPr kumimoji="1" lang="ja-JP" altLang="en-US" dirty="0"/>
                        <a:t>プログラムの作成完了。走行プログラムと画像認識プログラムのプロセス間通信の確立完了。カラーコーン認識プログラムの作成</a:t>
                      </a:r>
                      <a:r>
                        <a:rPr kumimoji="1" lang="en-US" altLang="ja-JP" dirty="0"/>
                        <a:t>8</a:t>
                      </a:r>
                      <a:r>
                        <a:rPr kumimoji="1" lang="ja-JP" altLang="en-US" dirty="0"/>
                        <a:t>割完了。</a:t>
                      </a:r>
                    </a:p>
                  </a:txBody>
                  <a:tcPr/>
                </a:tc>
                <a:tc>
                  <a:txBody>
                    <a:bodyPr/>
                    <a:lstStyle/>
                    <a:p>
                      <a:r>
                        <a:rPr kumimoji="1" lang="ja-JP" altLang="en-US" dirty="0"/>
                        <a:t>バスケットボール認識用分類器の精度上げは手が空いたら。</a:t>
                      </a:r>
                      <a:endParaRPr kumimoji="1" lang="en-US" altLang="ja-JP" dirty="0"/>
                    </a:p>
                    <a:p>
                      <a:r>
                        <a:rPr kumimoji="1" lang="ja-JP" altLang="en-US" dirty="0"/>
                        <a:t>カラーコーン認識はできるが読み取る距離調整がまだ</a:t>
                      </a:r>
                    </a:p>
                  </a:txBody>
                  <a:tcPr/>
                </a:tc>
                <a:extLst>
                  <a:ext uri="{0D108BD9-81ED-4DB2-BD59-A6C34878D82A}">
                    <a16:rowId xmlns:a16="http://schemas.microsoft.com/office/drawing/2014/main" val="1123542815"/>
                  </a:ext>
                </a:extLst>
              </a:tr>
            </a:tbl>
          </a:graphicData>
        </a:graphic>
      </p:graphicFrame>
    </p:spTree>
    <p:extLst>
      <p:ext uri="{BB962C8B-B14F-4D97-AF65-F5344CB8AC3E}">
        <p14:creationId xmlns:p14="http://schemas.microsoft.com/office/powerpoint/2010/main" val="41661051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a:extLst>
              <a:ext uri="{FF2B5EF4-FFF2-40B4-BE49-F238E27FC236}">
                <a16:creationId xmlns:a16="http://schemas.microsoft.com/office/drawing/2014/main" id="{AF884901-6467-4226-A2BF-D3BE7158E815}"/>
              </a:ext>
            </a:extLst>
          </p:cNvPr>
          <p:cNvGraphicFramePr>
            <a:graphicFrameLocks noGrp="1"/>
          </p:cNvGraphicFramePr>
          <p:nvPr>
            <p:extLst>
              <p:ext uri="{D42A27DB-BD31-4B8C-83A1-F6EECF244321}">
                <p14:modId xmlns:p14="http://schemas.microsoft.com/office/powerpoint/2010/main" val="2044574959"/>
              </p:ext>
            </p:extLst>
          </p:nvPr>
        </p:nvGraphicFramePr>
        <p:xfrm>
          <a:off x="609600" y="608178"/>
          <a:ext cx="10972800" cy="5308600"/>
        </p:xfrm>
        <a:graphic>
          <a:graphicData uri="http://schemas.openxmlformats.org/drawingml/2006/table">
            <a:tbl>
              <a:tblPr firstRow="1" bandRow="1">
                <a:tableStyleId>{7DF18680-E054-41AD-8BC1-D1AEF772440D}</a:tableStyleId>
              </a:tblPr>
              <a:tblGrid>
                <a:gridCol w="1299411">
                  <a:extLst>
                    <a:ext uri="{9D8B030D-6E8A-4147-A177-3AD203B41FA5}">
                      <a16:colId xmlns:a16="http://schemas.microsoft.com/office/drawing/2014/main" val="3302477181"/>
                    </a:ext>
                  </a:extLst>
                </a:gridCol>
                <a:gridCol w="3657600">
                  <a:extLst>
                    <a:ext uri="{9D8B030D-6E8A-4147-A177-3AD203B41FA5}">
                      <a16:colId xmlns:a16="http://schemas.microsoft.com/office/drawing/2014/main" val="3947800211"/>
                    </a:ext>
                  </a:extLst>
                </a:gridCol>
                <a:gridCol w="978568">
                  <a:extLst>
                    <a:ext uri="{9D8B030D-6E8A-4147-A177-3AD203B41FA5}">
                      <a16:colId xmlns:a16="http://schemas.microsoft.com/office/drawing/2014/main" val="2826181065"/>
                    </a:ext>
                  </a:extLst>
                </a:gridCol>
                <a:gridCol w="3196794">
                  <a:extLst>
                    <a:ext uri="{9D8B030D-6E8A-4147-A177-3AD203B41FA5}">
                      <a16:colId xmlns:a16="http://schemas.microsoft.com/office/drawing/2014/main" val="1865530552"/>
                    </a:ext>
                  </a:extLst>
                </a:gridCol>
                <a:gridCol w="1840427">
                  <a:extLst>
                    <a:ext uri="{9D8B030D-6E8A-4147-A177-3AD203B41FA5}">
                      <a16:colId xmlns:a16="http://schemas.microsoft.com/office/drawing/2014/main" val="151849489"/>
                    </a:ext>
                  </a:extLst>
                </a:gridCol>
              </a:tblGrid>
              <a:tr h="370840">
                <a:tc>
                  <a:txBody>
                    <a:bodyPr/>
                    <a:lstStyle/>
                    <a:p>
                      <a:r>
                        <a:rPr kumimoji="1" lang="ja-JP" altLang="en-US" dirty="0"/>
                        <a:t>項目</a:t>
                      </a:r>
                    </a:p>
                  </a:txBody>
                  <a:tcPr/>
                </a:tc>
                <a:tc>
                  <a:txBody>
                    <a:bodyPr/>
                    <a:lstStyle/>
                    <a:p>
                      <a:r>
                        <a:rPr kumimoji="1" lang="ja-JP" altLang="en-US" dirty="0"/>
                        <a:t>動作シナリオ</a:t>
                      </a:r>
                    </a:p>
                  </a:txBody>
                  <a:tcPr/>
                </a:tc>
                <a:tc>
                  <a:txBody>
                    <a:bodyPr/>
                    <a:lstStyle/>
                    <a:p>
                      <a:r>
                        <a:rPr kumimoji="1" lang="ja-JP" altLang="en-US" dirty="0"/>
                        <a:t>優先度</a:t>
                      </a:r>
                    </a:p>
                  </a:txBody>
                  <a:tcPr/>
                </a:tc>
                <a:tc>
                  <a:txBody>
                    <a:bodyPr/>
                    <a:lstStyle/>
                    <a:p>
                      <a:r>
                        <a:rPr kumimoji="1" lang="ja-JP" altLang="en-US" dirty="0"/>
                        <a:t>開発状況</a:t>
                      </a:r>
                    </a:p>
                  </a:txBody>
                  <a:tcPr/>
                </a:tc>
                <a:tc>
                  <a:txBody>
                    <a:bodyPr/>
                    <a:lstStyle/>
                    <a:p>
                      <a:r>
                        <a:rPr kumimoji="1" lang="ja-JP" altLang="en-US" dirty="0"/>
                        <a:t>備考</a:t>
                      </a:r>
                    </a:p>
                  </a:txBody>
                  <a:tcPr/>
                </a:tc>
                <a:extLst>
                  <a:ext uri="{0D108BD9-81ED-4DB2-BD59-A6C34878D82A}">
                    <a16:rowId xmlns:a16="http://schemas.microsoft.com/office/drawing/2014/main" val="2365798420"/>
                  </a:ext>
                </a:extLst>
              </a:tr>
              <a:tr h="370840">
                <a:tc>
                  <a:txBody>
                    <a:bodyPr/>
                    <a:lstStyle/>
                    <a:p>
                      <a:r>
                        <a:rPr kumimoji="1" lang="ja-JP" altLang="en-US" dirty="0"/>
                        <a:t>昇降機能</a:t>
                      </a:r>
                    </a:p>
                  </a:txBody>
                  <a:tcPr/>
                </a:tc>
                <a:tc>
                  <a:txBody>
                    <a:bodyPr/>
                    <a:lstStyle/>
                    <a:p>
                      <a:r>
                        <a:rPr kumimoji="1" lang="ja-JP" altLang="en-US" dirty="0"/>
                        <a:t>タッチセンサでボールが箱内に入ったかどうかを監視</a:t>
                      </a:r>
                      <a:endParaRPr kumimoji="1" lang="en-US" altLang="ja-JP" dirty="0"/>
                    </a:p>
                    <a:p>
                      <a:r>
                        <a:rPr kumimoji="1" lang="ja-JP" altLang="en-US" dirty="0"/>
                        <a:t>ボールが入った際に</a:t>
                      </a:r>
                      <a:r>
                        <a:rPr kumimoji="1" lang="en-US" altLang="ja-JP" dirty="0"/>
                        <a:t>RasPi</a:t>
                      </a:r>
                      <a:r>
                        <a:rPr kumimoji="1" lang="ja-JP" altLang="en-US" dirty="0"/>
                        <a:t>から</a:t>
                      </a:r>
                      <a:r>
                        <a:rPr kumimoji="1" lang="en-US" altLang="ja-JP" dirty="0"/>
                        <a:t>Arduino</a:t>
                      </a:r>
                      <a:r>
                        <a:rPr kumimoji="1" lang="ja-JP" altLang="en-US" dirty="0"/>
                        <a:t>に命令を送る。</a:t>
                      </a:r>
                      <a:endParaRPr kumimoji="1" lang="en-US" altLang="ja-JP" dirty="0"/>
                    </a:p>
                    <a:p>
                      <a:r>
                        <a:rPr kumimoji="1" lang="en-US" altLang="ja-JP" dirty="0"/>
                        <a:t>Arduino</a:t>
                      </a:r>
                      <a:r>
                        <a:rPr kumimoji="1" lang="ja-JP" altLang="en-US" dirty="0"/>
                        <a:t>からの指令を昇降用モータに送り、箱が昇降する</a:t>
                      </a:r>
                    </a:p>
                  </a:txBody>
                  <a:tcPr/>
                </a:tc>
                <a:tc>
                  <a:txBody>
                    <a:bodyPr/>
                    <a:lstStyle/>
                    <a:p>
                      <a:r>
                        <a:rPr kumimoji="1" lang="en-US" altLang="ja-JP" dirty="0"/>
                        <a:t>B1</a:t>
                      </a:r>
                      <a:endParaRPr kumimoji="1" lang="ja-JP" altLang="en-US" dirty="0"/>
                    </a:p>
                  </a:txBody>
                  <a:tcPr/>
                </a:tc>
                <a:tc>
                  <a:txBody>
                    <a:bodyPr/>
                    <a:lstStyle/>
                    <a:p>
                      <a:pPr marL="285750" indent="-285750">
                        <a:buFont typeface="Arial" panose="020B0604020202020204" pitchFamily="34" charset="0"/>
                        <a:buChar char="•"/>
                      </a:pPr>
                      <a:r>
                        <a:rPr kumimoji="1" lang="ja-JP" altLang="en-US" dirty="0"/>
                        <a:t>メカ</a:t>
                      </a:r>
                      <a:r>
                        <a:rPr kumimoji="1" lang="en-US" altLang="ja-JP" dirty="0"/>
                        <a:t>:</a:t>
                      </a:r>
                      <a:r>
                        <a:rPr kumimoji="1" lang="ja-JP" altLang="en-US" dirty="0"/>
                        <a:t>設計は完了、製作は</a:t>
                      </a:r>
                      <a:r>
                        <a:rPr kumimoji="1" lang="en-US" altLang="ja-JP" dirty="0"/>
                        <a:t>7</a:t>
                      </a:r>
                      <a:r>
                        <a:rPr kumimoji="1" lang="ja-JP" altLang="en-US" dirty="0"/>
                        <a:t>割完了、組み立て</a:t>
                      </a:r>
                      <a:r>
                        <a:rPr kumimoji="1" lang="en-US" altLang="ja-JP" dirty="0"/>
                        <a:t>6</a:t>
                      </a:r>
                      <a:r>
                        <a:rPr kumimoji="1" lang="ja-JP" altLang="en-US" dirty="0"/>
                        <a:t>割完了工場加工部品の予定あり</a:t>
                      </a:r>
                      <a:endParaRPr kumimoji="1" lang="en-US" altLang="ja-JP" dirty="0"/>
                    </a:p>
                    <a:p>
                      <a:pPr marL="285750" indent="-285750">
                        <a:buFont typeface="Arial" panose="020B0604020202020204" pitchFamily="34" charset="0"/>
                        <a:buChar char="•"/>
                      </a:pPr>
                      <a:r>
                        <a:rPr kumimoji="1" lang="ja-JP" altLang="en-US" dirty="0"/>
                        <a:t>ソフト</a:t>
                      </a:r>
                      <a:r>
                        <a:rPr kumimoji="1" lang="en-US" altLang="ja-JP" dirty="0"/>
                        <a:t>:Arduino,RasPi,</a:t>
                      </a:r>
                      <a:r>
                        <a:rPr kumimoji="1" lang="ja-JP" altLang="en-US" dirty="0"/>
                        <a:t>に新規モード追加完了。新規ロータリーエンコーダの追加完了。</a:t>
                      </a:r>
                      <a:endParaRPr kumimoji="1" lang="en-US" altLang="ja-JP" dirty="0"/>
                    </a:p>
                    <a:p>
                      <a:pPr marL="285750" indent="-285750">
                        <a:buFont typeface="Arial" panose="020B0604020202020204" pitchFamily="34" charset="0"/>
                        <a:buChar char="•"/>
                      </a:pPr>
                      <a:r>
                        <a:rPr kumimoji="1" lang="ja-JP" altLang="en-US" dirty="0"/>
                        <a:t>エレキ</a:t>
                      </a:r>
                      <a:r>
                        <a:rPr kumimoji="1" lang="en-US" altLang="ja-JP" dirty="0"/>
                        <a:t>:</a:t>
                      </a:r>
                      <a:r>
                        <a:rPr kumimoji="1" lang="ja-JP" altLang="en-US" dirty="0"/>
                        <a:t>モータドライバ配線未着手。タッチセンサへの配線未着手</a:t>
                      </a:r>
                      <a:endParaRPr kumimoji="1" lang="en-US" altLang="ja-JP" dirty="0"/>
                    </a:p>
                  </a:txBody>
                  <a:tcPr/>
                </a:tc>
                <a:tc>
                  <a:txBody>
                    <a:bodyPr/>
                    <a:lstStyle/>
                    <a:p>
                      <a:endParaRPr kumimoji="1" lang="ja-JP" altLang="en-US" dirty="0"/>
                    </a:p>
                  </a:txBody>
                  <a:tcPr/>
                </a:tc>
                <a:extLst>
                  <a:ext uri="{0D108BD9-81ED-4DB2-BD59-A6C34878D82A}">
                    <a16:rowId xmlns:a16="http://schemas.microsoft.com/office/drawing/2014/main" val="2993809929"/>
                  </a:ext>
                </a:extLst>
              </a:tr>
              <a:tr h="370840">
                <a:tc>
                  <a:txBody>
                    <a:bodyPr/>
                    <a:lstStyle/>
                    <a:p>
                      <a:r>
                        <a:rPr kumimoji="1" lang="ja-JP" altLang="en-US" dirty="0"/>
                        <a:t>緊急停止機能</a:t>
                      </a:r>
                      <a:r>
                        <a:rPr kumimoji="1" lang="en-US" altLang="ja-JP" dirty="0"/>
                        <a:t>(</a:t>
                      </a:r>
                      <a:r>
                        <a:rPr kumimoji="1" lang="ja-JP" altLang="en-US" dirty="0"/>
                        <a:t>完了</a:t>
                      </a:r>
                      <a:r>
                        <a:rPr kumimoji="1" lang="en-US" altLang="ja-JP" dirty="0"/>
                        <a:t>)</a:t>
                      </a:r>
                      <a:endParaRPr kumimoji="1" lang="ja-JP" altLang="en-US" dirty="0"/>
                    </a:p>
                  </a:txBody>
                  <a:tcPr/>
                </a:tc>
                <a:tc>
                  <a:txBody>
                    <a:bodyPr/>
                    <a:lstStyle/>
                    <a:p>
                      <a:r>
                        <a:rPr kumimoji="1" lang="ja-JP" altLang="en-US" dirty="0"/>
                        <a:t>非常用停止スイッチを押すと、バッテリーからの出力を遮断する</a:t>
                      </a:r>
                    </a:p>
                  </a:txBody>
                  <a:tcPr/>
                </a:tc>
                <a:tc>
                  <a:txBody>
                    <a:bodyPr/>
                    <a:lstStyle/>
                    <a:p>
                      <a:r>
                        <a:rPr lang="en-US" altLang="ja-JP" dirty="0"/>
                        <a:t>B2</a:t>
                      </a:r>
                      <a:endParaRPr lang="ja-JP" altLang="en-US" dirty="0"/>
                    </a:p>
                  </a:txBody>
                  <a:tcPr/>
                </a:tc>
                <a:tc>
                  <a:txBody>
                    <a:bodyPr/>
                    <a:lstStyle/>
                    <a:p>
                      <a:pPr marL="285750" indent="-285750">
                        <a:buFont typeface="Arial" panose="020B0604020202020204" pitchFamily="34" charset="0"/>
                        <a:buChar char="•"/>
                      </a:pPr>
                      <a:r>
                        <a:rPr lang="ja-JP" altLang="en-US" dirty="0"/>
                        <a:t>エレキ</a:t>
                      </a:r>
                      <a:r>
                        <a:rPr lang="en-US" altLang="ja-JP" dirty="0"/>
                        <a:t>:</a:t>
                      </a:r>
                      <a:r>
                        <a:rPr lang="ja-JP" altLang="en-US" dirty="0"/>
                        <a:t>非常用停止スイッチの配線完了。電源ボードの変更</a:t>
                      </a:r>
                      <a:r>
                        <a:rPr lang="en-US" altLang="ja-JP" dirty="0"/>
                        <a:t>5</a:t>
                      </a:r>
                      <a:r>
                        <a:rPr lang="ja-JP" altLang="en-US" dirty="0"/>
                        <a:t>割完了。</a:t>
                      </a:r>
                    </a:p>
                  </a:txBody>
                  <a:tcPr/>
                </a:tc>
                <a:tc>
                  <a:txBody>
                    <a:bodyPr/>
                    <a:lstStyle/>
                    <a:p>
                      <a:endParaRPr kumimoji="1" lang="ja-JP" altLang="en-US" dirty="0"/>
                    </a:p>
                  </a:txBody>
                  <a:tcPr/>
                </a:tc>
                <a:extLst>
                  <a:ext uri="{0D108BD9-81ED-4DB2-BD59-A6C34878D82A}">
                    <a16:rowId xmlns:a16="http://schemas.microsoft.com/office/drawing/2014/main" val="3840637042"/>
                  </a:ext>
                </a:extLst>
              </a:tr>
              <a:tr h="370840">
                <a:tc>
                  <a:txBody>
                    <a:bodyPr/>
                    <a:lstStyle/>
                    <a:p>
                      <a:r>
                        <a:rPr lang="ja-JP" altLang="en-US" dirty="0"/>
                        <a:t>衝突回避</a:t>
                      </a:r>
                      <a:endParaRPr lang="en-US" altLang="ja-JP" dirty="0"/>
                    </a:p>
                    <a:p>
                      <a:r>
                        <a:rPr lang="en-US" altLang="ja-JP" dirty="0"/>
                        <a:t>(</a:t>
                      </a:r>
                      <a:r>
                        <a:rPr lang="ja-JP" altLang="en-US" dirty="0"/>
                        <a:t>完了</a:t>
                      </a:r>
                      <a:r>
                        <a:rPr lang="en-US" altLang="ja-JP" dirty="0"/>
                        <a:t>)</a:t>
                      </a:r>
                      <a:endParaRPr lang="ja-JP" altLang="en-US" dirty="0"/>
                    </a:p>
                  </a:txBody>
                  <a:tcPr/>
                </a:tc>
                <a:tc>
                  <a:txBody>
                    <a:bodyPr/>
                    <a:lstStyle/>
                    <a:p>
                      <a:r>
                        <a:rPr lang="ja-JP" altLang="en-US" dirty="0"/>
                        <a:t>超音波センサの値を監視</a:t>
                      </a:r>
                      <a:endParaRPr lang="en-US" altLang="ja-JP" dirty="0"/>
                    </a:p>
                    <a:p>
                      <a:r>
                        <a:rPr lang="ja-JP" altLang="en-US" dirty="0"/>
                        <a:t>人物だった場合回避行動を行う</a:t>
                      </a:r>
                    </a:p>
                  </a:txBody>
                  <a:tcPr/>
                </a:tc>
                <a:tc>
                  <a:txBody>
                    <a:bodyPr/>
                    <a:lstStyle/>
                    <a:p>
                      <a:r>
                        <a:rPr kumimoji="1" lang="en-US" altLang="ja-JP" dirty="0"/>
                        <a:t>B2</a:t>
                      </a:r>
                      <a:endParaRPr kumimoji="1" lang="ja-JP" altLang="en-US" dirty="0"/>
                    </a:p>
                  </a:txBody>
                  <a:tcPr/>
                </a:tc>
                <a:tc>
                  <a:txBody>
                    <a:bodyPr/>
                    <a:lstStyle/>
                    <a:p>
                      <a:pPr marL="285750" indent="-285750">
                        <a:buFont typeface="Arial" panose="020B0604020202020204" pitchFamily="34" charset="0"/>
                        <a:buChar char="•"/>
                      </a:pPr>
                      <a:r>
                        <a:rPr kumimoji="1" lang="ja-JP" altLang="en-US" dirty="0"/>
                        <a:t>ソフト</a:t>
                      </a:r>
                      <a:r>
                        <a:rPr kumimoji="1" lang="en-US" altLang="ja-JP" dirty="0"/>
                        <a:t>:</a:t>
                      </a:r>
                      <a:r>
                        <a:rPr kumimoji="1" lang="ja-JP" altLang="en-US" dirty="0"/>
                        <a:t>超音波センサ追加による</a:t>
                      </a:r>
                      <a:r>
                        <a:rPr kumimoji="1" lang="en-US" altLang="ja-JP" dirty="0"/>
                        <a:t>I2c</a:t>
                      </a:r>
                      <a:r>
                        <a:rPr kumimoji="1" lang="ja-JP" altLang="en-US" dirty="0"/>
                        <a:t>アドレスの変更完了。走行プログラムに回避動作を追加完了</a:t>
                      </a:r>
                    </a:p>
                  </a:txBody>
                  <a:tcPr/>
                </a:tc>
                <a:tc>
                  <a:txBody>
                    <a:bodyPr/>
                    <a:lstStyle/>
                    <a:p>
                      <a:endParaRPr kumimoji="1" lang="ja-JP" altLang="en-US" dirty="0"/>
                    </a:p>
                  </a:txBody>
                  <a:tcPr/>
                </a:tc>
                <a:extLst>
                  <a:ext uri="{0D108BD9-81ED-4DB2-BD59-A6C34878D82A}">
                    <a16:rowId xmlns:a16="http://schemas.microsoft.com/office/drawing/2014/main" val="2263548088"/>
                  </a:ext>
                </a:extLst>
              </a:tr>
            </a:tbl>
          </a:graphicData>
        </a:graphic>
      </p:graphicFrame>
    </p:spTree>
    <p:extLst>
      <p:ext uri="{BB962C8B-B14F-4D97-AF65-F5344CB8AC3E}">
        <p14:creationId xmlns:p14="http://schemas.microsoft.com/office/powerpoint/2010/main" val="2637262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ECC2F4C9-EB06-4B09-885D-A9A3852BAC98}"/>
              </a:ext>
            </a:extLst>
          </p:cNvPr>
          <p:cNvGraphicFramePr>
            <a:graphicFrameLocks noGrp="1"/>
          </p:cNvGraphicFramePr>
          <p:nvPr>
            <p:extLst>
              <p:ext uri="{D42A27DB-BD31-4B8C-83A1-F6EECF244321}">
                <p14:modId xmlns:p14="http://schemas.microsoft.com/office/powerpoint/2010/main" val="2236837590"/>
              </p:ext>
            </p:extLst>
          </p:nvPr>
        </p:nvGraphicFramePr>
        <p:xfrm>
          <a:off x="609600" y="648719"/>
          <a:ext cx="10972800" cy="1833880"/>
        </p:xfrm>
        <a:graphic>
          <a:graphicData uri="http://schemas.openxmlformats.org/drawingml/2006/table">
            <a:tbl>
              <a:tblPr firstRow="1" bandRow="1">
                <a:tableStyleId>{7DF18680-E054-41AD-8BC1-D1AEF772440D}</a:tableStyleId>
              </a:tblPr>
              <a:tblGrid>
                <a:gridCol w="1299411">
                  <a:extLst>
                    <a:ext uri="{9D8B030D-6E8A-4147-A177-3AD203B41FA5}">
                      <a16:colId xmlns:a16="http://schemas.microsoft.com/office/drawing/2014/main" val="2070075054"/>
                    </a:ext>
                  </a:extLst>
                </a:gridCol>
                <a:gridCol w="3657600">
                  <a:extLst>
                    <a:ext uri="{9D8B030D-6E8A-4147-A177-3AD203B41FA5}">
                      <a16:colId xmlns:a16="http://schemas.microsoft.com/office/drawing/2014/main" val="283785808"/>
                    </a:ext>
                  </a:extLst>
                </a:gridCol>
                <a:gridCol w="978568">
                  <a:extLst>
                    <a:ext uri="{9D8B030D-6E8A-4147-A177-3AD203B41FA5}">
                      <a16:colId xmlns:a16="http://schemas.microsoft.com/office/drawing/2014/main" val="797526751"/>
                    </a:ext>
                  </a:extLst>
                </a:gridCol>
                <a:gridCol w="3196794">
                  <a:extLst>
                    <a:ext uri="{9D8B030D-6E8A-4147-A177-3AD203B41FA5}">
                      <a16:colId xmlns:a16="http://schemas.microsoft.com/office/drawing/2014/main" val="746298560"/>
                    </a:ext>
                  </a:extLst>
                </a:gridCol>
                <a:gridCol w="1840427">
                  <a:extLst>
                    <a:ext uri="{9D8B030D-6E8A-4147-A177-3AD203B41FA5}">
                      <a16:colId xmlns:a16="http://schemas.microsoft.com/office/drawing/2014/main" val="3667318702"/>
                    </a:ext>
                  </a:extLst>
                </a:gridCol>
              </a:tblGrid>
              <a:tr h="370840">
                <a:tc>
                  <a:txBody>
                    <a:bodyPr/>
                    <a:lstStyle/>
                    <a:p>
                      <a:r>
                        <a:rPr kumimoji="1" lang="ja-JP" altLang="en-US" dirty="0"/>
                        <a:t>項目</a:t>
                      </a:r>
                    </a:p>
                  </a:txBody>
                  <a:tcPr/>
                </a:tc>
                <a:tc>
                  <a:txBody>
                    <a:bodyPr/>
                    <a:lstStyle/>
                    <a:p>
                      <a:r>
                        <a:rPr kumimoji="1" lang="ja-JP" altLang="en-US" dirty="0"/>
                        <a:t>動作シナリオ</a:t>
                      </a:r>
                    </a:p>
                  </a:txBody>
                  <a:tcPr/>
                </a:tc>
                <a:tc>
                  <a:txBody>
                    <a:bodyPr/>
                    <a:lstStyle/>
                    <a:p>
                      <a:r>
                        <a:rPr kumimoji="1" lang="ja-JP" altLang="en-US" dirty="0"/>
                        <a:t>優先度</a:t>
                      </a:r>
                    </a:p>
                  </a:txBody>
                  <a:tcPr/>
                </a:tc>
                <a:tc>
                  <a:txBody>
                    <a:bodyPr/>
                    <a:lstStyle/>
                    <a:p>
                      <a:r>
                        <a:rPr kumimoji="1" lang="ja-JP" altLang="en-US" dirty="0"/>
                        <a:t>開発状況</a:t>
                      </a:r>
                    </a:p>
                  </a:txBody>
                  <a:tcPr/>
                </a:tc>
                <a:tc>
                  <a:txBody>
                    <a:bodyPr/>
                    <a:lstStyle/>
                    <a:p>
                      <a:r>
                        <a:rPr kumimoji="1" lang="ja-JP" altLang="en-US" dirty="0"/>
                        <a:t>備考</a:t>
                      </a:r>
                    </a:p>
                  </a:txBody>
                  <a:tcPr/>
                </a:tc>
                <a:extLst>
                  <a:ext uri="{0D108BD9-81ED-4DB2-BD59-A6C34878D82A}">
                    <a16:rowId xmlns:a16="http://schemas.microsoft.com/office/drawing/2014/main" val="1987924870"/>
                  </a:ext>
                </a:extLst>
              </a:tr>
              <a:tr h="370840">
                <a:tc>
                  <a:txBody>
                    <a:bodyPr/>
                    <a:lstStyle/>
                    <a:p>
                      <a:r>
                        <a:rPr kumimoji="1" lang="ja-JP" altLang="en-US" dirty="0"/>
                        <a:t>音声通知</a:t>
                      </a:r>
                    </a:p>
                  </a:txBody>
                  <a:tcPr/>
                </a:tc>
                <a:tc>
                  <a:txBody>
                    <a:bodyPr/>
                    <a:lstStyle/>
                    <a:p>
                      <a:r>
                        <a:rPr kumimoji="1" lang="ja-JP" altLang="en-US" dirty="0"/>
                        <a:t>緊急停止スイッチが押された際</a:t>
                      </a:r>
                      <a:r>
                        <a:rPr kumimoji="1" lang="en-US" altLang="ja-JP" dirty="0"/>
                        <a:t>RasPi</a:t>
                      </a:r>
                      <a:r>
                        <a:rPr kumimoji="1" lang="ja-JP" altLang="en-US" dirty="0"/>
                        <a:t>からの指令でスピーカーに音声を出力</a:t>
                      </a:r>
                    </a:p>
                  </a:txBody>
                  <a:tcPr/>
                </a:tc>
                <a:tc>
                  <a:txBody>
                    <a:bodyPr/>
                    <a:lstStyle/>
                    <a:p>
                      <a:r>
                        <a:rPr kumimoji="1" lang="en-US" altLang="ja-JP" dirty="0"/>
                        <a:t>C</a:t>
                      </a:r>
                      <a:endParaRPr kumimoji="1" lang="ja-JP" altLang="en-US" dirty="0"/>
                    </a:p>
                  </a:txBody>
                  <a:tcPr/>
                </a:tc>
                <a:tc>
                  <a:txBody>
                    <a:bodyPr/>
                    <a:lstStyle/>
                    <a:p>
                      <a:pPr marL="285750" indent="-285750">
                        <a:buFont typeface="Arial" panose="020B0604020202020204" pitchFamily="34" charset="0"/>
                        <a:buChar char="•"/>
                      </a:pPr>
                      <a:r>
                        <a:rPr kumimoji="1" lang="ja-JP" altLang="en-US" dirty="0"/>
                        <a:t>ソフト</a:t>
                      </a:r>
                      <a:r>
                        <a:rPr kumimoji="1" lang="en-US" altLang="ja-JP" dirty="0"/>
                        <a:t>:</a:t>
                      </a:r>
                      <a:r>
                        <a:rPr kumimoji="1" lang="ja-JP" altLang="en-US" dirty="0"/>
                        <a:t>音声は</a:t>
                      </a:r>
                      <a:r>
                        <a:rPr kumimoji="1" lang="en-US" altLang="ja-JP" dirty="0"/>
                        <a:t>printf</a:t>
                      </a:r>
                      <a:r>
                        <a:rPr kumimoji="1" lang="ja-JP" altLang="en-US" dirty="0"/>
                        <a:t>のエスケープシーケンスで出すので未着手だが容易</a:t>
                      </a:r>
                      <a:endParaRPr kumimoji="1" lang="en-US" altLang="ja-JP" dirty="0"/>
                    </a:p>
                    <a:p>
                      <a:pPr marL="285750" indent="-285750">
                        <a:buFont typeface="Arial" panose="020B0604020202020204" pitchFamily="34" charset="0"/>
                        <a:buChar char="•"/>
                      </a:pPr>
                      <a:r>
                        <a:rPr kumimoji="1" lang="ja-JP" altLang="en-US" dirty="0"/>
                        <a:t>エレキ</a:t>
                      </a:r>
                      <a:r>
                        <a:rPr kumimoji="1" lang="en-US" altLang="ja-JP" dirty="0"/>
                        <a:t>:RasPi</a:t>
                      </a:r>
                      <a:r>
                        <a:rPr kumimoji="1" lang="ja-JP" altLang="en-US" dirty="0"/>
                        <a:t>基盤の配線変更未着手</a:t>
                      </a:r>
                    </a:p>
                  </a:txBody>
                  <a:tcPr/>
                </a:tc>
                <a:tc>
                  <a:txBody>
                    <a:bodyPr/>
                    <a:lstStyle/>
                    <a:p>
                      <a:r>
                        <a:rPr kumimoji="1" lang="ja-JP" altLang="en-US" dirty="0"/>
                        <a:t>優先度低</a:t>
                      </a:r>
                      <a:endParaRPr kumimoji="1" lang="en-US" altLang="ja-JP" dirty="0"/>
                    </a:p>
                    <a:p>
                      <a:r>
                        <a:rPr kumimoji="1" lang="ja-JP" altLang="en-US" dirty="0"/>
                        <a:t>余力ができた際に製作</a:t>
                      </a:r>
                    </a:p>
                  </a:txBody>
                  <a:tcPr/>
                </a:tc>
                <a:extLst>
                  <a:ext uri="{0D108BD9-81ED-4DB2-BD59-A6C34878D82A}">
                    <a16:rowId xmlns:a16="http://schemas.microsoft.com/office/drawing/2014/main" val="3616389918"/>
                  </a:ext>
                </a:extLst>
              </a:tr>
            </a:tbl>
          </a:graphicData>
        </a:graphic>
      </p:graphicFrame>
    </p:spTree>
    <p:extLst>
      <p:ext uri="{BB962C8B-B14F-4D97-AF65-F5344CB8AC3E}">
        <p14:creationId xmlns:p14="http://schemas.microsoft.com/office/powerpoint/2010/main" val="2504826215"/>
      </p:ext>
    </p:extLst>
  </p:cSld>
  <p:clrMapOvr>
    <a:masterClrMapping/>
  </p:clrMapOvr>
</p:sld>
</file>

<file path=ppt/theme/theme1.xml><?xml version="1.0" encoding="utf-8"?>
<a:theme xmlns:a="http://schemas.openxmlformats.org/drawingml/2006/main" name="ギャラリー">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TM10001114[[fn=ギャラリー]]</Template>
  <TotalTime>96</TotalTime>
  <Words>571</Words>
  <Application>Microsoft Office PowerPoint</Application>
  <PresentationFormat>ワイド画面</PresentationFormat>
  <Paragraphs>70</Paragraphs>
  <Slides>4</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4</vt:i4>
      </vt:variant>
    </vt:vector>
  </HeadingPairs>
  <TitlesOfParts>
    <vt:vector size="9" baseType="lpstr">
      <vt:lpstr>游ゴシック</vt:lpstr>
      <vt:lpstr>游ゴシック Light</vt:lpstr>
      <vt:lpstr>Arial</vt:lpstr>
      <vt:lpstr>Gill Sans MT</vt:lpstr>
      <vt:lpstr>ギャラリー</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d17125@comproom.local</dc:creator>
  <cp:lastModifiedBy>d17125@comproom.local</cp:lastModifiedBy>
  <cp:revision>11</cp:revision>
  <dcterms:created xsi:type="dcterms:W3CDTF">2020-12-11T06:14:54Z</dcterms:created>
  <dcterms:modified xsi:type="dcterms:W3CDTF">2020-12-11T07:51:06Z</dcterms:modified>
</cp:coreProperties>
</file>