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9" r:id="rId4"/>
    <p:sldId id="267" r:id="rId5"/>
    <p:sldId id="258" r:id="rId6"/>
    <p:sldId id="265" r:id="rId7"/>
    <p:sldId id="259" r:id="rId8"/>
    <p:sldId id="268" r:id="rId9"/>
    <p:sldId id="274" r:id="rId10"/>
    <p:sldId id="263" r:id="rId11"/>
    <p:sldId id="260" r:id="rId12"/>
    <p:sldId id="264" r:id="rId13"/>
    <p:sldId id="270" r:id="rId14"/>
    <p:sldId id="261" r:id="rId15"/>
    <p:sldId id="273" r:id="rId16"/>
    <p:sldId id="266" r:id="rId17"/>
    <p:sldId id="272" r:id="rId18"/>
    <p:sldId id="271" r:id="rId19"/>
    <p:sldId id="262" r:id="rId2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74" d="100"/>
          <a:sy n="74" d="100"/>
        </p:scale>
        <p:origin x="129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380140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2649196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1873640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2817035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1505442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1534283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27560406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2492979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6903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1025801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969AEF00-6D3B-4795-B42A-C4AEC22C7E7B}" type="datetimeFigureOut">
              <a:rPr kumimoji="1" lang="ja-JP" altLang="en-US" smtClean="0"/>
              <a:t>2019/6/14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22941224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9AEF00-6D3B-4795-B42A-C4AEC22C7E7B}" type="datetimeFigureOut">
              <a:rPr kumimoji="1" lang="ja-JP" altLang="en-US" smtClean="0"/>
              <a:t>2019/6/14</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8A054D-53BC-49F3-9CEC-5D22FE97AA37}" type="slidenum">
              <a:rPr kumimoji="1" lang="ja-JP" altLang="en-US" smtClean="0"/>
              <a:t>‹#›</a:t>
            </a:fld>
            <a:endParaRPr kumimoji="1" lang="ja-JP" altLang="en-US"/>
          </a:p>
        </p:txBody>
      </p:sp>
    </p:spTree>
    <p:extLst>
      <p:ext uri="{BB962C8B-B14F-4D97-AF65-F5344CB8AC3E}">
        <p14:creationId xmlns:p14="http://schemas.microsoft.com/office/powerpoint/2010/main" val="34573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5921133-AA5D-45D5-8164-490522E99F7C}"/>
              </a:ext>
            </a:extLst>
          </p:cNvPr>
          <p:cNvSpPr>
            <a:spLocks noGrp="1"/>
          </p:cNvSpPr>
          <p:nvPr>
            <p:ph type="ctrTitle"/>
          </p:nvPr>
        </p:nvSpPr>
        <p:spPr>
          <a:xfrm>
            <a:off x="0" y="575975"/>
            <a:ext cx="9144000" cy="1572422"/>
          </a:xfrm>
        </p:spPr>
        <p:txBody>
          <a:bodyPr>
            <a:normAutofit/>
          </a:bodyPr>
          <a:lstStyle/>
          <a:p>
            <a:r>
              <a:rPr lang="en-US" altLang="ja-JP" sz="4400" dirty="0"/>
              <a:t>MIRS1905</a:t>
            </a:r>
            <a:r>
              <a:rPr lang="ja-JP" altLang="en-US" sz="4400" dirty="0"/>
              <a:t>標準機製作報告書</a:t>
            </a:r>
          </a:p>
        </p:txBody>
      </p:sp>
      <p:sp>
        <p:nvSpPr>
          <p:cNvPr id="3" name="字幕 2">
            <a:extLst>
              <a:ext uri="{FF2B5EF4-FFF2-40B4-BE49-F238E27FC236}">
                <a16:creationId xmlns:a16="http://schemas.microsoft.com/office/drawing/2014/main" id="{075303A6-6DC4-4645-8557-62EC6EA1A9C9}"/>
              </a:ext>
            </a:extLst>
          </p:cNvPr>
          <p:cNvSpPr>
            <a:spLocks noGrp="1"/>
          </p:cNvSpPr>
          <p:nvPr>
            <p:ph type="subTitle" idx="1"/>
          </p:nvPr>
        </p:nvSpPr>
        <p:spPr>
          <a:xfrm>
            <a:off x="0" y="3245476"/>
            <a:ext cx="9144000" cy="3612524"/>
          </a:xfrm>
        </p:spPr>
        <p:txBody>
          <a:bodyPr>
            <a:normAutofit/>
          </a:bodyPr>
          <a:lstStyle/>
          <a:p>
            <a:r>
              <a:rPr lang="ja-JP" altLang="en-US" sz="3200" dirty="0"/>
              <a:t>班員</a:t>
            </a:r>
            <a:endParaRPr lang="en-US" altLang="ja-JP" sz="3200" dirty="0"/>
          </a:p>
          <a:p>
            <a:r>
              <a:rPr lang="ja-JP" altLang="en-US" sz="3200" dirty="0"/>
              <a:t>　　メカ　安藤瞭汰　酒井燈</a:t>
            </a:r>
            <a:endParaRPr lang="en-US" altLang="ja-JP" sz="3200" dirty="0"/>
          </a:p>
          <a:p>
            <a:r>
              <a:rPr lang="en-US" altLang="ja-JP" sz="3200" dirty="0"/>
              <a:t>        Raspberry Pi</a:t>
            </a:r>
            <a:r>
              <a:rPr lang="ja-JP" altLang="en-US" sz="3200" dirty="0"/>
              <a:t>　赤池寛太</a:t>
            </a:r>
            <a:r>
              <a:rPr lang="en-US" altLang="ja-JP" sz="3200" dirty="0"/>
              <a:t>(DM)</a:t>
            </a:r>
            <a:r>
              <a:rPr lang="ja-JP" altLang="en-US" sz="3200" dirty="0"/>
              <a:t>　佐塚舜</a:t>
            </a:r>
            <a:r>
              <a:rPr lang="en-US" altLang="ja-JP" sz="3200" dirty="0"/>
              <a:t>(TL)</a:t>
            </a:r>
          </a:p>
          <a:p>
            <a:r>
              <a:rPr lang="en-US" altLang="ja-JP" sz="3200" dirty="0"/>
              <a:t>    Arduino</a:t>
            </a:r>
            <a:r>
              <a:rPr lang="ja-JP" altLang="en-US" sz="3200" dirty="0"/>
              <a:t>　津川陸人　室伏恭輔</a:t>
            </a:r>
            <a:endParaRPr lang="en-US" altLang="ja-JP" sz="3200" dirty="0"/>
          </a:p>
          <a:p>
            <a:r>
              <a:rPr lang="ja-JP" altLang="en-US" sz="3200" dirty="0"/>
              <a:t>   エレキ  林直哉　渡邉裕斗</a:t>
            </a:r>
            <a:endParaRPr lang="en-US" altLang="ja-JP" sz="3200" dirty="0"/>
          </a:p>
          <a:p>
            <a:r>
              <a:rPr lang="ja-JP" altLang="en-US" sz="3200" dirty="0"/>
              <a:t>　　　武田恋</a:t>
            </a:r>
            <a:r>
              <a:rPr lang="en-US" altLang="ja-JP" sz="3200" dirty="0"/>
              <a:t>(PM)</a:t>
            </a:r>
          </a:p>
          <a:p>
            <a:endParaRPr kumimoji="1" lang="ja-JP" altLang="en-US" dirty="0"/>
          </a:p>
        </p:txBody>
      </p:sp>
    </p:spTree>
    <p:extLst>
      <p:ext uri="{BB962C8B-B14F-4D97-AF65-F5344CB8AC3E}">
        <p14:creationId xmlns:p14="http://schemas.microsoft.com/office/powerpoint/2010/main" val="3082313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E38136-26DB-4EE8-9DFC-6B082B62F412}"/>
              </a:ext>
            </a:extLst>
          </p:cNvPr>
          <p:cNvSpPr>
            <a:spLocks noGrp="1"/>
          </p:cNvSpPr>
          <p:nvPr>
            <p:ph type="title"/>
          </p:nvPr>
        </p:nvSpPr>
        <p:spPr>
          <a:xfrm>
            <a:off x="0" y="0"/>
            <a:ext cx="9144000" cy="1325563"/>
          </a:xfrm>
        </p:spPr>
        <p:txBody>
          <a:bodyPr>
            <a:normAutofit/>
          </a:bodyPr>
          <a:lstStyle/>
          <a:p>
            <a:r>
              <a:rPr lang="en-US" altLang="ja-JP" sz="4000" dirty="0"/>
              <a:t>Raspberry</a:t>
            </a:r>
            <a:r>
              <a:rPr lang="ja-JP" altLang="en-US" sz="4000" dirty="0"/>
              <a:t> </a:t>
            </a:r>
            <a:r>
              <a:rPr lang="en-US" altLang="ja-JP" sz="4000" dirty="0"/>
              <a:t>Pi</a:t>
            </a:r>
            <a:r>
              <a:rPr lang="ja-JP" altLang="en-US" sz="4000" dirty="0"/>
              <a:t>用 シールド</a:t>
            </a:r>
          </a:p>
        </p:txBody>
      </p:sp>
      <p:pic>
        <p:nvPicPr>
          <p:cNvPr id="10" name="コンテンツ プレースホルダー 9">
            <a:extLst>
              <a:ext uri="{FF2B5EF4-FFF2-40B4-BE49-F238E27FC236}">
                <a16:creationId xmlns:a16="http://schemas.microsoft.com/office/drawing/2014/main" id="{25D2FE9E-A195-4171-852F-46245574275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337595"/>
            <a:ext cx="3946358" cy="3258468"/>
          </a:xfrm>
        </p:spPr>
      </p:pic>
      <p:sp>
        <p:nvSpPr>
          <p:cNvPr id="8" name="テキスト ボックス 7">
            <a:extLst>
              <a:ext uri="{FF2B5EF4-FFF2-40B4-BE49-F238E27FC236}">
                <a16:creationId xmlns:a16="http://schemas.microsoft.com/office/drawing/2014/main" id="{8EC232AD-29F5-4307-9089-74C05879CE09}"/>
              </a:ext>
            </a:extLst>
          </p:cNvPr>
          <p:cNvSpPr txBox="1"/>
          <p:nvPr/>
        </p:nvSpPr>
        <p:spPr>
          <a:xfrm>
            <a:off x="1312273" y="4596063"/>
            <a:ext cx="1321811" cy="523220"/>
          </a:xfrm>
          <a:prstGeom prst="rect">
            <a:avLst/>
          </a:prstGeom>
          <a:noFill/>
        </p:spPr>
        <p:txBody>
          <a:bodyPr wrap="square" rtlCol="0">
            <a:spAutoFit/>
          </a:bodyPr>
          <a:lstStyle/>
          <a:p>
            <a:pPr algn="ctr"/>
            <a:r>
              <a:rPr lang="ja-JP" altLang="en-US" sz="2800" dirty="0"/>
              <a:t>部品面</a:t>
            </a:r>
          </a:p>
        </p:txBody>
      </p:sp>
      <p:sp>
        <p:nvSpPr>
          <p:cNvPr id="9" name="テキスト ボックス 8">
            <a:extLst>
              <a:ext uri="{FF2B5EF4-FFF2-40B4-BE49-F238E27FC236}">
                <a16:creationId xmlns:a16="http://schemas.microsoft.com/office/drawing/2014/main" id="{15BB6421-9C28-4E37-905D-29E389C9A4E7}"/>
              </a:ext>
            </a:extLst>
          </p:cNvPr>
          <p:cNvSpPr txBox="1"/>
          <p:nvPr/>
        </p:nvSpPr>
        <p:spPr>
          <a:xfrm>
            <a:off x="6349652" y="4596063"/>
            <a:ext cx="1642340" cy="523220"/>
          </a:xfrm>
          <a:prstGeom prst="rect">
            <a:avLst/>
          </a:prstGeom>
          <a:noFill/>
        </p:spPr>
        <p:txBody>
          <a:bodyPr wrap="square" rtlCol="0">
            <a:spAutoFit/>
          </a:bodyPr>
          <a:lstStyle/>
          <a:p>
            <a:pPr algn="ctr"/>
            <a:r>
              <a:rPr lang="ja-JP" altLang="en-US" sz="2800" dirty="0"/>
              <a:t>はんだ面</a:t>
            </a:r>
          </a:p>
        </p:txBody>
      </p:sp>
      <p:pic>
        <p:nvPicPr>
          <p:cNvPr id="12" name="図 11" descr="電子機器 が含まれている画像&#10;&#10;非常に高い精度で生成された説明">
            <a:extLst>
              <a:ext uri="{FF2B5EF4-FFF2-40B4-BE49-F238E27FC236}">
                <a16:creationId xmlns:a16="http://schemas.microsoft.com/office/drawing/2014/main" id="{91320904-B033-43E3-84A7-366FB306F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5541588" y="981618"/>
            <a:ext cx="3258468" cy="3946358"/>
          </a:xfrm>
          <a:prstGeom prst="rect">
            <a:avLst/>
          </a:prstGeom>
        </p:spPr>
      </p:pic>
      <p:sp>
        <p:nvSpPr>
          <p:cNvPr id="3" name="テキスト ボックス 2">
            <a:extLst>
              <a:ext uri="{FF2B5EF4-FFF2-40B4-BE49-F238E27FC236}">
                <a16:creationId xmlns:a16="http://schemas.microsoft.com/office/drawing/2014/main" id="{DA7BBD62-65B3-444E-81AD-B709EB9C0AE8}"/>
              </a:ext>
            </a:extLst>
          </p:cNvPr>
          <p:cNvSpPr txBox="1"/>
          <p:nvPr/>
        </p:nvSpPr>
        <p:spPr>
          <a:xfrm>
            <a:off x="286163" y="5401762"/>
            <a:ext cx="9161482" cy="1015663"/>
          </a:xfrm>
          <a:prstGeom prst="rect">
            <a:avLst/>
          </a:prstGeom>
          <a:noFill/>
        </p:spPr>
        <p:txBody>
          <a:bodyPr wrap="none" rtlCol="0">
            <a:spAutoFit/>
          </a:bodyPr>
          <a:lstStyle/>
          <a:p>
            <a:r>
              <a:rPr kumimoji="1" lang="ja-JP" altLang="en-US" sz="3200" dirty="0"/>
              <a:t>工夫した点</a:t>
            </a:r>
            <a:endParaRPr kumimoji="1" lang="en-US" altLang="ja-JP" sz="3200" dirty="0"/>
          </a:p>
          <a:p>
            <a:r>
              <a:rPr kumimoji="1" lang="ja-JP" altLang="en-US" sz="2800" dirty="0"/>
              <a:t>回路上で短路を防ぐために基盤両面を用いて配線した。</a:t>
            </a:r>
            <a:endParaRPr kumimoji="1" lang="en-US" altLang="ja-JP" sz="2800" dirty="0"/>
          </a:p>
        </p:txBody>
      </p:sp>
    </p:spTree>
    <p:extLst>
      <p:ext uri="{BB962C8B-B14F-4D97-AF65-F5344CB8AC3E}">
        <p14:creationId xmlns:p14="http://schemas.microsoft.com/office/powerpoint/2010/main" val="42533850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29E19D-6383-4AEF-9A99-28C3DDBF92CC}"/>
              </a:ext>
            </a:extLst>
          </p:cNvPr>
          <p:cNvSpPr>
            <a:spLocks noGrp="1"/>
          </p:cNvSpPr>
          <p:nvPr>
            <p:ph type="title"/>
          </p:nvPr>
        </p:nvSpPr>
        <p:spPr>
          <a:xfrm>
            <a:off x="0" y="365126"/>
            <a:ext cx="9081856" cy="1046580"/>
          </a:xfrm>
        </p:spPr>
        <p:txBody>
          <a:bodyPr>
            <a:normAutofit/>
          </a:bodyPr>
          <a:lstStyle/>
          <a:p>
            <a:r>
              <a:rPr kumimoji="1" lang="ja-JP" altLang="en-US" dirty="0"/>
              <a:t>電源ボード</a:t>
            </a:r>
          </a:p>
        </p:txBody>
      </p:sp>
      <p:sp>
        <p:nvSpPr>
          <p:cNvPr id="3" name="コンテンツ プレースホルダー 2">
            <a:extLst>
              <a:ext uri="{FF2B5EF4-FFF2-40B4-BE49-F238E27FC236}">
                <a16:creationId xmlns:a16="http://schemas.microsoft.com/office/drawing/2014/main" id="{BD020E48-4A62-49D6-98D1-4A8041AA8254}"/>
              </a:ext>
            </a:extLst>
          </p:cNvPr>
          <p:cNvSpPr>
            <a:spLocks noGrp="1"/>
          </p:cNvSpPr>
          <p:nvPr>
            <p:ph idx="1"/>
          </p:nvPr>
        </p:nvSpPr>
        <p:spPr>
          <a:xfrm>
            <a:off x="0" y="1411706"/>
            <a:ext cx="9144000" cy="5446294"/>
          </a:xfrm>
        </p:spPr>
        <p:txBody>
          <a:bodyPr>
            <a:noAutofit/>
          </a:bodyPr>
          <a:lstStyle/>
          <a:p>
            <a:pPr marL="0" indent="0">
              <a:buNone/>
            </a:pPr>
            <a:r>
              <a:rPr lang="ja-JP" altLang="en-US" sz="3200" dirty="0"/>
              <a:t>電源ボードとして行ったこと</a:t>
            </a:r>
            <a:endParaRPr lang="en-US" altLang="ja-JP" sz="3200" dirty="0"/>
          </a:p>
          <a:p>
            <a:pPr marL="0" indent="0">
              <a:buNone/>
            </a:pPr>
            <a:r>
              <a:rPr lang="ja-JP" altLang="en-US" dirty="0"/>
              <a:t>　・電源ボード作成</a:t>
            </a:r>
            <a:endParaRPr lang="en-US" altLang="ja-JP" dirty="0"/>
          </a:p>
          <a:p>
            <a:pPr marL="0" indent="0">
              <a:buNone/>
            </a:pPr>
            <a:endParaRPr lang="en-US" altLang="ja-JP" dirty="0"/>
          </a:p>
          <a:p>
            <a:pPr marL="0" indent="0">
              <a:buNone/>
            </a:pPr>
            <a:r>
              <a:rPr lang="en-US" altLang="ja-JP" dirty="0"/>
              <a:t>&lt;</a:t>
            </a:r>
            <a:r>
              <a:rPr lang="ja-JP" altLang="en-US" dirty="0"/>
              <a:t>不具合</a:t>
            </a:r>
            <a:r>
              <a:rPr lang="en-US" altLang="ja-JP" dirty="0"/>
              <a:t>&gt;</a:t>
            </a:r>
          </a:p>
          <a:p>
            <a:pPr marL="0" indent="0">
              <a:buNone/>
            </a:pPr>
            <a:r>
              <a:rPr lang="ja-JP" altLang="en-US" dirty="0"/>
              <a:t>　・スイッチの入力に対し動作なし</a:t>
            </a:r>
            <a:endParaRPr lang="en-US" altLang="ja-JP" dirty="0"/>
          </a:p>
          <a:p>
            <a:pPr marL="0" indent="0">
              <a:buNone/>
            </a:pPr>
            <a:endParaRPr lang="en-US" altLang="ja-JP" dirty="0"/>
          </a:p>
          <a:p>
            <a:pPr marL="0" indent="0">
              <a:buNone/>
            </a:pPr>
            <a:r>
              <a:rPr lang="en-US" altLang="ja-JP" dirty="0"/>
              <a:t>&lt;</a:t>
            </a:r>
            <a:r>
              <a:rPr lang="ja-JP" altLang="en-US" dirty="0"/>
              <a:t>対策</a:t>
            </a:r>
            <a:r>
              <a:rPr lang="en-US" altLang="ja-JP" dirty="0"/>
              <a:t>&gt;</a:t>
            </a:r>
          </a:p>
          <a:p>
            <a:pPr marL="0" indent="0">
              <a:buNone/>
            </a:pPr>
            <a:r>
              <a:rPr lang="ja-JP" altLang="en-US" dirty="0"/>
              <a:t>　・バッテリーを電源ボードの入力側ではなく出力側につないでしまったので配線ミスが起こらないように入力、出力それぞれに「電源」「＋」「－」をペンで書いた。　　　</a:t>
            </a:r>
          </a:p>
        </p:txBody>
      </p:sp>
    </p:spTree>
    <p:extLst>
      <p:ext uri="{BB962C8B-B14F-4D97-AF65-F5344CB8AC3E}">
        <p14:creationId xmlns:p14="http://schemas.microsoft.com/office/powerpoint/2010/main" val="29295708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792FF60-DBC6-4B02-8CCE-1E6EC9CFE6EC}"/>
              </a:ext>
            </a:extLst>
          </p:cNvPr>
          <p:cNvSpPr>
            <a:spLocks noGrp="1"/>
          </p:cNvSpPr>
          <p:nvPr>
            <p:ph type="title"/>
          </p:nvPr>
        </p:nvSpPr>
        <p:spPr>
          <a:xfrm>
            <a:off x="241504" y="166523"/>
            <a:ext cx="7886700" cy="1325563"/>
          </a:xfrm>
        </p:spPr>
        <p:txBody>
          <a:bodyPr>
            <a:normAutofit/>
          </a:bodyPr>
          <a:lstStyle/>
          <a:p>
            <a:r>
              <a:rPr lang="ja-JP" altLang="en-US" sz="4000" dirty="0"/>
              <a:t>電源ボード</a:t>
            </a:r>
          </a:p>
        </p:txBody>
      </p:sp>
      <p:pic>
        <p:nvPicPr>
          <p:cNvPr id="7" name="コンテンツ プレースホルダー 6" descr="電子機器, 回路 が含まれている画像&#10;&#10;非常に高い精度で生成された説明">
            <a:extLst>
              <a:ext uri="{FF2B5EF4-FFF2-40B4-BE49-F238E27FC236}">
                <a16:creationId xmlns:a16="http://schemas.microsoft.com/office/drawing/2014/main" id="{00725C60-CF62-4F0B-9455-D67B056FFD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492086"/>
            <a:ext cx="4184854" cy="3138641"/>
          </a:xfrm>
        </p:spPr>
      </p:pic>
      <p:sp>
        <p:nvSpPr>
          <p:cNvPr id="10" name="テキスト ボックス 9">
            <a:extLst>
              <a:ext uri="{FF2B5EF4-FFF2-40B4-BE49-F238E27FC236}">
                <a16:creationId xmlns:a16="http://schemas.microsoft.com/office/drawing/2014/main" id="{1545C2DA-D24B-4F75-919F-B55069ECCC6B}"/>
              </a:ext>
            </a:extLst>
          </p:cNvPr>
          <p:cNvSpPr txBox="1"/>
          <p:nvPr/>
        </p:nvSpPr>
        <p:spPr>
          <a:xfrm>
            <a:off x="1431192" y="4810930"/>
            <a:ext cx="1322470" cy="523220"/>
          </a:xfrm>
          <a:prstGeom prst="rect">
            <a:avLst/>
          </a:prstGeom>
          <a:noFill/>
        </p:spPr>
        <p:txBody>
          <a:bodyPr wrap="square" rtlCol="0">
            <a:spAutoFit/>
          </a:bodyPr>
          <a:lstStyle/>
          <a:p>
            <a:r>
              <a:rPr lang="ja-JP" altLang="en-US" sz="2800" dirty="0"/>
              <a:t>部品面</a:t>
            </a:r>
          </a:p>
        </p:txBody>
      </p:sp>
      <p:sp>
        <p:nvSpPr>
          <p:cNvPr id="12" name="テキスト ボックス 11">
            <a:extLst>
              <a:ext uri="{FF2B5EF4-FFF2-40B4-BE49-F238E27FC236}">
                <a16:creationId xmlns:a16="http://schemas.microsoft.com/office/drawing/2014/main" id="{9992999F-0F44-4AED-80AA-EBC667B28E01}"/>
              </a:ext>
            </a:extLst>
          </p:cNvPr>
          <p:cNvSpPr txBox="1"/>
          <p:nvPr/>
        </p:nvSpPr>
        <p:spPr>
          <a:xfrm>
            <a:off x="6390340" y="4810930"/>
            <a:ext cx="1615492" cy="523220"/>
          </a:xfrm>
          <a:prstGeom prst="rect">
            <a:avLst/>
          </a:prstGeom>
          <a:noFill/>
        </p:spPr>
        <p:txBody>
          <a:bodyPr wrap="square" rtlCol="0">
            <a:spAutoFit/>
          </a:bodyPr>
          <a:lstStyle/>
          <a:p>
            <a:r>
              <a:rPr lang="ja-JP" altLang="en-US" sz="2800" dirty="0"/>
              <a:t>はんだ面</a:t>
            </a:r>
          </a:p>
        </p:txBody>
      </p:sp>
      <p:pic>
        <p:nvPicPr>
          <p:cNvPr id="11" name="図 10" descr="電子機器, 回路 が含まれている画像&#10;&#10;非常に高い精度で生成された説明">
            <a:extLst>
              <a:ext uri="{FF2B5EF4-FFF2-40B4-BE49-F238E27FC236}">
                <a16:creationId xmlns:a16="http://schemas.microsoft.com/office/drawing/2014/main" id="{C6EECFAD-F4EE-43DA-9AED-6434114FA3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9148" y="1492086"/>
            <a:ext cx="3998138" cy="3138641"/>
          </a:xfrm>
          <a:prstGeom prst="rect">
            <a:avLst/>
          </a:prstGeom>
        </p:spPr>
      </p:pic>
      <p:sp>
        <p:nvSpPr>
          <p:cNvPr id="3" name="テキスト ボックス 2">
            <a:extLst>
              <a:ext uri="{FF2B5EF4-FFF2-40B4-BE49-F238E27FC236}">
                <a16:creationId xmlns:a16="http://schemas.microsoft.com/office/drawing/2014/main" id="{1F58E8D9-B828-4381-B191-06E2430CF7E4}"/>
              </a:ext>
            </a:extLst>
          </p:cNvPr>
          <p:cNvSpPr txBox="1"/>
          <p:nvPr/>
        </p:nvSpPr>
        <p:spPr>
          <a:xfrm>
            <a:off x="241504" y="5334150"/>
            <a:ext cx="8802410" cy="1446550"/>
          </a:xfrm>
          <a:prstGeom prst="rect">
            <a:avLst/>
          </a:prstGeom>
          <a:noFill/>
        </p:spPr>
        <p:txBody>
          <a:bodyPr wrap="none" rtlCol="0">
            <a:spAutoFit/>
          </a:bodyPr>
          <a:lstStyle/>
          <a:p>
            <a:r>
              <a:rPr kumimoji="1" lang="ja-JP" altLang="en-US" sz="3200" dirty="0"/>
              <a:t>工夫した点</a:t>
            </a:r>
            <a:endParaRPr kumimoji="1" lang="en-US" altLang="ja-JP" sz="3200" dirty="0"/>
          </a:p>
          <a:p>
            <a:r>
              <a:rPr kumimoji="1" lang="ja-JP" altLang="en-US" sz="2800" dirty="0"/>
              <a:t>導通チェックの際に繋がっている場所と開放である場</a:t>
            </a:r>
            <a:endParaRPr kumimoji="1" lang="en-US" altLang="ja-JP" sz="2800" dirty="0"/>
          </a:p>
          <a:p>
            <a:r>
              <a:rPr kumimoji="1" lang="ja-JP" altLang="en-US" sz="2800" dirty="0"/>
              <a:t>所がつながっていないことを確認した</a:t>
            </a:r>
          </a:p>
        </p:txBody>
      </p:sp>
    </p:spTree>
    <p:extLst>
      <p:ext uri="{BB962C8B-B14F-4D97-AF65-F5344CB8AC3E}">
        <p14:creationId xmlns:p14="http://schemas.microsoft.com/office/powerpoint/2010/main" val="3648196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35FA0C7-B176-436C-969E-A95516DC310E}"/>
              </a:ext>
            </a:extLst>
          </p:cNvPr>
          <p:cNvSpPr>
            <a:spLocks noGrp="1"/>
          </p:cNvSpPr>
          <p:nvPr>
            <p:ph type="title"/>
          </p:nvPr>
        </p:nvSpPr>
        <p:spPr>
          <a:xfrm>
            <a:off x="611397" y="365126"/>
            <a:ext cx="7886700" cy="1325563"/>
          </a:xfrm>
        </p:spPr>
        <p:txBody>
          <a:bodyPr/>
          <a:lstStyle/>
          <a:p>
            <a:r>
              <a:rPr kumimoji="1" lang="ja-JP" altLang="en-US" dirty="0"/>
              <a:t>電源ボード</a:t>
            </a:r>
          </a:p>
        </p:txBody>
      </p:sp>
      <p:pic>
        <p:nvPicPr>
          <p:cNvPr id="5" name="コンテンツ プレースホルダー 4">
            <a:extLst>
              <a:ext uri="{FF2B5EF4-FFF2-40B4-BE49-F238E27FC236}">
                <a16:creationId xmlns:a16="http://schemas.microsoft.com/office/drawing/2014/main" id="{7F28976F-DD81-485A-A7B4-B5E400C5BD8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90689"/>
            <a:ext cx="5624423" cy="4089009"/>
          </a:xfrm>
        </p:spPr>
      </p:pic>
      <p:sp>
        <p:nvSpPr>
          <p:cNvPr id="6" name="テキスト ボックス 5">
            <a:extLst>
              <a:ext uri="{FF2B5EF4-FFF2-40B4-BE49-F238E27FC236}">
                <a16:creationId xmlns:a16="http://schemas.microsoft.com/office/drawing/2014/main" id="{C8422F62-B64F-48B4-BEC2-70597CD0B9E1}"/>
              </a:ext>
            </a:extLst>
          </p:cNvPr>
          <p:cNvSpPr txBox="1"/>
          <p:nvPr/>
        </p:nvSpPr>
        <p:spPr>
          <a:xfrm flipH="1">
            <a:off x="5917720" y="1846053"/>
            <a:ext cx="3226279" cy="2739211"/>
          </a:xfrm>
          <a:prstGeom prst="rect">
            <a:avLst/>
          </a:prstGeom>
          <a:noFill/>
        </p:spPr>
        <p:txBody>
          <a:bodyPr wrap="square" rtlCol="0">
            <a:spAutoFit/>
          </a:bodyPr>
          <a:lstStyle/>
          <a:p>
            <a:r>
              <a:rPr kumimoji="1" lang="ja-JP" altLang="en-US" sz="3200" dirty="0"/>
              <a:t>工夫した点</a:t>
            </a:r>
            <a:endParaRPr kumimoji="1" lang="en-US" altLang="ja-JP" sz="3200" dirty="0"/>
          </a:p>
          <a:p>
            <a:r>
              <a:rPr kumimoji="1" lang="ja-JP" altLang="en-US" sz="2800" dirty="0"/>
              <a:t>・素子の配置をほぼ回路図と同じにして、配線ミスにすぐ気づけるように意識した。</a:t>
            </a:r>
          </a:p>
        </p:txBody>
      </p:sp>
      <p:sp>
        <p:nvSpPr>
          <p:cNvPr id="7" name="テキスト ボックス 6">
            <a:extLst>
              <a:ext uri="{FF2B5EF4-FFF2-40B4-BE49-F238E27FC236}">
                <a16:creationId xmlns:a16="http://schemas.microsoft.com/office/drawing/2014/main" id="{07B70564-2FED-43C5-9A2C-18DF1895ED33}"/>
              </a:ext>
            </a:extLst>
          </p:cNvPr>
          <p:cNvSpPr txBox="1"/>
          <p:nvPr/>
        </p:nvSpPr>
        <p:spPr>
          <a:xfrm flipH="1">
            <a:off x="1292452" y="5518088"/>
            <a:ext cx="3039518" cy="523220"/>
          </a:xfrm>
          <a:prstGeom prst="rect">
            <a:avLst/>
          </a:prstGeom>
          <a:noFill/>
        </p:spPr>
        <p:txBody>
          <a:bodyPr wrap="square" rtlCol="0">
            <a:spAutoFit/>
          </a:bodyPr>
          <a:lstStyle/>
          <a:p>
            <a:r>
              <a:rPr kumimoji="1" lang="ja-JP" altLang="en-US" sz="2800" dirty="0"/>
              <a:t>電源ボード回路図</a:t>
            </a:r>
          </a:p>
        </p:txBody>
      </p:sp>
    </p:spTree>
    <p:extLst>
      <p:ext uri="{BB962C8B-B14F-4D97-AF65-F5344CB8AC3E}">
        <p14:creationId xmlns:p14="http://schemas.microsoft.com/office/powerpoint/2010/main" val="417669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A39CD40-49DA-46C1-BF33-E3A32F288B72}"/>
              </a:ext>
            </a:extLst>
          </p:cNvPr>
          <p:cNvSpPr>
            <a:spLocks noGrp="1"/>
          </p:cNvSpPr>
          <p:nvPr>
            <p:ph type="title"/>
          </p:nvPr>
        </p:nvSpPr>
        <p:spPr>
          <a:xfrm>
            <a:off x="0" y="365126"/>
            <a:ext cx="9144000" cy="854074"/>
          </a:xfrm>
        </p:spPr>
        <p:txBody>
          <a:bodyPr>
            <a:normAutofit/>
          </a:bodyPr>
          <a:lstStyle/>
          <a:p>
            <a:r>
              <a:rPr kumimoji="1" lang="ja-JP" altLang="en-US" dirty="0"/>
              <a:t>統合試験結果</a:t>
            </a:r>
          </a:p>
        </p:txBody>
      </p:sp>
      <p:sp>
        <p:nvSpPr>
          <p:cNvPr id="3" name="コンテンツ プレースホルダー 2">
            <a:extLst>
              <a:ext uri="{FF2B5EF4-FFF2-40B4-BE49-F238E27FC236}">
                <a16:creationId xmlns:a16="http://schemas.microsoft.com/office/drawing/2014/main" id="{75E55148-33FB-4D1D-A44B-E7DE94C23DBE}"/>
              </a:ext>
            </a:extLst>
          </p:cNvPr>
          <p:cNvSpPr>
            <a:spLocks noGrp="1"/>
          </p:cNvSpPr>
          <p:nvPr>
            <p:ph idx="1"/>
          </p:nvPr>
        </p:nvSpPr>
        <p:spPr>
          <a:xfrm>
            <a:off x="0" y="1847850"/>
            <a:ext cx="9144000" cy="5010150"/>
          </a:xfrm>
        </p:spPr>
        <p:txBody>
          <a:bodyPr>
            <a:noAutofit/>
          </a:bodyPr>
          <a:lstStyle/>
          <a:p>
            <a:r>
              <a:rPr lang="ja-JP" altLang="en-US" sz="3200" dirty="0"/>
              <a:t>統合試験で行ったこと</a:t>
            </a:r>
            <a:endParaRPr lang="en-US" altLang="ja-JP" sz="3200" dirty="0"/>
          </a:p>
          <a:p>
            <a:pPr marL="0" indent="0">
              <a:buNone/>
            </a:pPr>
            <a:r>
              <a:rPr lang="ja-JP" altLang="en-US" sz="3200" dirty="0"/>
              <a:t>　・ゲイン調整</a:t>
            </a:r>
            <a:endParaRPr lang="en-US" altLang="ja-JP" sz="3200" dirty="0"/>
          </a:p>
          <a:p>
            <a:pPr marL="0" indent="0">
              <a:buNone/>
            </a:pPr>
            <a:r>
              <a:rPr lang="ja-JP" altLang="en-US" sz="3200" dirty="0"/>
              <a:t>　・その他</a:t>
            </a:r>
            <a:endParaRPr lang="en-US" altLang="ja-JP" sz="3200" dirty="0"/>
          </a:p>
          <a:p>
            <a:pPr marL="0" indent="0">
              <a:buNone/>
            </a:pPr>
            <a:endParaRPr lang="en-US" altLang="ja-JP" sz="3200" dirty="0"/>
          </a:p>
          <a:p>
            <a:pPr marL="0" indent="0">
              <a:buNone/>
            </a:pPr>
            <a:r>
              <a:rPr lang="en-US" altLang="ja-JP" sz="3200" dirty="0"/>
              <a:t>&lt;</a:t>
            </a:r>
            <a:r>
              <a:rPr lang="ja-JP" altLang="en-US" sz="3200" dirty="0"/>
              <a:t>ゲイン調整結果</a:t>
            </a:r>
            <a:r>
              <a:rPr lang="en-US" altLang="ja-JP" sz="3200" dirty="0"/>
              <a:t>&gt;</a:t>
            </a:r>
          </a:p>
          <a:p>
            <a:pPr marL="0" indent="0">
              <a:buNone/>
            </a:pPr>
            <a:r>
              <a:rPr lang="ja-JP" altLang="en-US" sz="3200" dirty="0"/>
              <a:t>　・統合試験の結果、ゲインは</a:t>
            </a:r>
            <a:r>
              <a:rPr lang="en-US" altLang="ja-JP" sz="3200" dirty="0"/>
              <a:t>(PID | 10,0,40)</a:t>
            </a:r>
            <a:r>
              <a:rPr lang="ja-JP" altLang="en-US" sz="3200" dirty="0"/>
              <a:t>を採用した。走行させた場所はラボの中とラボの前の廊下で走行させた。</a:t>
            </a:r>
            <a:endParaRPr lang="en-US" altLang="ja-JP" sz="3200" dirty="0"/>
          </a:p>
        </p:txBody>
      </p:sp>
    </p:spTree>
    <p:extLst>
      <p:ext uri="{BB962C8B-B14F-4D97-AF65-F5344CB8AC3E}">
        <p14:creationId xmlns:p14="http://schemas.microsoft.com/office/powerpoint/2010/main" val="29023737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コンテンツ プレースホルダー 7">
            <a:extLst>
              <a:ext uri="{FF2B5EF4-FFF2-40B4-BE49-F238E27FC236}">
                <a16:creationId xmlns:a16="http://schemas.microsoft.com/office/drawing/2014/main" id="{9AE7F6F4-7E5F-4EEF-ADDC-0212E5B76935}"/>
              </a:ext>
            </a:extLst>
          </p:cNvPr>
          <p:cNvPicPr>
            <a:picLocks noGrp="1" noChangeAspect="1"/>
          </p:cNvPicPr>
          <p:nvPr>
            <p:ph idx="1"/>
          </p:nvPr>
        </p:nvPicPr>
        <p:blipFill>
          <a:blip r:embed="rId2"/>
          <a:stretch>
            <a:fillRect/>
          </a:stretch>
        </p:blipFill>
        <p:spPr>
          <a:xfrm>
            <a:off x="482600" y="3429000"/>
            <a:ext cx="8178799" cy="1560024"/>
          </a:xfrm>
          <a:prstGeom prst="rect">
            <a:avLst/>
          </a:prstGeom>
        </p:spPr>
      </p:pic>
      <p:sp>
        <p:nvSpPr>
          <p:cNvPr id="10" name="タイトル 1">
            <a:extLst>
              <a:ext uri="{FF2B5EF4-FFF2-40B4-BE49-F238E27FC236}">
                <a16:creationId xmlns:a16="http://schemas.microsoft.com/office/drawing/2014/main" id="{01BBD364-6CC9-4C6D-B562-FDABD851EA29}"/>
              </a:ext>
            </a:extLst>
          </p:cNvPr>
          <p:cNvSpPr>
            <a:spLocks noGrp="1"/>
          </p:cNvSpPr>
          <p:nvPr>
            <p:ph type="title"/>
          </p:nvPr>
        </p:nvSpPr>
        <p:spPr>
          <a:xfrm>
            <a:off x="628650" y="365126"/>
            <a:ext cx="7886700" cy="1325563"/>
          </a:xfrm>
        </p:spPr>
        <p:txBody>
          <a:bodyPr/>
          <a:lstStyle/>
          <a:p>
            <a:r>
              <a:rPr kumimoji="1" lang="ja-JP" altLang="en-US" dirty="0"/>
              <a:t>統合試験結果</a:t>
            </a:r>
          </a:p>
        </p:txBody>
      </p:sp>
      <p:sp>
        <p:nvSpPr>
          <p:cNvPr id="11" name="テキスト ボックス 10">
            <a:extLst>
              <a:ext uri="{FF2B5EF4-FFF2-40B4-BE49-F238E27FC236}">
                <a16:creationId xmlns:a16="http://schemas.microsoft.com/office/drawing/2014/main" id="{8D02D923-3E83-4D7D-8AB8-59C503EF27F7}"/>
              </a:ext>
            </a:extLst>
          </p:cNvPr>
          <p:cNvSpPr txBox="1"/>
          <p:nvPr/>
        </p:nvSpPr>
        <p:spPr>
          <a:xfrm>
            <a:off x="482600" y="2052013"/>
            <a:ext cx="4134465" cy="1015663"/>
          </a:xfrm>
          <a:prstGeom prst="rect">
            <a:avLst/>
          </a:prstGeom>
          <a:noFill/>
        </p:spPr>
        <p:txBody>
          <a:bodyPr wrap="none" rtlCol="0">
            <a:spAutoFit/>
          </a:bodyPr>
          <a:lstStyle/>
          <a:p>
            <a:r>
              <a:rPr kumimoji="1" lang="en-US" altLang="ja-JP" sz="3200" dirty="0"/>
              <a:t>&lt;</a:t>
            </a:r>
            <a:r>
              <a:rPr kumimoji="1" lang="ja-JP" altLang="en-US" sz="3200" dirty="0"/>
              <a:t>ゲイン調整</a:t>
            </a:r>
            <a:r>
              <a:rPr kumimoji="1" lang="en-US" altLang="ja-JP" sz="3200" dirty="0"/>
              <a:t>&gt;</a:t>
            </a:r>
          </a:p>
          <a:p>
            <a:r>
              <a:rPr kumimoji="1" lang="ja-JP" altLang="en-US" sz="2800" dirty="0"/>
              <a:t>確定した値での走行精度</a:t>
            </a:r>
          </a:p>
        </p:txBody>
      </p:sp>
    </p:spTree>
    <p:extLst>
      <p:ext uri="{BB962C8B-B14F-4D97-AF65-F5344CB8AC3E}">
        <p14:creationId xmlns:p14="http://schemas.microsoft.com/office/powerpoint/2010/main" val="1722340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6E6B7E-E7EB-4D65-B11B-2BA91B257237}"/>
              </a:ext>
            </a:extLst>
          </p:cNvPr>
          <p:cNvSpPr>
            <a:spLocks noGrp="1"/>
          </p:cNvSpPr>
          <p:nvPr>
            <p:ph type="title"/>
          </p:nvPr>
        </p:nvSpPr>
        <p:spPr/>
        <p:txBody>
          <a:bodyPr/>
          <a:lstStyle/>
          <a:p>
            <a:r>
              <a:rPr kumimoji="1" lang="ja-JP" altLang="en-US" dirty="0"/>
              <a:t>統合試験結果</a:t>
            </a:r>
          </a:p>
        </p:txBody>
      </p:sp>
      <p:sp>
        <p:nvSpPr>
          <p:cNvPr id="3" name="コンテンツ プレースホルダー 2">
            <a:extLst>
              <a:ext uri="{FF2B5EF4-FFF2-40B4-BE49-F238E27FC236}">
                <a16:creationId xmlns:a16="http://schemas.microsoft.com/office/drawing/2014/main" id="{CD674102-555A-400F-A4CD-7885B09784FD}"/>
              </a:ext>
            </a:extLst>
          </p:cNvPr>
          <p:cNvSpPr>
            <a:spLocks noGrp="1"/>
          </p:cNvSpPr>
          <p:nvPr>
            <p:ph idx="1"/>
          </p:nvPr>
        </p:nvSpPr>
        <p:spPr>
          <a:xfrm>
            <a:off x="0" y="1880469"/>
            <a:ext cx="9144000" cy="4802185"/>
          </a:xfrm>
        </p:spPr>
        <p:txBody>
          <a:bodyPr>
            <a:normAutofit/>
          </a:bodyPr>
          <a:lstStyle/>
          <a:p>
            <a:pPr marL="0" indent="0">
              <a:buNone/>
            </a:pPr>
            <a:r>
              <a:rPr lang="en-US" altLang="ja-JP" sz="3100" dirty="0"/>
              <a:t>&lt;</a:t>
            </a:r>
            <a:r>
              <a:rPr lang="ja-JP" altLang="en-US" sz="3100" dirty="0"/>
              <a:t>その他の結果</a:t>
            </a:r>
            <a:r>
              <a:rPr lang="en-US" altLang="ja-JP" sz="3100" dirty="0"/>
              <a:t>&gt;</a:t>
            </a:r>
          </a:p>
          <a:p>
            <a:pPr marL="0" indent="0">
              <a:buNone/>
            </a:pPr>
            <a:endParaRPr lang="en-US" altLang="ja-JP" sz="3100" dirty="0"/>
          </a:p>
          <a:p>
            <a:pPr marL="0" indent="0">
              <a:buNone/>
            </a:pPr>
            <a:r>
              <a:rPr lang="ja-JP" altLang="en-US" sz="3100" dirty="0"/>
              <a:t>　・走行に必要な電圧を直流安定化電源を用いて確認した。その結果</a:t>
            </a:r>
            <a:r>
              <a:rPr lang="en-US" altLang="ja-JP" sz="3100" dirty="0"/>
              <a:t>4.4V</a:t>
            </a:r>
            <a:r>
              <a:rPr lang="ja-JP" altLang="en-US" sz="3100" dirty="0"/>
              <a:t>以上で動くことができ、必要な走行を行うことが可能である電圧は</a:t>
            </a:r>
            <a:r>
              <a:rPr lang="en-US" altLang="ja-JP" sz="3100" dirty="0"/>
              <a:t>5V</a:t>
            </a:r>
            <a:r>
              <a:rPr lang="ja-JP" altLang="en-US" sz="3100" dirty="0"/>
              <a:t>以上であった。</a:t>
            </a:r>
            <a:endParaRPr lang="en-US" altLang="ja-JP" sz="3100" dirty="0"/>
          </a:p>
        </p:txBody>
      </p:sp>
    </p:spTree>
    <p:extLst>
      <p:ext uri="{BB962C8B-B14F-4D97-AF65-F5344CB8AC3E}">
        <p14:creationId xmlns:p14="http://schemas.microsoft.com/office/powerpoint/2010/main" val="1113247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3713741-E94D-47C7-9C8E-B7398E72F1BA}"/>
              </a:ext>
            </a:extLst>
          </p:cNvPr>
          <p:cNvSpPr>
            <a:spLocks noGrp="1"/>
          </p:cNvSpPr>
          <p:nvPr>
            <p:ph type="title"/>
          </p:nvPr>
        </p:nvSpPr>
        <p:spPr/>
        <p:txBody>
          <a:bodyPr>
            <a:normAutofit/>
          </a:bodyPr>
          <a:lstStyle/>
          <a:p>
            <a:r>
              <a:rPr kumimoji="1" lang="ja-JP" altLang="en-US" sz="4000" dirty="0"/>
              <a:t>ラボの前の廊下で走行させた</a:t>
            </a:r>
            <a:r>
              <a:rPr lang="ja-JP" altLang="en-US" sz="4000" dirty="0"/>
              <a:t>とき</a:t>
            </a:r>
            <a:endParaRPr kumimoji="1" lang="ja-JP" altLang="en-US" sz="4000" dirty="0"/>
          </a:p>
        </p:txBody>
      </p:sp>
      <p:pic>
        <p:nvPicPr>
          <p:cNvPr id="4" name="582137001.813005">
            <a:hlinkClick r:id="" action="ppaction://media"/>
            <a:extLst>
              <a:ext uri="{FF2B5EF4-FFF2-40B4-BE49-F238E27FC236}">
                <a16:creationId xmlns:a16="http://schemas.microsoft.com/office/drawing/2014/main" id="{83A09EB9-8E9B-43DA-91B8-0D3970AD844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47900" y="1825625"/>
            <a:ext cx="4762500" cy="4351338"/>
          </a:xfrm>
        </p:spPr>
      </p:pic>
    </p:spTree>
    <p:extLst>
      <p:ext uri="{BB962C8B-B14F-4D97-AF65-F5344CB8AC3E}">
        <p14:creationId xmlns:p14="http://schemas.microsoft.com/office/powerpoint/2010/main" val="390869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5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9B863BE-F7E3-44D0-9FDB-6F0208C014A4}"/>
              </a:ext>
            </a:extLst>
          </p:cNvPr>
          <p:cNvSpPr>
            <a:spLocks noGrp="1"/>
          </p:cNvSpPr>
          <p:nvPr>
            <p:ph type="title"/>
          </p:nvPr>
        </p:nvSpPr>
        <p:spPr/>
        <p:txBody>
          <a:bodyPr>
            <a:normAutofit/>
          </a:bodyPr>
          <a:lstStyle/>
          <a:p>
            <a:r>
              <a:rPr kumimoji="1" lang="ja-JP" altLang="en-US" sz="4000" dirty="0"/>
              <a:t>ラボで走行させたとき</a:t>
            </a:r>
          </a:p>
        </p:txBody>
      </p:sp>
      <p:pic>
        <p:nvPicPr>
          <p:cNvPr id="4" name="582136743.389314">
            <a:hlinkClick r:id="" action="ppaction://media"/>
            <a:extLst>
              <a:ext uri="{FF2B5EF4-FFF2-40B4-BE49-F238E27FC236}">
                <a16:creationId xmlns:a16="http://schemas.microsoft.com/office/drawing/2014/main" id="{AF352024-386B-4C51-B1F7-520215DED09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03263" y="1825625"/>
            <a:ext cx="7735887" cy="4351338"/>
          </a:xfrm>
        </p:spPr>
      </p:pic>
    </p:spTree>
    <p:extLst>
      <p:ext uri="{BB962C8B-B14F-4D97-AF65-F5344CB8AC3E}">
        <p14:creationId xmlns:p14="http://schemas.microsoft.com/office/powerpoint/2010/main" val="103049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D26BC7-85EB-411D-A0D6-228272C7ABC4}"/>
              </a:ext>
            </a:extLst>
          </p:cNvPr>
          <p:cNvSpPr>
            <a:spLocks noGrp="1"/>
          </p:cNvSpPr>
          <p:nvPr>
            <p:ph type="title"/>
          </p:nvPr>
        </p:nvSpPr>
        <p:spPr/>
        <p:txBody>
          <a:bodyPr/>
          <a:lstStyle/>
          <a:p>
            <a:r>
              <a:rPr kumimoji="1" lang="ja-JP" altLang="en-US" dirty="0"/>
              <a:t>今後の課題</a:t>
            </a:r>
          </a:p>
        </p:txBody>
      </p:sp>
      <p:sp>
        <p:nvSpPr>
          <p:cNvPr id="3" name="コンテンツ プレースホルダー 2">
            <a:extLst>
              <a:ext uri="{FF2B5EF4-FFF2-40B4-BE49-F238E27FC236}">
                <a16:creationId xmlns:a16="http://schemas.microsoft.com/office/drawing/2014/main" id="{83DC69CD-9F02-40AE-B9B7-5CE100A42928}"/>
              </a:ext>
            </a:extLst>
          </p:cNvPr>
          <p:cNvSpPr>
            <a:spLocks noGrp="1"/>
          </p:cNvSpPr>
          <p:nvPr>
            <p:ph idx="1"/>
          </p:nvPr>
        </p:nvSpPr>
        <p:spPr/>
        <p:txBody>
          <a:bodyPr>
            <a:normAutofit fontScale="25000" lnSpcReduction="20000"/>
          </a:bodyPr>
          <a:lstStyle/>
          <a:p>
            <a:endParaRPr kumimoji="1" lang="en-US" altLang="ja-JP" dirty="0"/>
          </a:p>
          <a:p>
            <a:r>
              <a:rPr lang="ja-JP" altLang="en-US" sz="11200" dirty="0"/>
              <a:t>分担作業が増えるため、これまでより班員間で</a:t>
            </a:r>
            <a:endParaRPr lang="en-US" altLang="ja-JP" sz="11200" dirty="0"/>
          </a:p>
          <a:p>
            <a:pPr marL="0" indent="0">
              <a:buNone/>
            </a:pPr>
            <a:r>
              <a:rPr lang="ja-JP" altLang="en-US" sz="11200" dirty="0"/>
              <a:t>の連絡を徹底しお互いの進捗状況を把握し</a:t>
            </a:r>
            <a:r>
              <a:rPr lang="en-US" altLang="ja-JP" sz="11200" dirty="0"/>
              <a:t>,</a:t>
            </a:r>
            <a:r>
              <a:rPr lang="ja-JP" altLang="en-US" sz="11200" dirty="0"/>
              <a:t>作</a:t>
            </a:r>
            <a:endParaRPr lang="en-US" altLang="ja-JP" sz="11200" dirty="0"/>
          </a:p>
          <a:p>
            <a:pPr marL="0" indent="0">
              <a:buNone/>
            </a:pPr>
            <a:r>
              <a:rPr lang="ja-JP" altLang="en-US" sz="11200" dirty="0"/>
              <a:t>業を円滑にする。</a:t>
            </a:r>
            <a:endParaRPr lang="en-US" altLang="ja-JP" sz="11200" dirty="0"/>
          </a:p>
          <a:p>
            <a:endParaRPr lang="en-US" altLang="ja-JP" sz="11200" dirty="0"/>
          </a:p>
          <a:p>
            <a:endParaRPr lang="en-US" altLang="ja-JP" sz="11200" dirty="0"/>
          </a:p>
          <a:p>
            <a:r>
              <a:rPr lang="ja-JP" altLang="en-US" sz="11200" dirty="0"/>
              <a:t>標準機製作で自分たちの機体の特性について理</a:t>
            </a:r>
            <a:endParaRPr lang="en-US" altLang="ja-JP" sz="11200" dirty="0"/>
          </a:p>
          <a:p>
            <a:pPr marL="0" indent="0">
              <a:buNone/>
            </a:pPr>
            <a:r>
              <a:rPr lang="ja-JP" altLang="en-US" sz="11200" dirty="0"/>
              <a:t>解することができた。その特性を考慮した</a:t>
            </a:r>
            <a:endParaRPr lang="en-US" altLang="ja-JP" sz="11200" dirty="0"/>
          </a:p>
          <a:p>
            <a:pPr marL="0" indent="0">
              <a:buNone/>
            </a:pPr>
            <a:r>
              <a:rPr lang="en-US" altLang="ja-JP" sz="11200" dirty="0"/>
              <a:t>MIRS</a:t>
            </a:r>
            <a:r>
              <a:rPr lang="ja-JP" altLang="en-US" sz="11200" dirty="0"/>
              <a:t>のアイデアを出す。</a:t>
            </a:r>
            <a:endParaRPr lang="en-US" altLang="ja-JP" sz="11200" dirty="0"/>
          </a:p>
          <a:p>
            <a:pPr marL="0" indent="0">
              <a:buNone/>
            </a:pPr>
            <a:endParaRPr kumimoji="1" lang="en-US" altLang="ja-JP" dirty="0"/>
          </a:p>
          <a:p>
            <a:pPr marL="0" indent="0">
              <a:buNone/>
            </a:pPr>
            <a:r>
              <a:rPr lang="ja-JP" altLang="en-US" dirty="0"/>
              <a:t>  </a:t>
            </a:r>
            <a:endParaRPr kumimoji="1" lang="ja-JP" altLang="en-US" dirty="0"/>
          </a:p>
        </p:txBody>
      </p:sp>
    </p:spTree>
    <p:extLst>
      <p:ext uri="{BB962C8B-B14F-4D97-AF65-F5344CB8AC3E}">
        <p14:creationId xmlns:p14="http://schemas.microsoft.com/office/powerpoint/2010/main" val="2850680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E2D019B-C12D-4DD7-BECD-7A2B1D49A267}"/>
              </a:ext>
            </a:extLst>
          </p:cNvPr>
          <p:cNvSpPr>
            <a:spLocks noGrp="1"/>
          </p:cNvSpPr>
          <p:nvPr>
            <p:ph type="title"/>
          </p:nvPr>
        </p:nvSpPr>
        <p:spPr/>
        <p:txBody>
          <a:bodyPr>
            <a:normAutofit/>
          </a:bodyPr>
          <a:lstStyle/>
          <a:p>
            <a:r>
              <a:rPr kumimoji="1" lang="ja-JP" altLang="en-US" dirty="0"/>
              <a:t>メカ</a:t>
            </a:r>
          </a:p>
        </p:txBody>
      </p:sp>
      <p:sp>
        <p:nvSpPr>
          <p:cNvPr id="7" name="コンテンツ プレースホルダー 6">
            <a:extLst>
              <a:ext uri="{FF2B5EF4-FFF2-40B4-BE49-F238E27FC236}">
                <a16:creationId xmlns:a16="http://schemas.microsoft.com/office/drawing/2014/main" id="{B9E10DFE-15E0-4219-8E10-422902784733}"/>
              </a:ext>
            </a:extLst>
          </p:cNvPr>
          <p:cNvSpPr>
            <a:spLocks noGrp="1"/>
          </p:cNvSpPr>
          <p:nvPr>
            <p:ph idx="1"/>
          </p:nvPr>
        </p:nvSpPr>
        <p:spPr>
          <a:xfrm>
            <a:off x="0" y="1410408"/>
            <a:ext cx="9144000" cy="5082466"/>
          </a:xfrm>
        </p:spPr>
        <p:txBody>
          <a:bodyPr>
            <a:normAutofit/>
          </a:bodyPr>
          <a:lstStyle/>
          <a:p>
            <a:pPr marL="0" indent="0">
              <a:buNone/>
            </a:pPr>
            <a:r>
              <a:rPr lang="ja-JP" altLang="en-US" sz="3200" dirty="0"/>
              <a:t>メカとして行ったこと</a:t>
            </a:r>
            <a:endParaRPr lang="en-US" altLang="ja-JP" sz="3200" dirty="0"/>
          </a:p>
          <a:p>
            <a:pPr marL="0" indent="0">
              <a:buNone/>
            </a:pPr>
            <a:r>
              <a:rPr lang="ja-JP" altLang="en-US" dirty="0"/>
              <a:t>　・標準機シャーシ製作</a:t>
            </a:r>
            <a:endParaRPr lang="en-US" altLang="ja-JP" dirty="0"/>
          </a:p>
          <a:p>
            <a:pPr marL="0" indent="0">
              <a:buNone/>
            </a:pPr>
            <a:r>
              <a:rPr lang="ja-JP" altLang="en-US" dirty="0"/>
              <a:t>　・超音波センサマウントの製作　</a:t>
            </a:r>
            <a:endParaRPr lang="en-US" altLang="ja-JP" dirty="0"/>
          </a:p>
          <a:p>
            <a:pPr marL="0" indent="0">
              <a:buNone/>
            </a:pPr>
            <a:endParaRPr lang="en-US" altLang="ja-JP" dirty="0"/>
          </a:p>
          <a:p>
            <a:pPr marL="0" indent="0">
              <a:buNone/>
            </a:pPr>
            <a:r>
              <a:rPr lang="en-US" altLang="ja-JP" dirty="0"/>
              <a:t>&lt;</a:t>
            </a:r>
            <a:r>
              <a:rPr lang="ja-JP" altLang="en-US" dirty="0"/>
              <a:t>不具合</a:t>
            </a:r>
            <a:r>
              <a:rPr lang="en-US" altLang="ja-JP" dirty="0"/>
              <a:t>&gt;</a:t>
            </a:r>
          </a:p>
          <a:p>
            <a:pPr marL="0" indent="0">
              <a:buNone/>
            </a:pPr>
            <a:r>
              <a:rPr lang="ja-JP" altLang="en-US" dirty="0"/>
              <a:t>　・モータマウントの設計ミス</a:t>
            </a:r>
            <a:endParaRPr lang="en-US" altLang="ja-JP" dirty="0"/>
          </a:p>
          <a:p>
            <a:pPr marL="0" indent="0">
              <a:buNone/>
            </a:pPr>
            <a:endParaRPr lang="en-US" altLang="ja-JP" dirty="0"/>
          </a:p>
          <a:p>
            <a:pPr marL="0" indent="0">
              <a:buNone/>
            </a:pPr>
            <a:r>
              <a:rPr lang="en-US" altLang="ja-JP" dirty="0"/>
              <a:t>&lt;</a:t>
            </a:r>
            <a:r>
              <a:rPr lang="ja-JP" altLang="en-US" dirty="0"/>
              <a:t>対策</a:t>
            </a:r>
            <a:r>
              <a:rPr lang="en-US" altLang="ja-JP" dirty="0"/>
              <a:t>&gt;</a:t>
            </a:r>
          </a:p>
          <a:p>
            <a:pPr marL="0" indent="0">
              <a:buNone/>
            </a:pPr>
            <a:r>
              <a:rPr lang="ja-JP" altLang="en-US" dirty="0"/>
              <a:t>　・超音波センサは反対向きで固定しても問題ないため中断シャーシの裏側に取り付けた。</a:t>
            </a:r>
            <a:endParaRPr lang="en-US" altLang="ja-JP" dirty="0"/>
          </a:p>
        </p:txBody>
      </p:sp>
    </p:spTree>
    <p:extLst>
      <p:ext uri="{BB962C8B-B14F-4D97-AF65-F5344CB8AC3E}">
        <p14:creationId xmlns:p14="http://schemas.microsoft.com/office/powerpoint/2010/main" val="609685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24214E1-EE99-4198-A198-3071A6D93CFD}"/>
              </a:ext>
            </a:extLst>
          </p:cNvPr>
          <p:cNvSpPr>
            <a:spLocks noGrp="1"/>
          </p:cNvSpPr>
          <p:nvPr>
            <p:ph type="title"/>
          </p:nvPr>
        </p:nvSpPr>
        <p:spPr/>
        <p:txBody>
          <a:bodyPr/>
          <a:lstStyle/>
          <a:p>
            <a:r>
              <a:rPr kumimoji="1" lang="ja-JP" altLang="en-US" dirty="0"/>
              <a:t>メカ</a:t>
            </a:r>
          </a:p>
        </p:txBody>
      </p:sp>
      <p:pic>
        <p:nvPicPr>
          <p:cNvPr id="5" name="コンテンツ プレースホルダー 4">
            <a:extLst>
              <a:ext uri="{FF2B5EF4-FFF2-40B4-BE49-F238E27FC236}">
                <a16:creationId xmlns:a16="http://schemas.microsoft.com/office/drawing/2014/main" id="{5B86AE6A-C119-4B32-B7F7-C6A514D5968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1569582"/>
            <a:ext cx="5690937" cy="4136992"/>
          </a:xfrm>
        </p:spPr>
      </p:pic>
      <p:sp>
        <p:nvSpPr>
          <p:cNvPr id="8" name="テキスト ボックス 7">
            <a:extLst>
              <a:ext uri="{FF2B5EF4-FFF2-40B4-BE49-F238E27FC236}">
                <a16:creationId xmlns:a16="http://schemas.microsoft.com/office/drawing/2014/main" id="{B1CAE124-1699-4617-B83F-75BA9A8686FA}"/>
              </a:ext>
            </a:extLst>
          </p:cNvPr>
          <p:cNvSpPr txBox="1"/>
          <p:nvPr/>
        </p:nvSpPr>
        <p:spPr>
          <a:xfrm>
            <a:off x="218768" y="5903893"/>
            <a:ext cx="4134465" cy="954107"/>
          </a:xfrm>
          <a:prstGeom prst="rect">
            <a:avLst/>
          </a:prstGeom>
          <a:noFill/>
        </p:spPr>
        <p:txBody>
          <a:bodyPr wrap="none" rtlCol="0">
            <a:spAutoFit/>
          </a:bodyPr>
          <a:lstStyle/>
          <a:p>
            <a:r>
              <a:rPr kumimoji="1" lang="ja-JP" altLang="en-US" sz="2800" dirty="0"/>
              <a:t>超音波センサ</a:t>
            </a:r>
            <a:endParaRPr kumimoji="1" lang="en-US" altLang="ja-JP" sz="2800" dirty="0"/>
          </a:p>
          <a:p>
            <a:r>
              <a:rPr kumimoji="1" lang="ja-JP" altLang="en-US" sz="2800" dirty="0"/>
              <a:t>モーターマウント三面図</a:t>
            </a:r>
          </a:p>
        </p:txBody>
      </p:sp>
      <p:sp>
        <p:nvSpPr>
          <p:cNvPr id="9" name="テキスト ボックス 8">
            <a:extLst>
              <a:ext uri="{FF2B5EF4-FFF2-40B4-BE49-F238E27FC236}">
                <a16:creationId xmlns:a16="http://schemas.microsoft.com/office/drawing/2014/main" id="{6202C604-8998-4B7A-A0A1-3A332D4727C0}"/>
              </a:ext>
            </a:extLst>
          </p:cNvPr>
          <p:cNvSpPr txBox="1"/>
          <p:nvPr/>
        </p:nvSpPr>
        <p:spPr>
          <a:xfrm>
            <a:off x="5690936" y="1151426"/>
            <a:ext cx="3260559" cy="4708981"/>
          </a:xfrm>
          <a:prstGeom prst="rect">
            <a:avLst/>
          </a:prstGeom>
          <a:noFill/>
        </p:spPr>
        <p:txBody>
          <a:bodyPr wrap="square" rtlCol="0">
            <a:spAutoFit/>
          </a:bodyPr>
          <a:lstStyle/>
          <a:p>
            <a:r>
              <a:rPr lang="ja-JP" altLang="en-US" sz="3200" dirty="0"/>
              <a:t>工夫した点</a:t>
            </a:r>
            <a:endParaRPr lang="en-US" altLang="ja-JP" sz="3200" dirty="0"/>
          </a:p>
          <a:p>
            <a:endParaRPr lang="en-US" altLang="ja-JP" sz="1200" dirty="0"/>
          </a:p>
          <a:p>
            <a:r>
              <a:rPr lang="ja-JP" altLang="en-US" sz="3200" dirty="0"/>
              <a:t>・超音波センサマウントのねじ穴のうちの一つが部品の端にあり破損の恐れがあったので外径を</a:t>
            </a:r>
            <a:r>
              <a:rPr lang="en-US" altLang="ja-JP" sz="3200" dirty="0"/>
              <a:t>1mm</a:t>
            </a:r>
            <a:r>
              <a:rPr lang="ja-JP" altLang="en-US" sz="3200" dirty="0"/>
              <a:t>大きくし余白を設けた。</a:t>
            </a:r>
            <a:endParaRPr lang="en-US" altLang="ja-JP" sz="3600" dirty="0"/>
          </a:p>
        </p:txBody>
      </p:sp>
    </p:spTree>
    <p:extLst>
      <p:ext uri="{BB962C8B-B14F-4D97-AF65-F5344CB8AC3E}">
        <p14:creationId xmlns:p14="http://schemas.microsoft.com/office/powerpoint/2010/main" val="28294665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C5F8D71-BBEB-449D-AD82-BD47352998E7}"/>
              </a:ext>
            </a:extLst>
          </p:cNvPr>
          <p:cNvSpPr>
            <a:spLocks noGrp="1"/>
          </p:cNvSpPr>
          <p:nvPr>
            <p:ph type="title"/>
          </p:nvPr>
        </p:nvSpPr>
        <p:spPr>
          <a:xfrm>
            <a:off x="0" y="132620"/>
            <a:ext cx="4803636" cy="1311664"/>
          </a:xfrm>
        </p:spPr>
        <p:txBody>
          <a:bodyPr>
            <a:normAutofit/>
          </a:bodyPr>
          <a:lstStyle/>
          <a:p>
            <a:r>
              <a:rPr kumimoji="1" lang="ja-JP" altLang="en-US" dirty="0">
                <a:solidFill>
                  <a:srgbClr val="000000"/>
                </a:solidFill>
              </a:rPr>
              <a:t>標準機全体図</a:t>
            </a:r>
          </a:p>
        </p:txBody>
      </p:sp>
      <p:pic>
        <p:nvPicPr>
          <p:cNvPr id="6" name="コンテンツ プレースホルダー 5" descr="床, 道路, 人 が含まれている画像&#10;&#10;高い精度で生成された説明">
            <a:extLst>
              <a:ext uri="{FF2B5EF4-FFF2-40B4-BE49-F238E27FC236}">
                <a16:creationId xmlns:a16="http://schemas.microsoft.com/office/drawing/2014/main" id="{7A1725A6-DD66-4461-9D52-26BB8F161B3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2737" y="1444284"/>
            <a:ext cx="7058526" cy="4767680"/>
          </a:xfrm>
        </p:spPr>
      </p:pic>
    </p:spTree>
    <p:extLst>
      <p:ext uri="{BB962C8B-B14F-4D97-AF65-F5344CB8AC3E}">
        <p14:creationId xmlns:p14="http://schemas.microsoft.com/office/powerpoint/2010/main" val="25974023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5C17718-FFE7-48E6-AA38-9FFE2E60A223}"/>
              </a:ext>
            </a:extLst>
          </p:cNvPr>
          <p:cNvSpPr>
            <a:spLocks noGrp="1"/>
          </p:cNvSpPr>
          <p:nvPr>
            <p:ph type="title"/>
          </p:nvPr>
        </p:nvSpPr>
        <p:spPr>
          <a:xfrm>
            <a:off x="628650" y="238543"/>
            <a:ext cx="7886700" cy="1325563"/>
          </a:xfrm>
        </p:spPr>
        <p:txBody>
          <a:bodyPr>
            <a:normAutofit/>
          </a:bodyPr>
          <a:lstStyle/>
          <a:p>
            <a:r>
              <a:rPr kumimoji="1" lang="en-US" altLang="ja-JP" dirty="0"/>
              <a:t>Arduino</a:t>
            </a:r>
            <a:endParaRPr kumimoji="1" lang="ja-JP" altLang="en-US" dirty="0"/>
          </a:p>
        </p:txBody>
      </p:sp>
      <p:sp>
        <p:nvSpPr>
          <p:cNvPr id="3" name="コンテンツ プレースホルダー 2">
            <a:extLst>
              <a:ext uri="{FF2B5EF4-FFF2-40B4-BE49-F238E27FC236}">
                <a16:creationId xmlns:a16="http://schemas.microsoft.com/office/drawing/2014/main" id="{2D32FD05-1390-49B7-AE08-E003C3CFAF46}"/>
              </a:ext>
            </a:extLst>
          </p:cNvPr>
          <p:cNvSpPr>
            <a:spLocks noGrp="1"/>
          </p:cNvSpPr>
          <p:nvPr>
            <p:ph idx="1"/>
          </p:nvPr>
        </p:nvSpPr>
        <p:spPr>
          <a:xfrm>
            <a:off x="0" y="1564106"/>
            <a:ext cx="9144000" cy="5293894"/>
          </a:xfrm>
        </p:spPr>
        <p:txBody>
          <a:bodyPr>
            <a:normAutofit lnSpcReduction="10000"/>
          </a:bodyPr>
          <a:lstStyle/>
          <a:p>
            <a:pPr marL="0" indent="0">
              <a:buNone/>
            </a:pPr>
            <a:r>
              <a:rPr lang="en-US" altLang="ja-JP" sz="3200" dirty="0"/>
              <a:t>Arduino</a:t>
            </a:r>
            <a:r>
              <a:rPr lang="ja-JP" altLang="en-US" sz="3200" dirty="0"/>
              <a:t>として行ったこと</a:t>
            </a:r>
            <a:endParaRPr lang="en-US" altLang="ja-JP" sz="3200" dirty="0"/>
          </a:p>
          <a:p>
            <a:pPr marL="0" indent="0">
              <a:buNone/>
            </a:pPr>
            <a:r>
              <a:rPr lang="ja-JP" altLang="en-US" dirty="0"/>
              <a:t>　・</a:t>
            </a:r>
            <a:r>
              <a:rPr lang="en-US" altLang="ja-JP" dirty="0"/>
              <a:t>Arduino</a:t>
            </a:r>
            <a:r>
              <a:rPr lang="ja-JP" altLang="en-US" dirty="0"/>
              <a:t>用シールド作成</a:t>
            </a:r>
            <a:endParaRPr lang="en-US" altLang="ja-JP" dirty="0"/>
          </a:p>
          <a:p>
            <a:pPr marL="0" indent="0">
              <a:buNone/>
            </a:pPr>
            <a:r>
              <a:rPr lang="ja-JP" altLang="en-US" dirty="0"/>
              <a:t>　・</a:t>
            </a:r>
            <a:r>
              <a:rPr lang="en-US" altLang="ja-JP" dirty="0"/>
              <a:t>Arduino</a:t>
            </a:r>
            <a:r>
              <a:rPr lang="ja-JP" altLang="en-US" dirty="0"/>
              <a:t>単体試験</a:t>
            </a:r>
            <a:endParaRPr lang="en-US" altLang="ja-JP" dirty="0"/>
          </a:p>
          <a:p>
            <a:pPr marL="0" indent="0">
              <a:buNone/>
            </a:pPr>
            <a:endParaRPr lang="en-US" altLang="ja-JP" dirty="0"/>
          </a:p>
          <a:p>
            <a:pPr marL="0" indent="0">
              <a:buNone/>
            </a:pPr>
            <a:r>
              <a:rPr lang="en-US" altLang="ja-JP" dirty="0"/>
              <a:t>&lt;</a:t>
            </a:r>
            <a:r>
              <a:rPr lang="ja-JP" altLang="en-US" dirty="0"/>
              <a:t>不具合</a:t>
            </a:r>
            <a:r>
              <a:rPr lang="en-US" altLang="ja-JP" dirty="0"/>
              <a:t>&gt;</a:t>
            </a:r>
          </a:p>
          <a:p>
            <a:pPr marL="0" indent="0">
              <a:buNone/>
            </a:pPr>
            <a:r>
              <a:rPr lang="ja-JP" altLang="en-US" dirty="0"/>
              <a:t>　・右モータの動作不良</a:t>
            </a:r>
            <a:r>
              <a:rPr lang="en-US" altLang="ja-JP" dirty="0"/>
              <a:t>(</a:t>
            </a:r>
            <a:r>
              <a:rPr lang="ja-JP" altLang="en-US" dirty="0"/>
              <a:t>時計回りに回転</a:t>
            </a:r>
            <a:r>
              <a:rPr lang="en-US" altLang="ja-JP" dirty="0"/>
              <a:t>)</a:t>
            </a:r>
          </a:p>
          <a:p>
            <a:pPr marL="0" indent="0">
              <a:buNone/>
            </a:pPr>
            <a:endParaRPr lang="en-US" altLang="ja-JP" dirty="0"/>
          </a:p>
          <a:p>
            <a:pPr marL="0" indent="0">
              <a:buNone/>
            </a:pPr>
            <a:r>
              <a:rPr lang="en-US" altLang="ja-JP" dirty="0"/>
              <a:t>&lt;</a:t>
            </a:r>
            <a:r>
              <a:rPr lang="ja-JP" altLang="en-US" dirty="0"/>
              <a:t>対策</a:t>
            </a:r>
            <a:r>
              <a:rPr lang="en-US" altLang="ja-JP" dirty="0"/>
              <a:t>&gt;</a:t>
            </a:r>
          </a:p>
          <a:p>
            <a:pPr marL="0" indent="0">
              <a:buNone/>
            </a:pPr>
            <a:r>
              <a:rPr lang="ja-JP" altLang="en-US" dirty="0"/>
              <a:t>　・ケーブルの配線ミスで</a:t>
            </a:r>
            <a:r>
              <a:rPr lang="en-US" altLang="ja-JP" dirty="0"/>
              <a:t>GND</a:t>
            </a:r>
            <a:r>
              <a:rPr lang="ja-JP" altLang="en-US" dirty="0"/>
              <a:t>と</a:t>
            </a:r>
            <a:r>
              <a:rPr lang="en-US" altLang="ja-JP" dirty="0"/>
              <a:t>DIR</a:t>
            </a:r>
            <a:r>
              <a:rPr lang="ja-JP" altLang="en-US" dirty="0"/>
              <a:t>が逆に繋がっていたのが原因と考えられるので、ケーブルのストレートとクロスを付箋で分けるなどして対策した。</a:t>
            </a:r>
            <a:endParaRPr lang="en-US" altLang="ja-JP" dirty="0"/>
          </a:p>
        </p:txBody>
      </p:sp>
    </p:spTree>
    <p:extLst>
      <p:ext uri="{BB962C8B-B14F-4D97-AF65-F5344CB8AC3E}">
        <p14:creationId xmlns:p14="http://schemas.microsoft.com/office/powerpoint/2010/main" val="4256209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B41FEA-2BB1-4FA9-8AD8-86BBC9584AE6}"/>
              </a:ext>
            </a:extLst>
          </p:cNvPr>
          <p:cNvSpPr>
            <a:spLocks noGrp="1"/>
          </p:cNvSpPr>
          <p:nvPr>
            <p:ph type="title"/>
          </p:nvPr>
        </p:nvSpPr>
        <p:spPr>
          <a:xfrm>
            <a:off x="13949" y="346646"/>
            <a:ext cx="9081856" cy="982411"/>
          </a:xfrm>
        </p:spPr>
        <p:txBody>
          <a:bodyPr>
            <a:normAutofit/>
          </a:bodyPr>
          <a:lstStyle/>
          <a:p>
            <a:r>
              <a:rPr lang="en-US" altLang="ja-JP" sz="4000" dirty="0"/>
              <a:t>Arduino</a:t>
            </a:r>
            <a:r>
              <a:rPr lang="ja-JP" altLang="en-US" sz="4000" dirty="0"/>
              <a:t>用シールド</a:t>
            </a:r>
          </a:p>
        </p:txBody>
      </p:sp>
      <p:sp>
        <p:nvSpPr>
          <p:cNvPr id="8" name="テキスト ボックス 7">
            <a:extLst>
              <a:ext uri="{FF2B5EF4-FFF2-40B4-BE49-F238E27FC236}">
                <a16:creationId xmlns:a16="http://schemas.microsoft.com/office/drawing/2014/main" id="{D8EF54E1-6C00-4BEB-BB9C-87BABA127CF7}"/>
              </a:ext>
            </a:extLst>
          </p:cNvPr>
          <p:cNvSpPr txBox="1"/>
          <p:nvPr/>
        </p:nvSpPr>
        <p:spPr>
          <a:xfrm>
            <a:off x="1369737" y="4120932"/>
            <a:ext cx="1261884" cy="523220"/>
          </a:xfrm>
          <a:prstGeom prst="rect">
            <a:avLst/>
          </a:prstGeom>
          <a:noFill/>
        </p:spPr>
        <p:txBody>
          <a:bodyPr wrap="none" rtlCol="0">
            <a:spAutoFit/>
          </a:bodyPr>
          <a:lstStyle/>
          <a:p>
            <a:r>
              <a:rPr lang="ja-JP" altLang="en-US" sz="2800" dirty="0"/>
              <a:t>部品面</a:t>
            </a:r>
          </a:p>
        </p:txBody>
      </p:sp>
      <p:sp>
        <p:nvSpPr>
          <p:cNvPr id="9" name="テキスト ボックス 8">
            <a:extLst>
              <a:ext uri="{FF2B5EF4-FFF2-40B4-BE49-F238E27FC236}">
                <a16:creationId xmlns:a16="http://schemas.microsoft.com/office/drawing/2014/main" id="{3C0D9EB5-4C10-4BBD-AD51-F5A1EF455355}"/>
              </a:ext>
            </a:extLst>
          </p:cNvPr>
          <p:cNvSpPr txBox="1"/>
          <p:nvPr/>
        </p:nvSpPr>
        <p:spPr>
          <a:xfrm flipH="1">
            <a:off x="6123990" y="4120932"/>
            <a:ext cx="1650273" cy="523220"/>
          </a:xfrm>
          <a:prstGeom prst="rect">
            <a:avLst/>
          </a:prstGeom>
          <a:noFill/>
        </p:spPr>
        <p:txBody>
          <a:bodyPr wrap="square" rtlCol="0">
            <a:spAutoFit/>
          </a:bodyPr>
          <a:lstStyle/>
          <a:p>
            <a:r>
              <a:rPr lang="ja-JP" altLang="en-US" sz="2800" dirty="0"/>
              <a:t>はんだ面</a:t>
            </a:r>
          </a:p>
        </p:txBody>
      </p:sp>
      <p:pic>
        <p:nvPicPr>
          <p:cNvPr id="10" name="図 9">
            <a:extLst>
              <a:ext uri="{FF2B5EF4-FFF2-40B4-BE49-F238E27FC236}">
                <a16:creationId xmlns:a16="http://schemas.microsoft.com/office/drawing/2014/main" id="{FC1B2BAA-4185-49C2-8B08-24F7D73DDA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29057"/>
            <a:ext cx="3968220" cy="2831975"/>
          </a:xfrm>
          <a:prstGeom prst="rect">
            <a:avLst/>
          </a:prstGeom>
        </p:spPr>
      </p:pic>
      <p:pic>
        <p:nvPicPr>
          <p:cNvPr id="11" name="コンテンツ プレースホルダー 10">
            <a:extLst>
              <a:ext uri="{FF2B5EF4-FFF2-40B4-BE49-F238E27FC236}">
                <a16:creationId xmlns:a16="http://schemas.microsoft.com/office/drawing/2014/main" id="{6D4BAFF6-2A8E-4620-8FDA-9104E71357A0}"/>
              </a:ext>
              <a:ext uri="{C183D7F6-B498-43B3-948B-1728B52AA6E4}">
                <adec:decorative xmlns:adec="http://schemas.microsoft.com/office/drawing/2017/decorative" val="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802449" y="1329057"/>
            <a:ext cx="4293356" cy="2831976"/>
          </a:xfrm>
        </p:spPr>
      </p:pic>
      <p:sp>
        <p:nvSpPr>
          <p:cNvPr id="3" name="テキスト ボックス 2">
            <a:extLst>
              <a:ext uri="{FF2B5EF4-FFF2-40B4-BE49-F238E27FC236}">
                <a16:creationId xmlns:a16="http://schemas.microsoft.com/office/drawing/2014/main" id="{14773E72-3DE0-4A4A-8CE5-3440D5641197}"/>
              </a:ext>
            </a:extLst>
          </p:cNvPr>
          <p:cNvSpPr txBox="1"/>
          <p:nvPr/>
        </p:nvSpPr>
        <p:spPr>
          <a:xfrm>
            <a:off x="112098" y="4944168"/>
            <a:ext cx="9031902" cy="1446550"/>
          </a:xfrm>
          <a:prstGeom prst="rect">
            <a:avLst/>
          </a:prstGeom>
          <a:noFill/>
        </p:spPr>
        <p:txBody>
          <a:bodyPr wrap="square" rtlCol="0">
            <a:spAutoFit/>
          </a:bodyPr>
          <a:lstStyle/>
          <a:p>
            <a:r>
              <a:rPr kumimoji="1" lang="ja-JP" altLang="en-US" sz="3200" dirty="0"/>
              <a:t>工夫した点</a:t>
            </a:r>
            <a:endParaRPr kumimoji="1" lang="en-US" altLang="ja-JP" sz="3200" dirty="0"/>
          </a:p>
          <a:p>
            <a:r>
              <a:rPr kumimoji="1" lang="ja-JP" altLang="en-US" sz="2800" dirty="0"/>
              <a:t>基盤の配線が複雑にならないように、ジャンパ線を少なくして見やすくした。</a:t>
            </a:r>
          </a:p>
        </p:txBody>
      </p:sp>
    </p:spTree>
    <p:extLst>
      <p:ext uri="{BB962C8B-B14F-4D97-AF65-F5344CB8AC3E}">
        <p14:creationId xmlns:p14="http://schemas.microsoft.com/office/powerpoint/2010/main" val="5588948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F180A92-F5C5-43E7-8107-1F012A89F4E0}"/>
              </a:ext>
            </a:extLst>
          </p:cNvPr>
          <p:cNvSpPr>
            <a:spLocks noGrp="1"/>
          </p:cNvSpPr>
          <p:nvPr>
            <p:ph type="title"/>
          </p:nvPr>
        </p:nvSpPr>
        <p:spPr>
          <a:xfrm>
            <a:off x="0" y="215257"/>
            <a:ext cx="9144000" cy="858368"/>
          </a:xfrm>
        </p:spPr>
        <p:txBody>
          <a:bodyPr>
            <a:normAutofit/>
          </a:bodyPr>
          <a:lstStyle/>
          <a:p>
            <a:r>
              <a:rPr lang="en-US" altLang="ja-JP" dirty="0"/>
              <a:t>Raspberry</a:t>
            </a:r>
            <a:r>
              <a:rPr lang="ja-JP" altLang="en-US" dirty="0"/>
              <a:t>　</a:t>
            </a:r>
            <a:r>
              <a:rPr lang="en-US" altLang="ja-JP" dirty="0"/>
              <a:t>Pi</a:t>
            </a:r>
            <a:r>
              <a:rPr lang="ja-JP" altLang="en-US" dirty="0"/>
              <a:t> </a:t>
            </a:r>
            <a:endParaRPr lang="ja-JP" altLang="en-US" sz="5400" dirty="0"/>
          </a:p>
        </p:txBody>
      </p:sp>
      <p:sp>
        <p:nvSpPr>
          <p:cNvPr id="3" name="コンテンツ プレースホルダー 2">
            <a:extLst>
              <a:ext uri="{FF2B5EF4-FFF2-40B4-BE49-F238E27FC236}">
                <a16:creationId xmlns:a16="http://schemas.microsoft.com/office/drawing/2014/main" id="{C1F98471-4943-47A8-AD0E-4C6BC8E250C9}"/>
              </a:ext>
            </a:extLst>
          </p:cNvPr>
          <p:cNvSpPr>
            <a:spLocks noGrp="1"/>
          </p:cNvSpPr>
          <p:nvPr>
            <p:ph idx="1"/>
          </p:nvPr>
        </p:nvSpPr>
        <p:spPr>
          <a:xfrm>
            <a:off x="0" y="1159158"/>
            <a:ext cx="9144000" cy="5483585"/>
          </a:xfrm>
        </p:spPr>
        <p:txBody>
          <a:bodyPr>
            <a:normAutofit/>
          </a:bodyPr>
          <a:lstStyle/>
          <a:p>
            <a:pPr marL="0" indent="0">
              <a:buNone/>
            </a:pPr>
            <a:r>
              <a:rPr lang="en-US" altLang="ja-JP" sz="3200" dirty="0"/>
              <a:t>Raspberry Pi</a:t>
            </a:r>
            <a:r>
              <a:rPr lang="ja-JP" altLang="en-US" sz="3200" dirty="0"/>
              <a:t>として行ったこと</a:t>
            </a:r>
            <a:endParaRPr lang="en-US" altLang="ja-JP" sz="3200" dirty="0"/>
          </a:p>
          <a:p>
            <a:pPr marL="0" indent="0">
              <a:buNone/>
            </a:pPr>
            <a:r>
              <a:rPr lang="ja-JP" altLang="en-US" dirty="0"/>
              <a:t>　・</a:t>
            </a:r>
            <a:r>
              <a:rPr lang="en-US" altLang="ja-JP" dirty="0"/>
              <a:t>Raspberry Pi</a:t>
            </a:r>
            <a:r>
              <a:rPr lang="ja-JP" altLang="en-US" dirty="0"/>
              <a:t>用シールド作成</a:t>
            </a:r>
            <a:endParaRPr lang="en-US" altLang="ja-JP" dirty="0"/>
          </a:p>
          <a:p>
            <a:pPr marL="0" indent="0">
              <a:buNone/>
            </a:pPr>
            <a:r>
              <a:rPr lang="ja-JP" altLang="en-US" sz="3200" dirty="0"/>
              <a:t>    </a:t>
            </a:r>
            <a:r>
              <a:rPr lang="ja-JP" altLang="en-US" dirty="0"/>
              <a:t>・</a:t>
            </a:r>
            <a:r>
              <a:rPr lang="en-US" altLang="ja-JP" dirty="0"/>
              <a:t>Raspberry Pi</a:t>
            </a:r>
            <a:r>
              <a:rPr lang="ja-JP" altLang="en-US" dirty="0"/>
              <a:t>単体試験</a:t>
            </a:r>
            <a:endParaRPr lang="en-US" altLang="ja-JP" dirty="0"/>
          </a:p>
          <a:p>
            <a:pPr marL="0" indent="0">
              <a:buNone/>
            </a:pPr>
            <a:endParaRPr lang="en-US" altLang="ja-JP" dirty="0"/>
          </a:p>
          <a:p>
            <a:pPr marL="0" indent="0">
              <a:buNone/>
            </a:pPr>
            <a:r>
              <a:rPr lang="en-US" altLang="ja-JP" dirty="0"/>
              <a:t>&lt;</a:t>
            </a:r>
            <a:r>
              <a:rPr lang="ja-JP" altLang="en-US" dirty="0"/>
              <a:t>不具合</a:t>
            </a:r>
            <a:r>
              <a:rPr lang="en-US" altLang="ja-JP" dirty="0"/>
              <a:t>&gt;</a:t>
            </a:r>
          </a:p>
          <a:p>
            <a:pPr marL="0" indent="0">
              <a:buNone/>
            </a:pPr>
            <a:r>
              <a:rPr lang="ja-JP" altLang="en-US" dirty="0"/>
              <a:t>　・超音波センサ接続時の発熱</a:t>
            </a:r>
            <a:endParaRPr lang="en-US" altLang="ja-JP" dirty="0"/>
          </a:p>
          <a:p>
            <a:pPr marL="0" indent="0">
              <a:buNone/>
            </a:pPr>
            <a:endParaRPr lang="en-US" altLang="ja-JP" dirty="0"/>
          </a:p>
          <a:p>
            <a:pPr marL="0" indent="0">
              <a:buNone/>
            </a:pPr>
            <a:r>
              <a:rPr lang="en-US" altLang="ja-JP" dirty="0"/>
              <a:t>&lt;</a:t>
            </a:r>
            <a:r>
              <a:rPr lang="ja-JP" altLang="en-US" dirty="0"/>
              <a:t>対策</a:t>
            </a:r>
            <a:r>
              <a:rPr lang="en-US" altLang="ja-JP" dirty="0"/>
              <a:t>&gt;</a:t>
            </a:r>
          </a:p>
          <a:p>
            <a:pPr marL="0" indent="0">
              <a:buNone/>
            </a:pPr>
            <a:r>
              <a:rPr lang="ja-JP" altLang="en-US" dirty="0"/>
              <a:t>　・超音波センサによって</a:t>
            </a:r>
            <a:r>
              <a:rPr lang="en-US" altLang="ja-JP" dirty="0"/>
              <a:t>GND</a:t>
            </a:r>
            <a:r>
              <a:rPr lang="ja-JP" altLang="en-US" dirty="0"/>
              <a:t>の位置が違ったことが原因として考えられるので右用と左用でケーブルを作り付箋で分かりやすくまとめた。</a:t>
            </a:r>
            <a:endParaRPr lang="en-US" altLang="ja-JP" dirty="0"/>
          </a:p>
        </p:txBody>
      </p:sp>
    </p:spTree>
    <p:extLst>
      <p:ext uri="{BB962C8B-B14F-4D97-AF65-F5344CB8AC3E}">
        <p14:creationId xmlns:p14="http://schemas.microsoft.com/office/powerpoint/2010/main" val="2440144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4">
            <a:extLst>
              <a:ext uri="{FF2B5EF4-FFF2-40B4-BE49-F238E27FC236}">
                <a16:creationId xmlns:a16="http://schemas.microsoft.com/office/drawing/2014/main" id="{0D21330E-F2F6-4D12-A54C-BA90103FBAEB}"/>
              </a:ext>
            </a:extLst>
          </p:cNvPr>
          <p:cNvSpPr>
            <a:spLocks noGrp="1"/>
          </p:cNvSpPr>
          <p:nvPr>
            <p:ph type="title"/>
          </p:nvPr>
        </p:nvSpPr>
        <p:spPr>
          <a:xfrm>
            <a:off x="0" y="365127"/>
            <a:ext cx="9144000" cy="1046424"/>
          </a:xfrm>
        </p:spPr>
        <p:txBody>
          <a:bodyPr>
            <a:normAutofit/>
          </a:bodyPr>
          <a:lstStyle/>
          <a:p>
            <a:r>
              <a:rPr lang="en-US" altLang="ja-JP" dirty="0"/>
              <a:t>Raspberry</a:t>
            </a:r>
            <a:r>
              <a:rPr lang="ja-JP" altLang="en-US" dirty="0"/>
              <a:t>　</a:t>
            </a:r>
            <a:r>
              <a:rPr lang="en-US" altLang="ja-JP" dirty="0"/>
              <a:t>Pi</a:t>
            </a:r>
            <a:r>
              <a:rPr lang="ja-JP" altLang="en-US" dirty="0"/>
              <a:t> </a:t>
            </a:r>
            <a:endParaRPr lang="ja-JP" altLang="en-US" sz="5400" dirty="0"/>
          </a:p>
        </p:txBody>
      </p:sp>
      <p:graphicFrame>
        <p:nvGraphicFramePr>
          <p:cNvPr id="5" name="コンテンツ プレースホルダー 4">
            <a:extLst>
              <a:ext uri="{FF2B5EF4-FFF2-40B4-BE49-F238E27FC236}">
                <a16:creationId xmlns:a16="http://schemas.microsoft.com/office/drawing/2014/main" id="{7CBEDA04-9AF2-48C6-A3DC-E3C9D4F99481}"/>
              </a:ext>
            </a:extLst>
          </p:cNvPr>
          <p:cNvGraphicFramePr>
            <a:graphicFrameLocks noGrp="1"/>
          </p:cNvGraphicFramePr>
          <p:nvPr>
            <p:ph idx="1"/>
            <p:extLst>
              <p:ext uri="{D42A27DB-BD31-4B8C-83A1-F6EECF244321}">
                <p14:modId xmlns:p14="http://schemas.microsoft.com/office/powerpoint/2010/main" val="2098071662"/>
              </p:ext>
            </p:extLst>
          </p:nvPr>
        </p:nvGraphicFramePr>
        <p:xfrm>
          <a:off x="354170" y="2680725"/>
          <a:ext cx="8435659" cy="3812148"/>
        </p:xfrm>
        <a:graphic>
          <a:graphicData uri="http://schemas.openxmlformats.org/drawingml/2006/table">
            <a:tbl>
              <a:tblPr>
                <a:tableStyleId>{5C22544A-7EE6-4342-B048-85BDC9FD1C3A}</a:tableStyleId>
              </a:tblPr>
              <a:tblGrid>
                <a:gridCol w="1758903">
                  <a:extLst>
                    <a:ext uri="{9D8B030D-6E8A-4147-A177-3AD203B41FA5}">
                      <a16:colId xmlns:a16="http://schemas.microsoft.com/office/drawing/2014/main" val="3155189850"/>
                    </a:ext>
                  </a:extLst>
                </a:gridCol>
                <a:gridCol w="1213036">
                  <a:extLst>
                    <a:ext uri="{9D8B030D-6E8A-4147-A177-3AD203B41FA5}">
                      <a16:colId xmlns:a16="http://schemas.microsoft.com/office/drawing/2014/main" val="774938149"/>
                    </a:ext>
                  </a:extLst>
                </a:gridCol>
                <a:gridCol w="1273689">
                  <a:extLst>
                    <a:ext uri="{9D8B030D-6E8A-4147-A177-3AD203B41FA5}">
                      <a16:colId xmlns:a16="http://schemas.microsoft.com/office/drawing/2014/main" val="2130583811"/>
                    </a:ext>
                  </a:extLst>
                </a:gridCol>
                <a:gridCol w="1435428">
                  <a:extLst>
                    <a:ext uri="{9D8B030D-6E8A-4147-A177-3AD203B41FA5}">
                      <a16:colId xmlns:a16="http://schemas.microsoft.com/office/drawing/2014/main" val="2404241611"/>
                    </a:ext>
                  </a:extLst>
                </a:gridCol>
                <a:gridCol w="1314122">
                  <a:extLst>
                    <a:ext uri="{9D8B030D-6E8A-4147-A177-3AD203B41FA5}">
                      <a16:colId xmlns:a16="http://schemas.microsoft.com/office/drawing/2014/main" val="1127800487"/>
                    </a:ext>
                  </a:extLst>
                </a:gridCol>
                <a:gridCol w="1440481">
                  <a:extLst>
                    <a:ext uri="{9D8B030D-6E8A-4147-A177-3AD203B41FA5}">
                      <a16:colId xmlns:a16="http://schemas.microsoft.com/office/drawing/2014/main" val="3745793816"/>
                    </a:ext>
                  </a:extLst>
                </a:gridCol>
              </a:tblGrid>
              <a:tr h="1250796">
                <a:tc>
                  <a:txBody>
                    <a:bodyPr/>
                    <a:lstStyle/>
                    <a:p>
                      <a:pPr algn="l" fontAlgn="ctr"/>
                      <a:r>
                        <a:rPr lang="ja-JP" altLang="en-US" sz="1800" u="none" strike="noStrike">
                          <a:effectLst/>
                        </a:rPr>
                        <a:t>実際の距離</a:t>
                      </a:r>
                      <a:r>
                        <a:rPr lang="en-US" altLang="ja-JP" sz="1800" u="none" strike="noStrike">
                          <a:effectLst/>
                        </a:rPr>
                        <a:t>[</a:t>
                      </a:r>
                      <a:r>
                        <a:rPr lang="en-US" sz="1800" u="none" strike="noStrike">
                          <a:effectLst/>
                        </a:rPr>
                        <a:t>cm]</a:t>
                      </a:r>
                      <a:endParaRPr 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800" u="none" strike="noStrike">
                          <a:effectLst/>
                        </a:rPr>
                        <a:t>　</a:t>
                      </a: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800" u="none" strike="noStrike">
                          <a:effectLst/>
                        </a:rPr>
                        <a:t>左センサ値</a:t>
                      </a: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800" u="none" strike="noStrike">
                          <a:effectLst/>
                        </a:rPr>
                        <a:t>左センサ誤差</a:t>
                      </a: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800" u="none" strike="noStrike">
                          <a:effectLst/>
                        </a:rPr>
                        <a:t>右センサ値</a:t>
                      </a: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tc>
                  <a:txBody>
                    <a:bodyPr/>
                    <a:lstStyle/>
                    <a:p>
                      <a:pPr algn="l" fontAlgn="ctr"/>
                      <a:r>
                        <a:rPr lang="ja-JP" altLang="en-US" sz="1800" u="none" strike="noStrike">
                          <a:effectLst/>
                        </a:rPr>
                        <a:t>右センサ誤差</a:t>
                      </a:r>
                      <a:endParaRPr lang="ja-JP" altLang="en-US" sz="1800" b="0" i="0" u="none" strike="noStrike">
                        <a:solidFill>
                          <a:srgbClr val="000000"/>
                        </a:solidFill>
                        <a:effectLst/>
                        <a:latin typeface="游ゴシック" panose="020B0400000000000000" pitchFamily="50" charset="-128"/>
                        <a:ea typeface="游ゴシック" panose="020B0400000000000000" pitchFamily="50" charset="-128"/>
                      </a:endParaRPr>
                    </a:p>
                  </a:txBody>
                  <a:tcPr marL="9525" marR="9525" marT="9525" marB="0" anchor="ctr"/>
                </a:tc>
                <a:extLst>
                  <a:ext uri="{0D108BD9-81ED-4DB2-BD59-A6C34878D82A}">
                    <a16:rowId xmlns:a16="http://schemas.microsoft.com/office/drawing/2014/main" val="3947893078"/>
                  </a:ext>
                </a:extLst>
              </a:tr>
              <a:tr h="640338">
                <a:tc>
                  <a:txBody>
                    <a:bodyPr/>
                    <a:lstStyle/>
                    <a:p>
                      <a:pPr algn="ctr" fontAlgn="ctr"/>
                      <a:r>
                        <a:rPr lang="en-US" altLang="ja-JP" sz="1800" u="none" strike="noStrike">
                          <a:effectLst/>
                        </a:rPr>
                        <a:t>50</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ja-JP" altLang="en-US" sz="1800" u="none" strike="noStrike">
                          <a:effectLst/>
                        </a:rPr>
                        <a:t>平均</a:t>
                      </a:r>
                      <a:endParaRPr lang="ja-JP" altLang="en-US"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56.2</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6.2</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57.2</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7.2</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extLst>
                  <a:ext uri="{0D108BD9-81ED-4DB2-BD59-A6C34878D82A}">
                    <a16:rowId xmlns:a16="http://schemas.microsoft.com/office/drawing/2014/main" val="2861570084"/>
                  </a:ext>
                </a:extLst>
              </a:tr>
              <a:tr h="640338">
                <a:tc>
                  <a:txBody>
                    <a:bodyPr/>
                    <a:lstStyle/>
                    <a:p>
                      <a:pPr algn="ctr" fontAlgn="ctr"/>
                      <a:r>
                        <a:rPr lang="en-US" altLang="ja-JP" sz="1800" u="none" strike="noStrike">
                          <a:effectLst/>
                        </a:rPr>
                        <a:t>40</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ja-JP" altLang="en-US" sz="1800" u="none" strike="noStrike">
                          <a:effectLst/>
                        </a:rPr>
                        <a:t>平均</a:t>
                      </a:r>
                      <a:endParaRPr lang="ja-JP" altLang="en-US"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47</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7</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46.8</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6.8</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extLst>
                  <a:ext uri="{0D108BD9-81ED-4DB2-BD59-A6C34878D82A}">
                    <a16:rowId xmlns:a16="http://schemas.microsoft.com/office/drawing/2014/main" val="4236963288"/>
                  </a:ext>
                </a:extLst>
              </a:tr>
              <a:tr h="640338">
                <a:tc>
                  <a:txBody>
                    <a:bodyPr/>
                    <a:lstStyle/>
                    <a:p>
                      <a:pPr algn="ctr" fontAlgn="ctr"/>
                      <a:r>
                        <a:rPr lang="en-US" altLang="ja-JP" sz="1800" u="none" strike="noStrike">
                          <a:effectLst/>
                        </a:rPr>
                        <a:t>30</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ja-JP" altLang="en-US" sz="1800" u="none" strike="noStrike">
                          <a:effectLst/>
                        </a:rPr>
                        <a:t>平均</a:t>
                      </a:r>
                      <a:endParaRPr lang="ja-JP" altLang="en-US"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37</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7</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36.8</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6.8</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extLst>
                  <a:ext uri="{0D108BD9-81ED-4DB2-BD59-A6C34878D82A}">
                    <a16:rowId xmlns:a16="http://schemas.microsoft.com/office/drawing/2014/main" val="407761418"/>
                  </a:ext>
                </a:extLst>
              </a:tr>
              <a:tr h="640338">
                <a:tc>
                  <a:txBody>
                    <a:bodyPr/>
                    <a:lstStyle/>
                    <a:p>
                      <a:pPr algn="ctr" fontAlgn="ctr"/>
                      <a:r>
                        <a:rPr lang="en-US" altLang="ja-JP" sz="1800" u="none" strike="noStrike">
                          <a:effectLst/>
                        </a:rPr>
                        <a:t>20</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ja-JP" altLang="en-US" sz="1800" u="none" strike="noStrike">
                          <a:effectLst/>
                        </a:rPr>
                        <a:t>平均</a:t>
                      </a:r>
                      <a:endParaRPr lang="ja-JP" altLang="en-US"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dirty="0">
                          <a:effectLst/>
                        </a:rPr>
                        <a:t>29.6</a:t>
                      </a:r>
                      <a:endParaRPr lang="en-US" altLang="ja-JP" sz="1800" b="0" i="0" u="none" strike="noStrike" dirty="0">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9.6</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a:effectLst/>
                        </a:rPr>
                        <a:t>28.8</a:t>
                      </a:r>
                      <a:endParaRPr lang="en-US" altLang="ja-JP" sz="1800" b="0" i="0" u="none" strike="noStrike">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tc>
                  <a:txBody>
                    <a:bodyPr/>
                    <a:lstStyle/>
                    <a:p>
                      <a:pPr algn="ctr" fontAlgn="ctr"/>
                      <a:r>
                        <a:rPr lang="en-US" altLang="ja-JP" sz="1800" u="none" strike="noStrike" dirty="0">
                          <a:effectLst/>
                        </a:rPr>
                        <a:t>8.8</a:t>
                      </a:r>
                      <a:endParaRPr lang="en-US" altLang="ja-JP" sz="1800" b="0" i="0" u="none" strike="noStrike" dirty="0">
                        <a:solidFill>
                          <a:srgbClr val="000000"/>
                        </a:solidFill>
                        <a:effectLst/>
                        <a:latin typeface="Verdana" panose="020B0604030504040204" pitchFamily="34" charset="0"/>
                        <a:ea typeface="游ゴシック" panose="020B0400000000000000" pitchFamily="50" charset="-128"/>
                      </a:endParaRPr>
                    </a:p>
                  </a:txBody>
                  <a:tcPr marL="9525" marR="9525" marT="9525" marB="0" anchor="ctr"/>
                </a:tc>
                <a:extLst>
                  <a:ext uri="{0D108BD9-81ED-4DB2-BD59-A6C34878D82A}">
                    <a16:rowId xmlns:a16="http://schemas.microsoft.com/office/drawing/2014/main" val="3370604346"/>
                  </a:ext>
                </a:extLst>
              </a:tr>
            </a:tbl>
          </a:graphicData>
        </a:graphic>
      </p:graphicFrame>
      <p:sp>
        <p:nvSpPr>
          <p:cNvPr id="6" name="テキスト ボックス 5">
            <a:extLst>
              <a:ext uri="{FF2B5EF4-FFF2-40B4-BE49-F238E27FC236}">
                <a16:creationId xmlns:a16="http://schemas.microsoft.com/office/drawing/2014/main" id="{DBD29578-BA2E-4296-8B0D-A37CB924A968}"/>
              </a:ext>
            </a:extLst>
          </p:cNvPr>
          <p:cNvSpPr txBox="1"/>
          <p:nvPr/>
        </p:nvSpPr>
        <p:spPr>
          <a:xfrm>
            <a:off x="354170" y="1411551"/>
            <a:ext cx="4493538" cy="1015663"/>
          </a:xfrm>
          <a:prstGeom prst="rect">
            <a:avLst/>
          </a:prstGeom>
          <a:noFill/>
        </p:spPr>
        <p:txBody>
          <a:bodyPr wrap="none" rtlCol="0">
            <a:spAutoFit/>
          </a:bodyPr>
          <a:lstStyle/>
          <a:p>
            <a:r>
              <a:rPr kumimoji="1" lang="en-US" altLang="ja-JP" sz="3200" dirty="0"/>
              <a:t>&lt;</a:t>
            </a:r>
            <a:r>
              <a:rPr kumimoji="1" lang="ja-JP" altLang="en-US" sz="3200" dirty="0"/>
              <a:t>単体試験結果</a:t>
            </a:r>
            <a:r>
              <a:rPr kumimoji="1" lang="en-US" altLang="ja-JP" sz="3200" dirty="0"/>
              <a:t>&gt;</a:t>
            </a:r>
          </a:p>
          <a:p>
            <a:r>
              <a:rPr kumimoji="1" lang="ja-JP" altLang="en-US" sz="2800" dirty="0"/>
              <a:t>超音波センサのセンサー値</a:t>
            </a:r>
          </a:p>
        </p:txBody>
      </p:sp>
    </p:spTree>
    <p:extLst>
      <p:ext uri="{BB962C8B-B14F-4D97-AF65-F5344CB8AC3E}">
        <p14:creationId xmlns:p14="http://schemas.microsoft.com/office/powerpoint/2010/main" val="1132779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E0CCDF55-5261-4F5F-A81A-C89284887D66}"/>
              </a:ext>
            </a:extLst>
          </p:cNvPr>
          <p:cNvSpPr>
            <a:spLocks noGrp="1"/>
          </p:cNvSpPr>
          <p:nvPr>
            <p:ph idx="1"/>
          </p:nvPr>
        </p:nvSpPr>
        <p:spPr/>
        <p:txBody>
          <a:bodyPr>
            <a:normAutofit lnSpcReduction="10000"/>
          </a:bodyPr>
          <a:lstStyle/>
          <a:p>
            <a:r>
              <a:rPr lang="ja-JP" altLang="en-US" dirty="0"/>
              <a:t>カメラセンサの最長／最短認識距離を調査</a:t>
            </a:r>
            <a:endParaRPr lang="en-US" altLang="ja-JP" dirty="0"/>
          </a:p>
          <a:p>
            <a:endParaRPr lang="ja-JP" altLang="en-US" dirty="0"/>
          </a:p>
          <a:p>
            <a:r>
              <a:rPr lang="ja-JP" altLang="en-US" dirty="0"/>
              <a:t>最短距離：</a:t>
            </a:r>
            <a:r>
              <a:rPr lang="en-US" altLang="ja-JP" dirty="0"/>
              <a:t>45cm</a:t>
            </a:r>
          </a:p>
          <a:p>
            <a:r>
              <a:rPr lang="ja-JP" altLang="en-US" dirty="0"/>
              <a:t>最長距離：</a:t>
            </a:r>
            <a:r>
              <a:rPr lang="en-US" altLang="ja-JP" dirty="0"/>
              <a:t>340cm</a:t>
            </a:r>
          </a:p>
          <a:p>
            <a:endParaRPr lang="en-US" altLang="ja-JP" dirty="0"/>
          </a:p>
          <a:p>
            <a:r>
              <a:rPr lang="en-US" altLang="ja-JP" dirty="0"/>
              <a:t>30㎝</a:t>
            </a:r>
            <a:r>
              <a:rPr lang="ja-JP" altLang="en-US" dirty="0"/>
              <a:t>未満：画角に収まらず認識されない</a:t>
            </a:r>
            <a:endParaRPr lang="en-US" altLang="ja-JP" dirty="0"/>
          </a:p>
          <a:p>
            <a:r>
              <a:rPr lang="en-US" altLang="ja-JP" dirty="0"/>
              <a:t>350㎝</a:t>
            </a:r>
            <a:r>
              <a:rPr lang="ja-JP" altLang="en-US" dirty="0"/>
              <a:t>になると結果にばらつきがある</a:t>
            </a:r>
            <a:endParaRPr lang="en-US" altLang="ja-JP" dirty="0"/>
          </a:p>
          <a:p>
            <a:endParaRPr lang="ja-JP" altLang="en-US" dirty="0"/>
          </a:p>
          <a:p>
            <a:pPr marL="0" indent="0">
              <a:buNone/>
            </a:pPr>
            <a:r>
              <a:rPr lang="ja-JP" altLang="en-US" dirty="0"/>
              <a:t>よって認識距離は</a:t>
            </a:r>
            <a:r>
              <a:rPr lang="en-US" altLang="ja-JP" dirty="0"/>
              <a:t>45㎝~340㎝</a:t>
            </a:r>
            <a:r>
              <a:rPr lang="ja-JP" altLang="en-US" dirty="0"/>
              <a:t>の間である。</a:t>
            </a:r>
          </a:p>
          <a:p>
            <a:endParaRPr kumimoji="1" lang="ja-JP" altLang="en-US" dirty="0"/>
          </a:p>
        </p:txBody>
      </p:sp>
      <p:sp>
        <p:nvSpPr>
          <p:cNvPr id="4" name="タイトル 4">
            <a:extLst>
              <a:ext uri="{FF2B5EF4-FFF2-40B4-BE49-F238E27FC236}">
                <a16:creationId xmlns:a16="http://schemas.microsoft.com/office/drawing/2014/main" id="{21DC947D-6D1D-484A-9C41-F1CE635AE10E}"/>
              </a:ext>
            </a:extLst>
          </p:cNvPr>
          <p:cNvSpPr>
            <a:spLocks noGrp="1"/>
          </p:cNvSpPr>
          <p:nvPr>
            <p:ph type="title"/>
          </p:nvPr>
        </p:nvSpPr>
        <p:spPr>
          <a:xfrm>
            <a:off x="628650" y="365125"/>
            <a:ext cx="7886700" cy="1325563"/>
          </a:xfrm>
        </p:spPr>
        <p:txBody>
          <a:bodyPr>
            <a:normAutofit/>
          </a:bodyPr>
          <a:lstStyle/>
          <a:p>
            <a:r>
              <a:rPr lang="en-US" altLang="ja-JP" dirty="0"/>
              <a:t>Raspberry</a:t>
            </a:r>
            <a:r>
              <a:rPr lang="ja-JP" altLang="en-US" dirty="0"/>
              <a:t>　</a:t>
            </a:r>
            <a:r>
              <a:rPr lang="en-US" altLang="ja-JP" dirty="0"/>
              <a:t>Pi</a:t>
            </a:r>
            <a:r>
              <a:rPr lang="ja-JP" altLang="en-US" dirty="0"/>
              <a:t> </a:t>
            </a:r>
            <a:endParaRPr lang="ja-JP" altLang="en-US" sz="5400" dirty="0"/>
          </a:p>
        </p:txBody>
      </p:sp>
    </p:spTree>
    <p:extLst>
      <p:ext uri="{BB962C8B-B14F-4D97-AF65-F5344CB8AC3E}">
        <p14:creationId xmlns:p14="http://schemas.microsoft.com/office/powerpoint/2010/main" val="3861176074"/>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完成版　MIRS1905標準機製作報告書</Template>
  <TotalTime>287</TotalTime>
  <Words>393</Words>
  <Application>Microsoft Office PowerPoint</Application>
  <PresentationFormat>画面に合わせる (4:3)</PresentationFormat>
  <Paragraphs>144</Paragraphs>
  <Slides>19</Slides>
  <Notes>0</Notes>
  <HiddenSlides>0</HiddenSlides>
  <MMClips>2</MMClips>
  <ScaleCrop>false</ScaleCrop>
  <HeadingPairs>
    <vt:vector size="6" baseType="variant">
      <vt:variant>
        <vt:lpstr>使用されているフォント</vt:lpstr>
      </vt:variant>
      <vt:variant>
        <vt:i4>6</vt:i4>
      </vt:variant>
      <vt:variant>
        <vt:lpstr>テーマ</vt:lpstr>
      </vt:variant>
      <vt:variant>
        <vt:i4>1</vt:i4>
      </vt:variant>
      <vt:variant>
        <vt:lpstr>スライド タイトル</vt:lpstr>
      </vt:variant>
      <vt:variant>
        <vt:i4>19</vt:i4>
      </vt:variant>
    </vt:vector>
  </HeadingPairs>
  <TitlesOfParts>
    <vt:vector size="26" baseType="lpstr">
      <vt:lpstr>游ゴシック</vt:lpstr>
      <vt:lpstr>游ゴシック Light</vt:lpstr>
      <vt:lpstr>Arial</vt:lpstr>
      <vt:lpstr>Calibri</vt:lpstr>
      <vt:lpstr>Calibri Light</vt:lpstr>
      <vt:lpstr>Verdana</vt:lpstr>
      <vt:lpstr>Office テーマ</vt:lpstr>
      <vt:lpstr>MIRS1905標準機製作報告書</vt:lpstr>
      <vt:lpstr>メカ</vt:lpstr>
      <vt:lpstr>メカ</vt:lpstr>
      <vt:lpstr>標準機全体図</vt:lpstr>
      <vt:lpstr>Arduino</vt:lpstr>
      <vt:lpstr>Arduino用シールド</vt:lpstr>
      <vt:lpstr>Raspberry　Pi </vt:lpstr>
      <vt:lpstr>Raspberry　Pi </vt:lpstr>
      <vt:lpstr>Raspberry　Pi </vt:lpstr>
      <vt:lpstr>Raspberry Pi用 シールド</vt:lpstr>
      <vt:lpstr>電源ボード</vt:lpstr>
      <vt:lpstr>電源ボード</vt:lpstr>
      <vt:lpstr>電源ボード</vt:lpstr>
      <vt:lpstr>統合試験結果</vt:lpstr>
      <vt:lpstr>統合試験結果</vt:lpstr>
      <vt:lpstr>統合試験結果</vt:lpstr>
      <vt:lpstr>ラボの前の廊下で走行させたとき</vt:lpstr>
      <vt:lpstr>ラボで走行させたとき</vt:lpstr>
      <vt:lpstr>今後の課題</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MIRS1905標準機製作報告書</dc:title>
  <dc:creator>d16116@numazu.kosen-ac.jp</dc:creator>
  <cp:lastModifiedBy>佐塚 舜</cp:lastModifiedBy>
  <cp:revision>29</cp:revision>
  <dcterms:created xsi:type="dcterms:W3CDTF">2019-06-13T12:49:40Z</dcterms:created>
  <dcterms:modified xsi:type="dcterms:W3CDTF">2019-06-14T02:57:31Z</dcterms:modified>
</cp:coreProperties>
</file>