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257" r:id="rId2"/>
    <p:sldId id="258" r:id="rId3"/>
    <p:sldId id="301" r:id="rId4"/>
    <p:sldId id="302" r:id="rId5"/>
    <p:sldId id="303" r:id="rId6"/>
    <p:sldId id="305" r:id="rId7"/>
    <p:sldId id="304" r:id="rId8"/>
    <p:sldId id="307" r:id="rId9"/>
    <p:sldId id="306" r:id="rId10"/>
    <p:sldId id="287" r:id="rId11"/>
    <p:sldId id="288" r:id="rId12"/>
    <p:sldId id="309" r:id="rId13"/>
    <p:sldId id="310" r:id="rId14"/>
    <p:sldId id="311" r:id="rId15"/>
    <p:sldId id="308" r:id="rId16"/>
    <p:sldId id="280" r:id="rId17"/>
    <p:sldId id="312" r:id="rId18"/>
    <p:sldId id="289" r:id="rId19"/>
    <p:sldId id="313" r:id="rId20"/>
    <p:sldId id="320" r:id="rId21"/>
    <p:sldId id="324" r:id="rId22"/>
    <p:sldId id="281" r:id="rId23"/>
    <p:sldId id="284" r:id="rId24"/>
    <p:sldId id="316" r:id="rId25"/>
    <p:sldId id="317" r:id="rId26"/>
    <p:sldId id="321" r:id="rId27"/>
    <p:sldId id="323" r:id="rId28"/>
    <p:sldId id="322" r:id="rId29"/>
    <p:sldId id="298" r:id="rId30"/>
    <p:sldId id="285" r:id="rId31"/>
    <p:sldId id="296" r:id="rId32"/>
    <p:sldId id="293" r:id="rId33"/>
    <p:sldId id="295" r:id="rId34"/>
    <p:sldId id="297" r:id="rId35"/>
    <p:sldId id="299" r:id="rId36"/>
    <p:sldId id="300" r:id="rId37"/>
    <p:sldId id="314" r:id="rId38"/>
    <p:sldId id="315" r:id="rId39"/>
    <p:sldId id="319" r:id="rId40"/>
    <p:sldId id="318" r:id="rId41"/>
    <p:sldId id="259" r:id="rId42"/>
    <p:sldId id="28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真波土 中尾" initials="真波土" lastIdx="1" clrIdx="0">
    <p:extLst>
      <p:ext uri="{19B8F6BF-5375-455C-9EA6-DF929625EA0E}">
        <p15:presenceInfo xmlns:p15="http://schemas.microsoft.com/office/powerpoint/2012/main" userId="008f8115958459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90D"/>
    <a:srgbClr val="F46C6C"/>
    <a:srgbClr val="086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71" d="100"/>
          <a:sy n="71" d="100"/>
        </p:scale>
        <p:origin x="49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7T21:51:02.264" idx="1">
    <p:pos x="10" y="10"/>
    <p:text>ここで画面の中で完結するものが多いことをあげ
MIRSでは実際に動きを目で見れることも強みとして挙げる</p:text>
    <p:extLst>
      <p:ext uri="{C676402C-5697-4E1C-873F-D02D1690AC5C}">
        <p15:threadingInfo xmlns:p15="http://schemas.microsoft.com/office/powerpoint/2012/main" timeZoneBias="-5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6E4F9-B8D5-476E-8BFF-3A9A367527D3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65BB3-1CDC-47F0-A9AD-A08B8FEAEE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833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859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32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3206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09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46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82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88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542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97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062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4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B7DB4-94B0-4A63-90DF-E6189077620A}" type="datetimeFigureOut">
              <a:rPr kumimoji="1" lang="ja-JP" altLang="en-US" smtClean="0"/>
              <a:t>2020/1/30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C3830-0B9F-45E0-B49F-EAB4EE857A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5A33330-D51B-48C2-B86F-416A729DF99B}"/>
              </a:ext>
            </a:extLst>
          </p:cNvPr>
          <p:cNvSpPr txBox="1"/>
          <p:nvPr/>
        </p:nvSpPr>
        <p:spPr>
          <a:xfrm>
            <a:off x="851646" y="537880"/>
            <a:ext cx="400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Adelle Sans Eb" panose="02000503000000020004" pitchFamily="50" charset="0"/>
                <a:cs typeface="Aharoni" panose="020B0604020202020204" pitchFamily="2" charset="-79"/>
              </a:rPr>
              <a:t>MIRS1904</a:t>
            </a:r>
            <a:endParaRPr kumimoji="1" lang="ja-JP" altLang="en-US" sz="3600" dirty="0">
              <a:latin typeface="Adelle Sans Eb" panose="02000503000000020004" pitchFamily="50" charset="0"/>
              <a:cs typeface="Aharoni" panose="020B0604020202020204" pitchFamily="2" charset="-79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EF1816-7D52-48C7-8C60-FDDFD3F26C8B}"/>
              </a:ext>
            </a:extLst>
          </p:cNvPr>
          <p:cNvSpPr txBox="1"/>
          <p:nvPr/>
        </p:nvSpPr>
        <p:spPr>
          <a:xfrm>
            <a:off x="2649530" y="861045"/>
            <a:ext cx="689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dirty="0" err="1">
                <a:latin typeface="Impact" panose="020B0806030902050204" pitchFamily="34" charset="0"/>
              </a:rPr>
              <a:t>thynk</a:t>
            </a:r>
            <a:r>
              <a:rPr kumimoji="1" lang="en-US" altLang="ja-JP" sz="9600" dirty="0">
                <a:latin typeface="Impact" panose="020B0806030902050204" pitchFamily="34" charset="0"/>
              </a:rPr>
              <a:t>! </a:t>
            </a:r>
            <a:r>
              <a:rPr kumimoji="1" lang="en-US" altLang="ja-JP" sz="6000" dirty="0">
                <a:latin typeface="Adelle Sans Eb" panose="02000503000000020004" pitchFamily="50" charset="0"/>
              </a:rPr>
              <a:t>PROJECT</a:t>
            </a:r>
            <a:endParaRPr kumimoji="1" lang="ja-JP" altLang="en-US" sz="6000" dirty="0">
              <a:latin typeface="Adelle Sans Eb" panose="02000503000000020004" pitchFamily="50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60DE159-105C-4C83-82BF-F5B9B370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87" y="2131329"/>
            <a:ext cx="5933025" cy="331913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A7F37F-A364-4FCD-9F09-54ED21BD1BDE}"/>
              </a:ext>
            </a:extLst>
          </p:cNvPr>
          <p:cNvSpPr txBox="1"/>
          <p:nvPr/>
        </p:nvSpPr>
        <p:spPr>
          <a:xfrm>
            <a:off x="2649529" y="5673789"/>
            <a:ext cx="6892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delle Sans Lt" panose="02000503000000020004" pitchFamily="50" charset="0"/>
              </a:rPr>
              <a:t>PM</a:t>
            </a:r>
            <a:r>
              <a:rPr kumimoji="1" lang="ja-JP" altLang="en-US" dirty="0">
                <a:latin typeface="Adelle Sans Lt" panose="02000503000000020004" pitchFamily="50" charset="0"/>
              </a:rPr>
              <a:t>：</a:t>
            </a:r>
            <a:r>
              <a:rPr kumimoji="1" lang="ja-JP" altLang="en-US" dirty="0">
                <a:latin typeface="DNP 秀英角ゴシック銀 Std M" panose="020B0500000000000000" pitchFamily="34" charset="-128"/>
                <a:ea typeface="DNP 秀英角ゴシック銀 Std M" panose="020B0500000000000000" pitchFamily="34" charset="-128"/>
              </a:rPr>
              <a:t>中尾真波土　</a:t>
            </a:r>
            <a:r>
              <a:rPr kumimoji="1" lang="en-US" altLang="ja-JP" dirty="0">
                <a:latin typeface="Adelle Sans Lt" panose="02000503000000020004" pitchFamily="50" charset="0"/>
              </a:rPr>
              <a:t>TL</a:t>
            </a:r>
            <a:r>
              <a:rPr kumimoji="1" lang="ja-JP" altLang="en-US" dirty="0">
                <a:latin typeface="Adelle Sans Lt" panose="02000503000000020004" pitchFamily="50" charset="0"/>
              </a:rPr>
              <a:t>：</a:t>
            </a:r>
            <a:r>
              <a:rPr kumimoji="1" lang="ja-JP" altLang="en-US" dirty="0">
                <a:latin typeface="DNP 秀英角ゴシック銀 Std M" panose="020B0500000000000000" pitchFamily="34" charset="-128"/>
                <a:ea typeface="DNP 秀英角ゴシック銀 Std M" panose="020B0500000000000000" pitchFamily="34" charset="-128"/>
              </a:rPr>
              <a:t>山本大貴　</a:t>
            </a:r>
            <a:r>
              <a:rPr kumimoji="1" lang="en-US" altLang="ja-JP" dirty="0">
                <a:latin typeface="Adelle Sans Lt" panose="02000503000000020004" pitchFamily="50" charset="0"/>
              </a:rPr>
              <a:t>DM</a:t>
            </a:r>
            <a:r>
              <a:rPr kumimoji="1" lang="ja-JP" altLang="en-US" dirty="0">
                <a:latin typeface="Adelle Sans Lt" panose="02000503000000020004" pitchFamily="50" charset="0"/>
              </a:rPr>
              <a:t>：</a:t>
            </a:r>
            <a:r>
              <a:rPr kumimoji="1" lang="ja-JP" altLang="en-US" dirty="0">
                <a:latin typeface="DNP 秀英角ゴシック銀 Std M" panose="020B0500000000000000" pitchFamily="34" charset="-128"/>
                <a:ea typeface="DNP 秀英角ゴシック銀 Std M" panose="020B0500000000000000" pitchFamily="34" charset="-128"/>
              </a:rPr>
              <a:t>杉山七海　</a:t>
            </a:r>
            <a:endParaRPr kumimoji="1" lang="en-US" altLang="ja-JP" dirty="0">
              <a:latin typeface="DNP 秀英角ゴシック銀 Std M" panose="020B0500000000000000" pitchFamily="34" charset="-128"/>
              <a:ea typeface="DNP 秀英角ゴシック銀 Std M" panose="020B0500000000000000" pitchFamily="34" charset="-128"/>
            </a:endParaRPr>
          </a:p>
          <a:p>
            <a:pPr algn="ctr"/>
            <a:r>
              <a:rPr kumimoji="1" lang="ja-JP" altLang="en-US" dirty="0">
                <a:latin typeface="DNP 秀英角ゴシック銀 Std M" panose="020B0500000000000000" pitchFamily="34" charset="-128"/>
                <a:ea typeface="DNP 秀英角ゴシック銀 Std M" panose="020B0500000000000000" pitchFamily="34" charset="-128"/>
              </a:rPr>
              <a:t>太田凌我　大川源太　佐藤辰紀　土屋直哉　村松秀隼　渡部丈留</a:t>
            </a:r>
          </a:p>
        </p:txBody>
      </p:sp>
    </p:spTree>
    <p:extLst>
      <p:ext uri="{BB962C8B-B14F-4D97-AF65-F5344CB8AC3E}">
        <p14:creationId xmlns:p14="http://schemas.microsoft.com/office/powerpoint/2010/main" val="4718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475129" y="224057"/>
            <a:ext cx="416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Social Trends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0C825D-05B9-4432-B1B1-56D957324CBE}"/>
              </a:ext>
            </a:extLst>
          </p:cNvPr>
          <p:cNvSpPr txBox="1"/>
          <p:nvPr/>
        </p:nvSpPr>
        <p:spPr>
          <a:xfrm>
            <a:off x="2018733" y="2717327"/>
            <a:ext cx="8154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b="1" dirty="0">
                <a:latin typeface="DNP 秀英角ゴシック銀 Std B" panose="020B0600000000000000" pitchFamily="34" charset="-128"/>
                <a:ea typeface="DNP 秀英角ゴシック銀 Std B" panose="020B0600000000000000" pitchFamily="34" charset="-128"/>
              </a:rPr>
              <a:t>2020</a:t>
            </a:r>
            <a:r>
              <a:rPr kumimoji="1" lang="ja-JP" altLang="en-US" sz="4800" b="1" dirty="0">
                <a:latin typeface="DNP 秀英角ゴシック銀 Std B" panose="020B0600000000000000" pitchFamily="34" charset="-128"/>
                <a:ea typeface="DNP 秀英角ゴシック銀 Std B" panose="020B0600000000000000" pitchFamily="34" charset="-128"/>
              </a:rPr>
              <a:t>年度から小学校で</a:t>
            </a:r>
            <a:endParaRPr kumimoji="1" lang="en-US" altLang="ja-JP" sz="4800" b="1" dirty="0">
              <a:latin typeface="DNP 秀英角ゴシック銀 Std B" panose="020B0600000000000000" pitchFamily="34" charset="-128"/>
              <a:ea typeface="DNP 秀英角ゴシック銀 Std B" panose="020B0600000000000000" pitchFamily="34" charset="-128"/>
            </a:endParaRPr>
          </a:p>
          <a:p>
            <a:pPr algn="ctr"/>
            <a:r>
              <a:rPr kumimoji="1" lang="ja-JP" altLang="en-US" sz="4800" b="1" dirty="0">
                <a:latin typeface="DNP 秀英角ゴシック銀 Std B" panose="020B0600000000000000" pitchFamily="34" charset="-128"/>
                <a:ea typeface="DNP 秀英角ゴシック銀 Std B" panose="020B0600000000000000" pitchFamily="34" charset="-128"/>
              </a:rPr>
              <a:t>プログラミング教育の必須化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4614BB40-616D-4559-B37E-EBD9EC038112}"/>
              </a:ext>
            </a:extLst>
          </p:cNvPr>
          <p:cNvSpPr/>
          <p:nvPr/>
        </p:nvSpPr>
        <p:spPr>
          <a:xfrm>
            <a:off x="5598453" y="2950828"/>
            <a:ext cx="995084" cy="1102659"/>
          </a:xfrm>
          <a:prstGeom prst="downArrow">
            <a:avLst/>
          </a:prstGeom>
          <a:solidFill>
            <a:srgbClr val="086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834CA2-D91A-4FAD-BBB1-9EEF4035832F}"/>
              </a:ext>
            </a:extLst>
          </p:cNvPr>
          <p:cNvSpPr txBox="1"/>
          <p:nvPr/>
        </p:nvSpPr>
        <p:spPr>
          <a:xfrm>
            <a:off x="2377615" y="4297616"/>
            <a:ext cx="74367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DNP 秀英角ゴシック銀 Std B" panose="020B0600000000000000" pitchFamily="34" charset="-128"/>
                <a:ea typeface="DNP 秀英角ゴシック銀 Std B" panose="020B0600000000000000" pitchFamily="34" charset="-128"/>
              </a:rPr>
              <a:t>・教員はどうするの？</a:t>
            </a:r>
            <a:endParaRPr kumimoji="1" lang="en-US" altLang="ja-JP" sz="5400" dirty="0">
              <a:latin typeface="DNP 秀英角ゴシック銀 Std B" panose="020B0600000000000000" pitchFamily="34" charset="-128"/>
              <a:ea typeface="DNP 秀英角ゴシック銀 Std B" panose="020B0600000000000000" pitchFamily="34" charset="-128"/>
            </a:endParaRPr>
          </a:p>
          <a:p>
            <a:pPr algn="ctr"/>
            <a:r>
              <a:rPr kumimoji="1" lang="ja-JP" altLang="en-US" sz="5400" dirty="0">
                <a:latin typeface="DNP 秀英角ゴシック銀 Std B" panose="020B0600000000000000" pitchFamily="34" charset="-128"/>
                <a:ea typeface="DNP 秀英角ゴシック銀 Std B" panose="020B0600000000000000" pitchFamily="34" charset="-128"/>
              </a:rPr>
              <a:t>・教材は何を使うの？</a:t>
            </a:r>
          </a:p>
        </p:txBody>
      </p:sp>
    </p:spTree>
    <p:extLst>
      <p:ext uri="{BB962C8B-B14F-4D97-AF65-F5344CB8AC3E}">
        <p14:creationId xmlns:p14="http://schemas.microsoft.com/office/powerpoint/2010/main" val="11543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182990" y="264556"/>
            <a:ext cx="488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Market Research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pic>
        <p:nvPicPr>
          <p:cNvPr id="25" name="図 24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E866DB43-0368-4FFA-AC80-983AD7440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1" y="1281524"/>
            <a:ext cx="3674095" cy="23984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82C62F-E39A-41FE-B462-24930052D347}"/>
              </a:ext>
            </a:extLst>
          </p:cNvPr>
          <p:cNvSpPr txBox="1"/>
          <p:nvPr/>
        </p:nvSpPr>
        <p:spPr>
          <a:xfrm>
            <a:off x="3970506" y="2218025"/>
            <a:ext cx="8108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マサチューセッツ工科大学発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のビジュアルプログラミング言語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Scratch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を易しくしたもの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EC2D90-F207-4308-90FF-E62E1AD0CD45}"/>
              </a:ext>
            </a:extLst>
          </p:cNvPr>
          <p:cNvSpPr txBox="1"/>
          <p:nvPr/>
        </p:nvSpPr>
        <p:spPr>
          <a:xfrm>
            <a:off x="3970506" y="1280314"/>
            <a:ext cx="3469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>
                <a:solidFill>
                  <a:schemeClr val="accent2"/>
                </a:solidFill>
                <a:latin typeface="Adelle Sans Lt" panose="02000503000000020004" pitchFamily="50" charset="0"/>
              </a:rPr>
              <a:t>Scratch</a:t>
            </a:r>
            <a:r>
              <a:rPr kumimoji="1" lang="ja-JP" altLang="en-US" sz="6000" dirty="0">
                <a:solidFill>
                  <a:schemeClr val="accent2"/>
                </a:solidFill>
                <a:latin typeface="Adelle Sans Lt" panose="02000503000000020004" pitchFamily="50" charset="0"/>
              </a:rPr>
              <a:t> </a:t>
            </a:r>
            <a:r>
              <a:rPr kumimoji="1" lang="en-US" altLang="ja-JP" sz="6000" dirty="0" err="1">
                <a:solidFill>
                  <a:schemeClr val="accent2"/>
                </a:solidFill>
                <a:latin typeface="Adelle Sans Lt" panose="02000503000000020004" pitchFamily="50" charset="0"/>
              </a:rPr>
              <a:t>jr</a:t>
            </a:r>
            <a:endParaRPr kumimoji="1" lang="ja-JP" altLang="en-US" sz="6000" dirty="0">
              <a:solidFill>
                <a:schemeClr val="accent2"/>
              </a:solidFill>
              <a:latin typeface="Adelle Sans Lt" panose="02000503000000020004" pitchFamily="50" charset="0"/>
            </a:endParaRPr>
          </a:p>
        </p:txBody>
      </p:sp>
      <p:pic>
        <p:nvPicPr>
          <p:cNvPr id="7" name="図 6" descr="屋内, テーブル, 小さい, 座る が含まれている画像&#10;&#10;自動的に生成された説明">
            <a:extLst>
              <a:ext uri="{FF2B5EF4-FFF2-40B4-BE49-F238E27FC236}">
                <a16:creationId xmlns:a16="http://schemas.microsoft.com/office/drawing/2014/main" id="{E220E616-A659-4541-A084-80FC3A3A4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11" y="3869325"/>
            <a:ext cx="3674095" cy="2332189"/>
          </a:xfrm>
          <a:prstGeom prst="rect">
            <a:avLst/>
          </a:prstGeom>
        </p:spPr>
      </p:pic>
      <p:pic>
        <p:nvPicPr>
          <p:cNvPr id="26" name="図 25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EF2C830F-5256-4B5D-A606-9613C1836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6BC8412F-D348-48B0-9FEC-7E75F5C5E9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182990" y="264556"/>
            <a:ext cx="488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Market Research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82C62F-E39A-41FE-B462-24930052D347}"/>
              </a:ext>
            </a:extLst>
          </p:cNvPr>
          <p:cNvSpPr txBox="1"/>
          <p:nvPr/>
        </p:nvSpPr>
        <p:spPr>
          <a:xfrm>
            <a:off x="272841" y="2901943"/>
            <a:ext cx="8775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 err="1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mBot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という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プログラミング教育ロボットを動かすことのできる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プログラミング言語のひとつ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Scratch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がベースになっている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05886A9-7104-4D29-A5B9-DF292046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98" y="3617099"/>
            <a:ext cx="2545880" cy="24677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272578-8B51-4286-B07A-E8ABC56FB88B}"/>
              </a:ext>
            </a:extLst>
          </p:cNvPr>
          <p:cNvSpPr txBox="1"/>
          <p:nvPr/>
        </p:nvSpPr>
        <p:spPr>
          <a:xfrm>
            <a:off x="182990" y="1455435"/>
            <a:ext cx="27815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delle Sans Lt" panose="02000503000000020004" pitchFamily="50" charset="0"/>
              </a:rPr>
              <a:t>mBlock</a:t>
            </a:r>
            <a:endParaRPr kumimoji="1" lang="ja-JP" altLang="en-US" sz="6000" dirty="0">
              <a:solidFill>
                <a:schemeClr val="accent5">
                  <a:lumMod val="60000"/>
                  <a:lumOff val="40000"/>
                </a:schemeClr>
              </a:solidFill>
              <a:latin typeface="Adelle Sans Lt" panose="02000503000000020004" pitchFamily="50" charset="0"/>
            </a:endParaRPr>
          </a:p>
        </p:txBody>
      </p:sp>
      <p:pic>
        <p:nvPicPr>
          <p:cNvPr id="7" name="図 6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5E64A2A8-ACE9-42FB-9A61-9FCB978CD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67" y="289294"/>
            <a:ext cx="6198511" cy="29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182990" y="264556"/>
            <a:ext cx="488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Market Research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82C62F-E39A-41FE-B462-24930052D347}"/>
              </a:ext>
            </a:extLst>
          </p:cNvPr>
          <p:cNvSpPr txBox="1"/>
          <p:nvPr/>
        </p:nvSpPr>
        <p:spPr>
          <a:xfrm>
            <a:off x="3771507" y="3992165"/>
            <a:ext cx="810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自分の描いた絵などを用いてゲーム等を作ることができる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272578-8B51-4286-B07A-E8ABC56FB88B}"/>
              </a:ext>
            </a:extLst>
          </p:cNvPr>
          <p:cNvSpPr txBox="1"/>
          <p:nvPr/>
        </p:nvSpPr>
        <p:spPr>
          <a:xfrm>
            <a:off x="8679656" y="3039796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 err="1">
                <a:solidFill>
                  <a:srgbClr val="92D050"/>
                </a:solidFill>
                <a:latin typeface="Adelle Sans Lt" panose="02000503000000020004" pitchFamily="50" charset="0"/>
              </a:rPr>
              <a:t>Springin</a:t>
            </a:r>
            <a:r>
              <a:rPr kumimoji="1" lang="en-US" altLang="ja-JP" sz="6000" dirty="0">
                <a:solidFill>
                  <a:srgbClr val="92D050"/>
                </a:solidFill>
                <a:latin typeface="Adelle Sans Lt" panose="02000503000000020004" pitchFamily="50" charset="0"/>
              </a:rPr>
              <a:t>’</a:t>
            </a:r>
            <a:endParaRPr kumimoji="1" lang="ja-JP" altLang="en-US" sz="6000" dirty="0">
              <a:solidFill>
                <a:srgbClr val="92D050"/>
              </a:solidFill>
              <a:latin typeface="Adelle Sans Lt" panose="02000503000000020004" pitchFamily="50" charset="0"/>
            </a:endParaRPr>
          </a:p>
        </p:txBody>
      </p:sp>
      <p:pic>
        <p:nvPicPr>
          <p:cNvPr id="7" name="図 6" descr="花 が含まれている画像&#10;&#10;自動的に生成された説明">
            <a:extLst>
              <a:ext uri="{FF2B5EF4-FFF2-40B4-BE49-F238E27FC236}">
                <a16:creationId xmlns:a16="http://schemas.microsoft.com/office/drawing/2014/main" id="{E33A81B8-FA62-41D4-986D-4710190F7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27" y="1607282"/>
            <a:ext cx="3724712" cy="206100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ED42CA2-4A12-4570-BF3A-98D7558F7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9" y="1095553"/>
            <a:ext cx="3199914" cy="5604883"/>
          </a:xfrm>
          <a:prstGeom prst="rect">
            <a:avLst/>
          </a:prstGeom>
        </p:spPr>
      </p:pic>
      <p:pic>
        <p:nvPicPr>
          <p:cNvPr id="9" name="図 8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5F07AE42-8C4D-4CEA-91C7-6AD09656E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584C0443-242C-48E1-8770-4F3EFEEBFF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EB2E5DB-B755-4372-8540-405517632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5" y="1006671"/>
            <a:ext cx="5764985" cy="324280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182990" y="264556"/>
            <a:ext cx="488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Market Research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82C62F-E39A-41FE-B462-24930052D347}"/>
              </a:ext>
            </a:extLst>
          </p:cNvPr>
          <p:cNvSpPr txBox="1"/>
          <p:nvPr/>
        </p:nvSpPr>
        <p:spPr>
          <a:xfrm>
            <a:off x="148993" y="4285120"/>
            <a:ext cx="11894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DJI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が開発した教育用ロボット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毎年中国で開催される</a:t>
            </a:r>
            <a:r>
              <a:rPr kumimoji="1" lang="en-US" altLang="ja-JP" sz="4800" dirty="0" err="1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RoboMaster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に参加できる人材を増やすことを目的としている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272578-8B51-4286-B07A-E8ABC56FB88B}"/>
              </a:ext>
            </a:extLst>
          </p:cNvPr>
          <p:cNvSpPr txBox="1"/>
          <p:nvPr/>
        </p:nvSpPr>
        <p:spPr>
          <a:xfrm>
            <a:off x="6403314" y="3198167"/>
            <a:ext cx="5349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0" dirty="0" err="1">
                <a:solidFill>
                  <a:srgbClr val="F46C6C"/>
                </a:solidFill>
                <a:latin typeface="Adelle Sans Lt" panose="02000503000000020004" pitchFamily="50" charset="0"/>
              </a:rPr>
              <a:t>Robomaster</a:t>
            </a:r>
            <a:r>
              <a:rPr kumimoji="1" lang="en-US" altLang="ja-JP" sz="6000" dirty="0">
                <a:solidFill>
                  <a:srgbClr val="F46C6C"/>
                </a:solidFill>
                <a:latin typeface="Adelle Sans Lt" panose="02000503000000020004" pitchFamily="50" charset="0"/>
              </a:rPr>
              <a:t> S1</a:t>
            </a:r>
            <a:endParaRPr kumimoji="1" lang="ja-JP" altLang="en-US" sz="6000" dirty="0">
              <a:solidFill>
                <a:srgbClr val="F46C6C"/>
              </a:solidFill>
              <a:latin typeface="Adelle Sans Lt" panose="02000503000000020004" pitchFamily="50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9899AA-E13F-4864-A5C0-914D745B8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35" y="3429000"/>
            <a:ext cx="4657344" cy="4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花 が含まれている画像&#10;&#10;自動的に生成された説明">
            <a:extLst>
              <a:ext uri="{FF2B5EF4-FFF2-40B4-BE49-F238E27FC236}">
                <a16:creationId xmlns:a16="http://schemas.microsoft.com/office/drawing/2014/main" id="{5AF48D54-D196-4E47-9A06-27381436E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60" y="2284825"/>
            <a:ext cx="2480651" cy="137262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182990" y="264556"/>
            <a:ext cx="488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Market Research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74F4F8-04FC-4DB9-BD04-C016E5621857}"/>
              </a:ext>
            </a:extLst>
          </p:cNvPr>
          <p:cNvSpPr/>
          <p:nvPr/>
        </p:nvSpPr>
        <p:spPr>
          <a:xfrm>
            <a:off x="6060141" y="1780274"/>
            <a:ext cx="45719" cy="4208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FDD42EF-A8E1-4C99-9B0F-708B20668870}"/>
              </a:ext>
            </a:extLst>
          </p:cNvPr>
          <p:cNvSpPr/>
          <p:nvPr/>
        </p:nvSpPr>
        <p:spPr>
          <a:xfrm flipV="1">
            <a:off x="1474843" y="3921162"/>
            <a:ext cx="917059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食品 が含まれている画像&#10;&#10;自動的に生成された説明">
            <a:extLst>
              <a:ext uri="{FF2B5EF4-FFF2-40B4-BE49-F238E27FC236}">
                <a16:creationId xmlns:a16="http://schemas.microsoft.com/office/drawing/2014/main" id="{480FC9E2-1209-4206-B56C-32E12FCFB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17" y="1513895"/>
            <a:ext cx="1559286" cy="1017893"/>
          </a:xfrm>
          <a:prstGeom prst="rect">
            <a:avLst/>
          </a:prstGeom>
        </p:spPr>
      </p:pic>
      <p:pic>
        <p:nvPicPr>
          <p:cNvPr id="16" name="図 15" descr="道路, 屋外, おもちゃ, レゴ が含まれている画像&#10;&#10;自動的に生成された説明">
            <a:extLst>
              <a:ext uri="{FF2B5EF4-FFF2-40B4-BE49-F238E27FC236}">
                <a16:creationId xmlns:a16="http://schemas.microsoft.com/office/drawing/2014/main" id="{C3449D47-6E50-46E9-828F-815518082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60" y="4179288"/>
            <a:ext cx="1735077" cy="1735077"/>
          </a:xfrm>
          <a:prstGeom prst="rect">
            <a:avLst/>
          </a:prstGeom>
        </p:spPr>
      </p:pic>
      <p:pic>
        <p:nvPicPr>
          <p:cNvPr id="18" name="図 1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0236414-D15B-4715-9120-B052481F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52" y="3518404"/>
            <a:ext cx="1387436" cy="134483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C3C920-4D4F-405B-A62C-2171DD77526A}"/>
              </a:ext>
            </a:extLst>
          </p:cNvPr>
          <p:cNvSpPr txBox="1"/>
          <p:nvPr/>
        </p:nvSpPr>
        <p:spPr>
          <a:xfrm>
            <a:off x="10601919" y="2926407"/>
            <a:ext cx="923330" cy="20352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複数人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0EEFBD9-E87E-46C6-8338-3E0827B896A8}"/>
              </a:ext>
            </a:extLst>
          </p:cNvPr>
          <p:cNvSpPr txBox="1"/>
          <p:nvPr/>
        </p:nvSpPr>
        <p:spPr>
          <a:xfrm>
            <a:off x="497913" y="3188720"/>
            <a:ext cx="923330" cy="14648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一人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5184252-064E-4D22-BD96-303F5A326D58}"/>
              </a:ext>
            </a:extLst>
          </p:cNvPr>
          <p:cNvSpPr txBox="1"/>
          <p:nvPr/>
        </p:nvSpPr>
        <p:spPr>
          <a:xfrm>
            <a:off x="3770945" y="5944626"/>
            <a:ext cx="4578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ゴールが存在する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4FDCAA7-1D53-4AFA-9C90-662FF9B87268}"/>
              </a:ext>
            </a:extLst>
          </p:cNvPr>
          <p:cNvSpPr txBox="1"/>
          <p:nvPr/>
        </p:nvSpPr>
        <p:spPr>
          <a:xfrm>
            <a:off x="4077996" y="986955"/>
            <a:ext cx="4010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自由度が高い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76F30DE-2330-4ED3-984D-3C328094780E}"/>
              </a:ext>
            </a:extLst>
          </p:cNvPr>
          <p:cNvSpPr/>
          <p:nvPr/>
        </p:nvSpPr>
        <p:spPr>
          <a:xfrm>
            <a:off x="6930436" y="1931648"/>
            <a:ext cx="3208524" cy="151458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9CAE0E3-1DCC-4F38-8FC1-BC295C9DE625}"/>
              </a:ext>
            </a:extLst>
          </p:cNvPr>
          <p:cNvSpPr txBox="1"/>
          <p:nvPr/>
        </p:nvSpPr>
        <p:spPr>
          <a:xfrm>
            <a:off x="7299431" y="2203417"/>
            <a:ext cx="247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spc="-300" dirty="0">
                <a:latin typeface="Adelle Sans Lt" panose="02000503000000020004" pitchFamily="50" charset="0"/>
                <a:ea typeface="FOT-セザンヌ ProN M" panose="02020600000000000000" pitchFamily="18" charset="-128"/>
                <a:cs typeface="EnzoOT-Light" panose="020B0504020101010102" pitchFamily="34" charset="0"/>
              </a:rPr>
              <a:t>MIRS</a:t>
            </a:r>
            <a:endParaRPr kumimoji="1" lang="ja-JP" altLang="en-US" sz="7200" spc="-300" dirty="0">
              <a:latin typeface="Adelle Sans Lt" panose="02000503000000020004" pitchFamily="50" charset="0"/>
              <a:ea typeface="FOT-セザンヌ ProN M" panose="02020600000000000000" pitchFamily="18" charset="-128"/>
              <a:cs typeface="EnzoOT-Light" panose="020B05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775447" y="1859339"/>
            <a:ext cx="10641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自由度が高く</a:t>
            </a:r>
            <a:endParaRPr kumimoji="1" lang="en-US" altLang="ja-JP" sz="66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66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複数人で協力することで</a:t>
            </a:r>
            <a:endParaRPr kumimoji="1" lang="en-US" altLang="ja-JP" sz="66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66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考えながら課題を解決する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48286A93-EEE8-4EA6-A020-6A7656A8E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2459504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</a:t>
            </a:r>
            <a:r>
              <a:rPr kumimoji="1" lang="en-US" altLang="ja-JP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×</a:t>
            </a:r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シューティング</a:t>
            </a:r>
            <a:endParaRPr kumimoji="1" lang="en-US" altLang="ja-JP" sz="60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en-US" altLang="ja-JP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“</a:t>
            </a:r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考える</a:t>
            </a:r>
            <a:r>
              <a:rPr kumimoji="1" lang="en-US" altLang="ja-JP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”</a:t>
            </a:r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を体験に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消火栓, 食品, 時計, 部屋 が含まれている画像&#10;&#10;自動的に生成された説明">
            <a:extLst>
              <a:ext uri="{FF2B5EF4-FFF2-40B4-BE49-F238E27FC236}">
                <a16:creationId xmlns:a16="http://schemas.microsoft.com/office/drawing/2014/main" id="{B348E187-8E6B-4F45-9884-D0995CA7ED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53" y="1766701"/>
            <a:ext cx="2244079" cy="2244079"/>
          </a:xfrm>
          <a:prstGeom prst="rect">
            <a:avLst/>
          </a:prstGeom>
        </p:spPr>
      </p:pic>
      <p:pic>
        <p:nvPicPr>
          <p:cNvPr id="27" name="図 26" descr="レゴ, 消火栓 が含まれている画像&#10;&#10;自動的に生成された説明">
            <a:extLst>
              <a:ext uri="{FF2B5EF4-FFF2-40B4-BE49-F238E27FC236}">
                <a16:creationId xmlns:a16="http://schemas.microsoft.com/office/drawing/2014/main" id="{3D6BD3CA-D7B2-424C-9AEE-B55A00F96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82" y="1556592"/>
            <a:ext cx="2454188" cy="2454188"/>
          </a:xfrm>
          <a:prstGeom prst="rect">
            <a:avLst/>
          </a:prstGeom>
        </p:spPr>
      </p:pic>
      <p:pic>
        <p:nvPicPr>
          <p:cNvPr id="25" name="図 24" descr="おもちゃ, レゴ が含まれている画像&#10;&#10;自動的に生成された説明">
            <a:extLst>
              <a:ext uri="{FF2B5EF4-FFF2-40B4-BE49-F238E27FC236}">
                <a16:creationId xmlns:a16="http://schemas.microsoft.com/office/drawing/2014/main" id="{DB952BC5-2751-4252-AAEE-C9F5E640F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93" y="1259909"/>
            <a:ext cx="2884463" cy="2884463"/>
          </a:xfrm>
          <a:prstGeom prst="rect">
            <a:avLst/>
          </a:prstGeom>
        </p:spPr>
      </p:pic>
      <p:pic>
        <p:nvPicPr>
          <p:cNvPr id="23" name="図 22" descr="ランプ が含まれている画像&#10;&#10;自動的に生成された説明">
            <a:extLst>
              <a:ext uri="{FF2B5EF4-FFF2-40B4-BE49-F238E27FC236}">
                <a16:creationId xmlns:a16="http://schemas.microsoft.com/office/drawing/2014/main" id="{5133443F-ADB1-4414-8C03-4E4856800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" y="1259909"/>
            <a:ext cx="3228787" cy="3228787"/>
          </a:xfrm>
          <a:prstGeom prst="rect">
            <a:avLst/>
          </a:prstGeom>
        </p:spPr>
      </p:pic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20C888-8AE9-46B1-A183-BEC5DAEFB2F9}"/>
              </a:ext>
            </a:extLst>
          </p:cNvPr>
          <p:cNvSpPr txBox="1"/>
          <p:nvPr/>
        </p:nvSpPr>
        <p:spPr>
          <a:xfrm>
            <a:off x="313202" y="285539"/>
            <a:ext cx="3286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u="sng" dirty="0">
                <a:latin typeface="Adelle Sans Lt" panose="02000503000000020004" pitchFamily="50" charset="0"/>
              </a:rPr>
              <a:t>Ideal Cycle</a:t>
            </a:r>
            <a:endParaRPr kumimoji="1" lang="ja-JP" altLang="en-US" sz="4800" u="sng" dirty="0">
              <a:latin typeface="Adelle Sans Lt" panose="02000503000000020004" pitchFamily="50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C6B652C-FD65-496B-9684-E58E428384BE}"/>
              </a:ext>
            </a:extLst>
          </p:cNvPr>
          <p:cNvSpPr txBox="1"/>
          <p:nvPr/>
        </p:nvSpPr>
        <p:spPr>
          <a:xfrm>
            <a:off x="203051" y="4318385"/>
            <a:ext cx="3052167" cy="1559846"/>
          </a:xfrm>
          <a:prstGeom prst="rect">
            <a:avLst/>
          </a:prstGeom>
          <a:noFill/>
        </p:spPr>
        <p:txBody>
          <a:bodyPr wrap="square" tIns="46800" rtlCol="0">
            <a:spAutoFit/>
          </a:bodyPr>
          <a:lstStyle/>
          <a:p>
            <a:pPr algn="ctr"/>
            <a:r>
              <a:rPr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ギモンを持つ</a:t>
            </a:r>
            <a:endParaRPr kumimoji="1" lang="ja-JP" altLang="en-US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7736A5-8718-4213-A03A-626DBC4FDD2E}"/>
              </a:ext>
            </a:extLst>
          </p:cNvPr>
          <p:cNvSpPr txBox="1"/>
          <p:nvPr/>
        </p:nvSpPr>
        <p:spPr>
          <a:xfrm>
            <a:off x="3599969" y="4687716"/>
            <a:ext cx="216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考える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8270458-CCB6-4EAB-8EA7-B4F8C6402726}"/>
              </a:ext>
            </a:extLst>
          </p:cNvPr>
          <p:cNvSpPr txBox="1"/>
          <p:nvPr/>
        </p:nvSpPr>
        <p:spPr>
          <a:xfrm>
            <a:off x="6889258" y="4682142"/>
            <a:ext cx="1545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作る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D139E72-B8E7-4BDA-8683-C5C3726926A2}"/>
              </a:ext>
            </a:extLst>
          </p:cNvPr>
          <p:cNvSpPr/>
          <p:nvPr/>
        </p:nvSpPr>
        <p:spPr>
          <a:xfrm>
            <a:off x="313202" y="1586046"/>
            <a:ext cx="2894206" cy="2894206"/>
          </a:xfrm>
          <a:prstGeom prst="ellipse">
            <a:avLst/>
          </a:prstGeom>
          <a:noFill/>
          <a:ln w="76200">
            <a:solidFill>
              <a:srgbClr val="E10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3A74032-36CF-4757-A5A2-9532A1640C85}"/>
              </a:ext>
            </a:extLst>
          </p:cNvPr>
          <p:cNvSpPr/>
          <p:nvPr/>
        </p:nvSpPr>
        <p:spPr>
          <a:xfrm>
            <a:off x="3201793" y="1594490"/>
            <a:ext cx="2894206" cy="2894206"/>
          </a:xfrm>
          <a:prstGeom prst="ellipse">
            <a:avLst/>
          </a:prstGeom>
          <a:noFill/>
          <a:ln w="76200">
            <a:solidFill>
              <a:srgbClr val="FF7D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60D0946-8A30-4251-8D76-A94E356CCFCC}"/>
              </a:ext>
            </a:extLst>
          </p:cNvPr>
          <p:cNvSpPr/>
          <p:nvPr/>
        </p:nvSpPr>
        <p:spPr>
          <a:xfrm>
            <a:off x="6048189" y="1586046"/>
            <a:ext cx="2894206" cy="2894206"/>
          </a:xfrm>
          <a:prstGeom prst="ellipse">
            <a:avLst/>
          </a:prstGeom>
          <a:noFill/>
          <a:ln w="76200">
            <a:solidFill>
              <a:srgbClr val="F0E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86A2B01-85E4-4920-84E7-C838F1501AE4}"/>
              </a:ext>
            </a:extLst>
          </p:cNvPr>
          <p:cNvSpPr/>
          <p:nvPr/>
        </p:nvSpPr>
        <p:spPr>
          <a:xfrm>
            <a:off x="8888970" y="1604725"/>
            <a:ext cx="2894206" cy="2894206"/>
          </a:xfrm>
          <a:prstGeom prst="ellipse">
            <a:avLst/>
          </a:prstGeom>
          <a:noFill/>
          <a:ln w="76200">
            <a:solidFill>
              <a:srgbClr val="0A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F41EF1-CCA2-4F21-910B-A3CE23FE4C19}"/>
              </a:ext>
            </a:extLst>
          </p:cNvPr>
          <p:cNvSpPr txBox="1"/>
          <p:nvPr/>
        </p:nvSpPr>
        <p:spPr>
          <a:xfrm>
            <a:off x="9267339" y="4692012"/>
            <a:ext cx="2164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動かす</a:t>
            </a: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AE8F464-7FF5-43FB-8E91-3469D2D8AFD8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3255218" y="5098308"/>
            <a:ext cx="344751" cy="4907"/>
          </a:xfrm>
          <a:prstGeom prst="straightConnector1">
            <a:avLst/>
          </a:prstGeom>
          <a:ln w="76200">
            <a:solidFill>
              <a:srgbClr val="FF7D1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1F4F78B-C85E-4E4B-BF8C-2FC4A2F079D9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764874" y="5097641"/>
            <a:ext cx="1124384" cy="5574"/>
          </a:xfrm>
          <a:prstGeom prst="straightConnector1">
            <a:avLst/>
          </a:prstGeom>
          <a:ln w="76200">
            <a:solidFill>
              <a:srgbClr val="F0E6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111AAE64-B3A2-4EA6-9BDD-B1245F5C1CB2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8434493" y="5097641"/>
            <a:ext cx="832846" cy="9870"/>
          </a:xfrm>
          <a:prstGeom prst="straightConnector1">
            <a:avLst/>
          </a:prstGeom>
          <a:ln w="76200">
            <a:solidFill>
              <a:srgbClr val="0A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E10775B-4606-4FC5-B216-FCB51702FCAE}"/>
              </a:ext>
            </a:extLst>
          </p:cNvPr>
          <p:cNvCxnSpPr>
            <a:cxnSpLocks/>
          </p:cNvCxnSpPr>
          <p:nvPr/>
        </p:nvCxnSpPr>
        <p:spPr>
          <a:xfrm flipH="1">
            <a:off x="1760304" y="6146421"/>
            <a:ext cx="8638615" cy="0"/>
          </a:xfrm>
          <a:prstGeom prst="line">
            <a:avLst/>
          </a:prstGeom>
          <a:ln w="76200">
            <a:solidFill>
              <a:srgbClr val="E10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087278B-072D-4404-8674-2E9B85452C0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349792" y="5523009"/>
            <a:ext cx="10173" cy="623412"/>
          </a:xfrm>
          <a:prstGeom prst="line">
            <a:avLst/>
          </a:prstGeom>
          <a:ln w="76200">
            <a:solidFill>
              <a:srgbClr val="E10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BA6BB434-410C-4CFD-BD51-FB699350393B}"/>
              </a:ext>
            </a:extLst>
          </p:cNvPr>
          <p:cNvCxnSpPr>
            <a:cxnSpLocks/>
          </p:cNvCxnSpPr>
          <p:nvPr/>
        </p:nvCxnSpPr>
        <p:spPr>
          <a:xfrm flipV="1">
            <a:off x="1787337" y="5727386"/>
            <a:ext cx="1" cy="453015"/>
          </a:xfrm>
          <a:prstGeom prst="straightConnector1">
            <a:avLst/>
          </a:prstGeom>
          <a:ln w="76200">
            <a:solidFill>
              <a:srgbClr val="E109C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1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システム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35D375-3A67-4CBB-93DA-D0A5F9999068}"/>
              </a:ext>
            </a:extLst>
          </p:cNvPr>
          <p:cNvSpPr txBox="1"/>
          <p:nvPr/>
        </p:nvSpPr>
        <p:spPr>
          <a:xfrm>
            <a:off x="890631" y="2875002"/>
            <a:ext cx="10410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スマホ世代に新たな体験を</a:t>
            </a:r>
          </a:p>
        </p:txBody>
      </p:sp>
    </p:spTree>
    <p:extLst>
      <p:ext uri="{BB962C8B-B14F-4D97-AF65-F5344CB8AC3E}">
        <p14:creationId xmlns:p14="http://schemas.microsoft.com/office/powerpoint/2010/main" val="32606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1997839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シューティングチームと</a:t>
            </a:r>
            <a:endParaRPr kumimoji="1" lang="en-US" altLang="ja-JP" sz="60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プログラミングチームにわかれて</a:t>
            </a:r>
            <a:endParaRPr kumimoji="1" lang="en-US" altLang="ja-JP" sz="60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シューティングゲームを行う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BCB4BD7-47E4-4504-9ED8-3E3672A90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30480"/>
              </p:ext>
            </p:extLst>
          </p:nvPr>
        </p:nvGraphicFramePr>
        <p:xfrm>
          <a:off x="384509" y="33337"/>
          <a:ext cx="11422982" cy="6791325"/>
        </p:xfrm>
        <a:graphic>
          <a:graphicData uri="http://schemas.openxmlformats.org/drawingml/2006/table">
            <a:tbl>
              <a:tblPr/>
              <a:tblGrid>
                <a:gridCol w="5736935">
                  <a:extLst>
                    <a:ext uri="{9D8B030D-6E8A-4147-A177-3AD203B41FA5}">
                      <a16:colId xmlns:a16="http://schemas.microsoft.com/office/drawing/2014/main" val="1282125980"/>
                    </a:ext>
                  </a:extLst>
                </a:gridCol>
                <a:gridCol w="5686047">
                  <a:extLst>
                    <a:ext uri="{9D8B030D-6E8A-4147-A177-3AD203B41FA5}">
                      <a16:colId xmlns:a16="http://schemas.microsoft.com/office/drawing/2014/main" val="1874802585"/>
                    </a:ext>
                  </a:extLst>
                </a:gridCol>
              </a:tblGrid>
              <a:tr h="86296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防衛側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(4</a:t>
                      </a:r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～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5</a:t>
                      </a:r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人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攻撃側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(4</a:t>
                      </a:r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～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5</a:t>
                      </a:r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人</a:t>
                      </a:r>
                      <a:r>
                        <a:rPr lang="en-US" altLang="ja-JP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015158"/>
                  </a:ext>
                </a:extLst>
              </a:tr>
              <a:tr h="59309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戦略立案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戦略立案、対戦準備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90017"/>
                  </a:ext>
                </a:extLst>
              </a:tr>
              <a:tr h="54157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プログラミング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2800" b="0" i="0" u="none" strike="noStrike" dirty="0">
                        <a:solidFill>
                          <a:schemeClr val="tx1"/>
                        </a:solidFill>
                        <a:effectLst/>
                        <a:latin typeface="りょうゴシック PlusN L" panose="020B0300000000000000" pitchFamily="34" charset="-128"/>
                        <a:ea typeface="りょうゴシック PlusN L" panose="020B0300000000000000" pitchFamily="34" charset="-128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461525"/>
                  </a:ext>
                </a:extLst>
              </a:tr>
              <a:tr h="5415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対戦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8321"/>
                  </a:ext>
                </a:extLst>
              </a:tr>
              <a:tr h="5415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結果から次の対戦の戦略を考える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76410"/>
                  </a:ext>
                </a:extLst>
              </a:tr>
              <a:tr h="54157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プログラムを修正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976731"/>
                  </a:ext>
                </a:extLst>
              </a:tr>
              <a:tr h="5415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再戦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620757"/>
                  </a:ext>
                </a:extLst>
              </a:tr>
              <a:tr h="5415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4800" b="1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2~3</a:t>
                      </a:r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回修正と再戦を繰り返す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689246"/>
                  </a:ext>
                </a:extLst>
              </a:tr>
              <a:tr h="5415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4800" b="0" i="0" u="none" strike="noStrike" dirty="0">
                          <a:solidFill>
                            <a:schemeClr val="tx1"/>
                          </a:solidFill>
                          <a:effectLst/>
                          <a:latin typeface="DNP 秀英角ゴシック銀 Std L" panose="020B0400000000000000" pitchFamily="34" charset="-128"/>
                          <a:ea typeface="DNP 秀英角ゴシック銀 Std L" panose="020B0400000000000000" pitchFamily="34" charset="-128"/>
                        </a:rPr>
                        <a:t>攻守交替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4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2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5" y="528918"/>
            <a:ext cx="2724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Shooter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pic>
        <p:nvPicPr>
          <p:cNvPr id="5" name="図 4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A5F7A2AF-90FA-4FEE-A696-B41A9627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B04595-059A-4E55-9007-63A1CD53FE1D}"/>
              </a:ext>
            </a:extLst>
          </p:cNvPr>
          <p:cNvSpPr txBox="1"/>
          <p:nvPr/>
        </p:nvSpPr>
        <p:spPr>
          <a:xfrm>
            <a:off x="6342757" y="775139"/>
            <a:ext cx="330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＜機能＞</a:t>
            </a:r>
            <a:endParaRPr kumimoji="1" lang="en-US" altLang="ja-JP" sz="5400" b="1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4FDE2C-36E9-47F0-9F88-9A6B558B982A}"/>
              </a:ext>
            </a:extLst>
          </p:cNvPr>
          <p:cNvSpPr txBox="1"/>
          <p:nvPr/>
        </p:nvSpPr>
        <p:spPr>
          <a:xfrm>
            <a:off x="6342757" y="3429000"/>
            <a:ext cx="58785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・ねじ止めにより</a:t>
            </a:r>
            <a:endParaRPr kumimoji="1" lang="en-US" altLang="ja-JP" sz="5400" b="1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	</a:t>
            </a:r>
            <a:r>
              <a:rPr kumimoji="1" lang="ja-JP" altLang="en-US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誰でも簡単に</a:t>
            </a:r>
            <a:endParaRPr kumimoji="1" lang="en-US" altLang="ja-JP" sz="5400" b="1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	</a:t>
            </a:r>
            <a:r>
              <a:rPr kumimoji="1" lang="ja-JP" altLang="en-US" sz="54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製作可能</a:t>
            </a:r>
          </a:p>
          <a:p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C27B5DA-8AF2-41A0-B5E2-B18D458D3E8B}"/>
              </a:ext>
            </a:extLst>
          </p:cNvPr>
          <p:cNvSpPr txBox="1"/>
          <p:nvPr/>
        </p:nvSpPr>
        <p:spPr>
          <a:xfrm>
            <a:off x="6323086" y="1692408"/>
            <a:ext cx="586891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・トリガーを引くと</a:t>
            </a:r>
            <a:endParaRPr kumimoji="1" lang="en-US" altLang="ja-JP" sz="4800" b="1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48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	</a:t>
            </a:r>
            <a:r>
              <a:rPr kumimoji="1" lang="ja-JP" altLang="en-US" sz="4800" b="1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赤外線を照射</a:t>
            </a:r>
            <a:endParaRPr kumimoji="1" lang="en-US" altLang="ja-JP" sz="4800" b="1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B88C54F-ED64-42DA-8227-CA49FDD2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6" y="1452761"/>
            <a:ext cx="6253353" cy="417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413281" y="436640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Pointer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pic>
        <p:nvPicPr>
          <p:cNvPr id="5" name="図 4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E297442F-6817-48F2-881F-69FFAC5A4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21AC1F-FF78-4D77-8F28-D8E07FB32C9B}"/>
              </a:ext>
            </a:extLst>
          </p:cNvPr>
          <p:cNvSpPr/>
          <p:nvPr/>
        </p:nvSpPr>
        <p:spPr>
          <a:xfrm>
            <a:off x="7243482" y="1006904"/>
            <a:ext cx="4948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4800" b="1" dirty="0">
                <a:solidFill>
                  <a:prstClr val="white"/>
                </a:solidFill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＜特徴＞</a:t>
            </a:r>
            <a:endParaRPr kumimoji="1" lang="en-US" altLang="ja-JP" sz="4800" b="1" dirty="0">
              <a:solidFill>
                <a:prstClr val="white"/>
              </a:solidFill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D2CDD0-2335-4726-ABD0-4901976A101D}"/>
              </a:ext>
            </a:extLst>
          </p:cNvPr>
          <p:cNvSpPr/>
          <p:nvPr/>
        </p:nvSpPr>
        <p:spPr>
          <a:xfrm>
            <a:off x="7243482" y="2159312"/>
            <a:ext cx="4948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4800" b="1" dirty="0">
                <a:solidFill>
                  <a:prstClr val="white"/>
                </a:solidFill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・赤外線を受光</a:t>
            </a:r>
            <a:endParaRPr kumimoji="1" lang="en-US" altLang="ja-JP" sz="4800" b="1" dirty="0">
              <a:solidFill>
                <a:prstClr val="white"/>
              </a:solidFill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E5BFDFD-328A-454B-AA57-8906765F70B9}"/>
              </a:ext>
            </a:extLst>
          </p:cNvPr>
          <p:cNvSpPr/>
          <p:nvPr/>
        </p:nvSpPr>
        <p:spPr>
          <a:xfrm>
            <a:off x="7243482" y="3450440"/>
            <a:ext cx="49485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ja-JP" altLang="en-US" sz="4800" b="1" dirty="0">
                <a:solidFill>
                  <a:prstClr val="white"/>
                </a:solidFill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・任意の場所に</a:t>
            </a:r>
            <a:r>
              <a:rPr kumimoji="1" lang="en-US" altLang="ja-JP" sz="4800" b="1" dirty="0">
                <a:solidFill>
                  <a:prstClr val="white"/>
                </a:solidFill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	</a:t>
            </a:r>
            <a:r>
              <a:rPr kumimoji="1" lang="ja-JP" altLang="en-US" sz="4800" b="1" dirty="0">
                <a:solidFill>
                  <a:prstClr val="white"/>
                </a:solidFill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設置可能</a:t>
            </a:r>
          </a:p>
        </p:txBody>
      </p:sp>
      <p:pic>
        <p:nvPicPr>
          <p:cNvPr id="11" name="図 10" descr="屋外, 草, 閉じ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BB1DD8F7-58F3-4A7B-B7F2-E981215F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81" y="1482550"/>
            <a:ext cx="6488636" cy="43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D1817D50-41A3-4CCE-A867-26D5704D1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2790825"/>
            <a:ext cx="13525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メカ解説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建物, 屋外, 家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09D62EF2-98D4-4631-A1C1-472CA306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974"/>
          </a:xfrm>
          <a:prstGeom prst="rect">
            <a:avLst/>
          </a:prstGeom>
        </p:spPr>
      </p:pic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2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草, 閉じる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C97BB952-707F-4D5C-AFF4-F19D3191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5231"/>
            <a:ext cx="12192000" cy="8137042"/>
          </a:xfrm>
          <a:prstGeom prst="rect">
            <a:avLst/>
          </a:prstGeom>
        </p:spPr>
      </p:pic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E20A023-D112-4B06-A193-75D212F2E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1102205"/>
            <a:ext cx="12258675" cy="8179721"/>
          </a:xfrm>
          <a:prstGeom prst="rect">
            <a:avLst/>
          </a:prstGeom>
        </p:spPr>
      </p:pic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D1817D50-41A3-4CCE-A867-26D5704D1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2790825"/>
            <a:ext cx="13525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14B079-B6E8-4A45-9AC0-903F595D3945}"/>
              </a:ext>
            </a:extLst>
          </p:cNvPr>
          <p:cNvSpPr txBox="1"/>
          <p:nvPr/>
        </p:nvSpPr>
        <p:spPr>
          <a:xfrm>
            <a:off x="890631" y="2875002"/>
            <a:ext cx="10410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6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「スマホ世代」とは？</a:t>
            </a:r>
          </a:p>
        </p:txBody>
      </p:sp>
    </p:spTree>
    <p:extLst>
      <p:ext uri="{BB962C8B-B14F-4D97-AF65-F5344CB8AC3E}">
        <p14:creationId xmlns:p14="http://schemas.microsoft.com/office/powerpoint/2010/main" val="34726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07C8717D-C413-4439-811C-E81B381C254B}"/>
              </a:ext>
            </a:extLst>
          </p:cNvPr>
          <p:cNvSpPr/>
          <p:nvPr/>
        </p:nvSpPr>
        <p:spPr>
          <a:xfrm>
            <a:off x="1691387" y="1338368"/>
            <a:ext cx="8809223" cy="5270428"/>
          </a:xfrm>
          <a:prstGeom prst="flowChartAlternateProcess">
            <a:avLst/>
          </a:prstGeom>
          <a:solidFill>
            <a:schemeClr val="bg1">
              <a:lumMod val="75000"/>
              <a:lumOff val="2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グリーン, オレンジ, 大きい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099B2910-06D6-4787-899F-0E38F4F13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8" y="1618082"/>
            <a:ext cx="7537600" cy="4711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4" y="528918"/>
            <a:ext cx="5153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Application Software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DEC53C18-82C4-4874-BCFC-57CB879A97D9}"/>
              </a:ext>
            </a:extLst>
          </p:cNvPr>
          <p:cNvSpPr/>
          <p:nvPr/>
        </p:nvSpPr>
        <p:spPr>
          <a:xfrm>
            <a:off x="9946216" y="3755055"/>
            <a:ext cx="472977" cy="43705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C3D9D576-704B-4B40-A415-3B18BC15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3" name="図 2" descr="グリーン, オレンジ, 大きい, 時計 が含まれている画像&#10;&#10;自動的に生成された説明">
            <a:extLst>
              <a:ext uri="{FF2B5EF4-FFF2-40B4-BE49-F238E27FC236}">
                <a16:creationId xmlns:a16="http://schemas.microsoft.com/office/drawing/2014/main" id="{0D6E02E3-8D4C-465B-A8FB-89761C2DF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3" y="1618081"/>
            <a:ext cx="7539465" cy="4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07C8717D-C413-4439-811C-E81B381C254B}"/>
              </a:ext>
            </a:extLst>
          </p:cNvPr>
          <p:cNvSpPr/>
          <p:nvPr/>
        </p:nvSpPr>
        <p:spPr>
          <a:xfrm>
            <a:off x="1691387" y="1338368"/>
            <a:ext cx="8809223" cy="5270428"/>
          </a:xfrm>
          <a:prstGeom prst="flowChartAlternateProcess">
            <a:avLst/>
          </a:prstGeom>
          <a:solidFill>
            <a:schemeClr val="bg1">
              <a:lumMod val="75000"/>
              <a:lumOff val="2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時計, 部屋 が含まれている画像&#10;&#10;自動的に生成された説明">
            <a:extLst>
              <a:ext uri="{FF2B5EF4-FFF2-40B4-BE49-F238E27FC236}">
                <a16:creationId xmlns:a16="http://schemas.microsoft.com/office/drawing/2014/main" id="{B4CDAC7D-D700-4E3F-B309-7F816BFAF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68" y="1618082"/>
            <a:ext cx="7537601" cy="4711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4" y="528918"/>
            <a:ext cx="519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Application Software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DEC53C18-82C4-4874-BCFC-57CB879A97D9}"/>
              </a:ext>
            </a:extLst>
          </p:cNvPr>
          <p:cNvSpPr/>
          <p:nvPr/>
        </p:nvSpPr>
        <p:spPr>
          <a:xfrm>
            <a:off x="9946216" y="3755055"/>
            <a:ext cx="472977" cy="43705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FBADEBFD-500A-43F0-A81E-E737F5844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07C8717D-C413-4439-811C-E81B381C254B}"/>
              </a:ext>
            </a:extLst>
          </p:cNvPr>
          <p:cNvSpPr/>
          <p:nvPr/>
        </p:nvSpPr>
        <p:spPr>
          <a:xfrm>
            <a:off x="1691387" y="1338368"/>
            <a:ext cx="8809223" cy="5270428"/>
          </a:xfrm>
          <a:prstGeom prst="flowChartAlternateProcess">
            <a:avLst/>
          </a:prstGeom>
          <a:solidFill>
            <a:schemeClr val="bg1">
              <a:lumMod val="75000"/>
              <a:lumOff val="2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時計, 食品 が含まれている画像&#10;&#10;自動的に生成された説明">
            <a:extLst>
              <a:ext uri="{FF2B5EF4-FFF2-40B4-BE49-F238E27FC236}">
                <a16:creationId xmlns:a16="http://schemas.microsoft.com/office/drawing/2014/main" id="{10C10C97-06A5-4321-B237-58BE00FE8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198" y="1618082"/>
            <a:ext cx="7537600" cy="4711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4" y="528918"/>
            <a:ext cx="5602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Application Software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DEC53C18-82C4-4874-BCFC-57CB879A97D9}"/>
              </a:ext>
            </a:extLst>
          </p:cNvPr>
          <p:cNvSpPr/>
          <p:nvPr/>
        </p:nvSpPr>
        <p:spPr>
          <a:xfrm>
            <a:off x="9946216" y="3755055"/>
            <a:ext cx="472977" cy="43705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E2B81B4F-3B35-40C0-98F5-AFC080C6B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ローチャート: 代替処理 6">
            <a:extLst>
              <a:ext uri="{FF2B5EF4-FFF2-40B4-BE49-F238E27FC236}">
                <a16:creationId xmlns:a16="http://schemas.microsoft.com/office/drawing/2014/main" id="{07C8717D-C413-4439-811C-E81B381C254B}"/>
              </a:ext>
            </a:extLst>
          </p:cNvPr>
          <p:cNvSpPr/>
          <p:nvPr/>
        </p:nvSpPr>
        <p:spPr>
          <a:xfrm>
            <a:off x="1691387" y="1338368"/>
            <a:ext cx="8809223" cy="5270428"/>
          </a:xfrm>
          <a:prstGeom prst="flowChartAlternateProcess">
            <a:avLst/>
          </a:prstGeom>
          <a:solidFill>
            <a:schemeClr val="bg1">
              <a:lumMod val="75000"/>
              <a:lumOff val="2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部屋, 時計 が含まれている画像&#10;&#10;自動的に生成された説明">
            <a:extLst>
              <a:ext uri="{FF2B5EF4-FFF2-40B4-BE49-F238E27FC236}">
                <a16:creationId xmlns:a16="http://schemas.microsoft.com/office/drawing/2014/main" id="{31ECEB71-064E-43FB-AA02-48210D0EF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00" y="1618082"/>
            <a:ext cx="7537599" cy="471099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4" y="528918"/>
            <a:ext cx="5190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Application Software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DEC53C18-82C4-4874-BCFC-57CB879A97D9}"/>
              </a:ext>
            </a:extLst>
          </p:cNvPr>
          <p:cNvSpPr/>
          <p:nvPr/>
        </p:nvSpPr>
        <p:spPr>
          <a:xfrm>
            <a:off x="9946216" y="3755055"/>
            <a:ext cx="472977" cy="437054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2A8A04D8-7F40-406B-A71B-4290CBE09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029427B-CCCA-4126-A571-D3B9533AC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6804"/>
            <a:ext cx="4809588" cy="2890140"/>
          </a:xfrm>
          <a:prstGeom prst="rect">
            <a:avLst/>
          </a:prstGeom>
        </p:spPr>
      </p:pic>
      <p:pic>
        <p:nvPicPr>
          <p:cNvPr id="14" name="図 13" descr="ストリート, 時計, 吊るす, 記号 が含まれている画像&#10;&#10;自動的に生成された説明">
            <a:extLst>
              <a:ext uri="{FF2B5EF4-FFF2-40B4-BE49-F238E27FC236}">
                <a16:creationId xmlns:a16="http://schemas.microsoft.com/office/drawing/2014/main" id="{0593B7FC-93F3-4D11-BBE1-5E14C59B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52" y="1419134"/>
            <a:ext cx="4059969" cy="253748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C0826E-AABF-4262-99DB-7DB8D580B031}"/>
              </a:ext>
            </a:extLst>
          </p:cNvPr>
          <p:cNvSpPr txBox="1"/>
          <p:nvPr/>
        </p:nvSpPr>
        <p:spPr>
          <a:xfrm>
            <a:off x="295835" y="528918"/>
            <a:ext cx="5424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Application Software</a:t>
            </a:r>
            <a:endParaRPr kumimoji="1" lang="ja-JP" altLang="en-US" sz="4000" u="sng" dirty="0">
              <a:latin typeface="Adelle Sans Lt" panose="02000503000000020004" pitchFamily="50" charset="0"/>
              <a:ea typeface="DNP 秀英角ゴシック銀 Std L" panose="020B0400000000000000" pitchFamily="34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46120C-CBC2-4751-82CD-10D8B0978BB7}"/>
              </a:ext>
            </a:extLst>
          </p:cNvPr>
          <p:cNvSpPr txBox="1"/>
          <p:nvPr/>
        </p:nvSpPr>
        <p:spPr>
          <a:xfrm>
            <a:off x="295835" y="1598310"/>
            <a:ext cx="3599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＜他の機能＞</a:t>
            </a:r>
            <a:endParaRPr kumimoji="1" lang="en-US" altLang="ja-JP" sz="44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98F68CA-630C-4738-8122-904C5F6E0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38942"/>
            <a:ext cx="4809588" cy="2890140"/>
          </a:xfrm>
          <a:prstGeom prst="rect">
            <a:avLst/>
          </a:prstGeom>
        </p:spPr>
      </p:pic>
      <p:pic>
        <p:nvPicPr>
          <p:cNvPr id="6" name="図 5" descr="時計, 記号 が含まれている画像&#10;&#10;自動的に生成された説明">
            <a:extLst>
              <a:ext uri="{FF2B5EF4-FFF2-40B4-BE49-F238E27FC236}">
                <a16:creationId xmlns:a16="http://schemas.microsoft.com/office/drawing/2014/main" id="{E7BF832E-CCB9-420C-A9AE-26BB88ACE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2" y="3621272"/>
            <a:ext cx="4059969" cy="253748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5FF8EB-A4B9-42EF-94DF-E6E44CFA78D5}"/>
              </a:ext>
            </a:extLst>
          </p:cNvPr>
          <p:cNvSpPr txBox="1"/>
          <p:nvPr/>
        </p:nvSpPr>
        <p:spPr>
          <a:xfrm>
            <a:off x="6502277" y="4309274"/>
            <a:ext cx="4706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↑</a:t>
            </a:r>
            <a:endParaRPr kumimoji="1" lang="en-US" altLang="ja-JP" sz="3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3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動作ヘルプ機能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640B6EC-716D-4B16-A934-1B429E921F87}"/>
              </a:ext>
            </a:extLst>
          </p:cNvPr>
          <p:cNvSpPr txBox="1"/>
          <p:nvPr/>
        </p:nvSpPr>
        <p:spPr>
          <a:xfrm>
            <a:off x="342092" y="2452889"/>
            <a:ext cx="5567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画面内シミュレーション</a:t>
            </a:r>
            <a:endParaRPr kumimoji="1" lang="en-US" altLang="ja-JP" sz="3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3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↓</a:t>
            </a:r>
          </a:p>
        </p:txBody>
      </p:sp>
      <p:pic>
        <p:nvPicPr>
          <p:cNvPr id="17" name="図 16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BFC9AEBA-7DCA-4890-8444-8DAD5682E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8736FB-47D6-4BA6-A4BE-49EE3CC4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45" y="3054190"/>
            <a:ext cx="3700022" cy="110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44499FB4-71D3-4F32-8571-C68D3681D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5" y="2855458"/>
            <a:ext cx="1707915" cy="130777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EE7979D-342A-45EC-9955-E9CDC426ECEF}"/>
              </a:ext>
            </a:extLst>
          </p:cNvPr>
          <p:cNvGrpSpPr/>
          <p:nvPr/>
        </p:nvGrpSpPr>
        <p:grpSpPr>
          <a:xfrm>
            <a:off x="9924104" y="3054190"/>
            <a:ext cx="2078866" cy="1212795"/>
            <a:chOff x="1691387" y="1338368"/>
            <a:chExt cx="8809223" cy="5270428"/>
          </a:xfrm>
        </p:grpSpPr>
        <p:sp>
          <p:nvSpPr>
            <p:cNvPr id="6" name="フローチャート: 代替処理 5">
              <a:extLst>
                <a:ext uri="{FF2B5EF4-FFF2-40B4-BE49-F238E27FC236}">
                  <a16:creationId xmlns:a16="http://schemas.microsoft.com/office/drawing/2014/main" id="{2A4E3064-6D4F-4A7D-857F-0A038D446702}"/>
                </a:ext>
              </a:extLst>
            </p:cNvPr>
            <p:cNvSpPr/>
            <p:nvPr/>
          </p:nvSpPr>
          <p:spPr>
            <a:xfrm>
              <a:off x="1691387" y="1338368"/>
              <a:ext cx="8809223" cy="5270428"/>
            </a:xfrm>
            <a:prstGeom prst="flowChartAlternateProcess">
              <a:avLst/>
            </a:prstGeom>
            <a:solidFill>
              <a:schemeClr val="bg1">
                <a:lumMod val="75000"/>
                <a:lumOff val="2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 descr="時計, 部屋 が含まれている画像&#10;&#10;自動的に生成された説明">
              <a:extLst>
                <a:ext uri="{FF2B5EF4-FFF2-40B4-BE49-F238E27FC236}">
                  <a16:creationId xmlns:a16="http://schemas.microsoft.com/office/drawing/2014/main" id="{05AD3230-F4A6-490A-9399-4FA6B736F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200" y="1618083"/>
              <a:ext cx="7537601" cy="4711000"/>
            </a:xfrm>
            <a:prstGeom prst="rect">
              <a:avLst/>
            </a:prstGeom>
          </p:spPr>
        </p:pic>
        <p:sp>
          <p:nvSpPr>
            <p:cNvPr id="8" name="フローチャート: 結合子 7">
              <a:extLst>
                <a:ext uri="{FF2B5EF4-FFF2-40B4-BE49-F238E27FC236}">
                  <a16:creationId xmlns:a16="http://schemas.microsoft.com/office/drawing/2014/main" id="{8740D1C5-3422-475A-A9B7-F7DBEDF3882A}"/>
                </a:ext>
              </a:extLst>
            </p:cNvPr>
            <p:cNvSpPr/>
            <p:nvPr/>
          </p:nvSpPr>
          <p:spPr>
            <a:xfrm>
              <a:off x="9946216" y="3755055"/>
              <a:ext cx="472977" cy="437054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CEEB419-2994-42C7-A1EE-F13C1B6E9DEE}"/>
              </a:ext>
            </a:extLst>
          </p:cNvPr>
          <p:cNvCxnSpPr>
            <a:cxnSpLocks/>
          </p:cNvCxnSpPr>
          <p:nvPr/>
        </p:nvCxnSpPr>
        <p:spPr>
          <a:xfrm>
            <a:off x="1988460" y="3832635"/>
            <a:ext cx="2046065" cy="0"/>
          </a:xfrm>
          <a:prstGeom prst="straightConnector1">
            <a:avLst/>
          </a:prstGeom>
          <a:ln w="152400">
            <a:solidFill>
              <a:schemeClr val="accent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554C5F2-5E1F-49C2-82AA-F21467E5C55A}"/>
              </a:ext>
            </a:extLst>
          </p:cNvPr>
          <p:cNvCxnSpPr>
            <a:cxnSpLocks/>
          </p:cNvCxnSpPr>
          <p:nvPr/>
        </p:nvCxnSpPr>
        <p:spPr>
          <a:xfrm flipH="1">
            <a:off x="1988460" y="3274583"/>
            <a:ext cx="2046065" cy="0"/>
          </a:xfrm>
          <a:prstGeom prst="straightConnector1">
            <a:avLst/>
          </a:prstGeom>
          <a:ln w="1524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ABC2278-BF7D-43B5-9397-75315B4F1D40}"/>
              </a:ext>
            </a:extLst>
          </p:cNvPr>
          <p:cNvCxnSpPr>
            <a:cxnSpLocks/>
          </p:cNvCxnSpPr>
          <p:nvPr/>
        </p:nvCxnSpPr>
        <p:spPr>
          <a:xfrm>
            <a:off x="8065008" y="3875031"/>
            <a:ext cx="1691388" cy="0"/>
          </a:xfrm>
          <a:prstGeom prst="straightConnector1">
            <a:avLst/>
          </a:prstGeom>
          <a:ln w="152400">
            <a:solidFill>
              <a:schemeClr val="accent6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060DB9B-D1B9-4911-8802-DC6063AB6E10}"/>
              </a:ext>
            </a:extLst>
          </p:cNvPr>
          <p:cNvCxnSpPr>
            <a:cxnSpLocks/>
          </p:cNvCxnSpPr>
          <p:nvPr/>
        </p:nvCxnSpPr>
        <p:spPr>
          <a:xfrm flipH="1" flipV="1">
            <a:off x="8065008" y="3397721"/>
            <a:ext cx="1632663" cy="5286"/>
          </a:xfrm>
          <a:prstGeom prst="straightConnector1">
            <a:avLst/>
          </a:prstGeom>
          <a:ln w="152400">
            <a:solidFill>
              <a:schemeClr val="accent2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C4F8ADA-5AA3-4333-92D8-BA28D5DEC2EF}"/>
              </a:ext>
            </a:extLst>
          </p:cNvPr>
          <p:cNvSpPr txBox="1"/>
          <p:nvPr/>
        </p:nvSpPr>
        <p:spPr>
          <a:xfrm>
            <a:off x="6503736" y="4277082"/>
            <a:ext cx="4755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④ 競技状況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点数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「取得」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6A2E65E-553D-4B9C-8472-6B8208FF9B2A}"/>
              </a:ext>
            </a:extLst>
          </p:cNvPr>
          <p:cNvSpPr txBox="1"/>
          <p:nvPr/>
        </p:nvSpPr>
        <p:spPr>
          <a:xfrm>
            <a:off x="6826056" y="1524265"/>
            <a:ext cx="411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① 走行データ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「送信」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E994130-51E5-42DA-9152-B8EBC3A786B8}"/>
              </a:ext>
            </a:extLst>
          </p:cNvPr>
          <p:cNvSpPr txBox="1"/>
          <p:nvPr/>
        </p:nvSpPr>
        <p:spPr>
          <a:xfrm>
            <a:off x="1077101" y="1541208"/>
            <a:ext cx="411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② 走行データ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「取得」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090CF82-AC58-4477-A506-873F7D4B5584}"/>
              </a:ext>
            </a:extLst>
          </p:cNvPr>
          <p:cNvSpPr txBox="1"/>
          <p:nvPr/>
        </p:nvSpPr>
        <p:spPr>
          <a:xfrm>
            <a:off x="1240271" y="4160222"/>
            <a:ext cx="37842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③ 競技状況点数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「送信」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240EEE2-0215-434D-854A-B84497888002}"/>
              </a:ext>
            </a:extLst>
          </p:cNvPr>
          <p:cNvSpPr txBox="1"/>
          <p:nvPr/>
        </p:nvSpPr>
        <p:spPr>
          <a:xfrm>
            <a:off x="295835" y="528918"/>
            <a:ext cx="439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Back End System</a:t>
            </a:r>
            <a:endParaRPr kumimoji="1" lang="ja-JP" altLang="en-US" sz="4000" u="sng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1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8736FB-47D6-4BA6-A4BE-49EE3CC4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" y="3615915"/>
            <a:ext cx="4331853" cy="12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3EF33C-91FE-4A56-AB9E-B1CD88873D59}"/>
              </a:ext>
            </a:extLst>
          </p:cNvPr>
          <p:cNvSpPr txBox="1"/>
          <p:nvPr/>
        </p:nvSpPr>
        <p:spPr>
          <a:xfrm>
            <a:off x="5185306" y="5248397"/>
            <a:ext cx="699928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</a:pPr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IP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アドレス、工数の削減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91F73D-9DC9-4DED-AF30-7892D9E63235}"/>
              </a:ext>
            </a:extLst>
          </p:cNvPr>
          <p:cNvSpPr txBox="1"/>
          <p:nvPr/>
        </p:nvSpPr>
        <p:spPr>
          <a:xfrm>
            <a:off x="295835" y="528918"/>
            <a:ext cx="4392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latin typeface="Adelle Sans Lt" panose="02000503000000020004" pitchFamily="50" charset="0"/>
                <a:ea typeface="DNP 秀英角ゴシック銀 Std L" panose="020B0400000000000000" pitchFamily="34" charset="-128"/>
              </a:rPr>
              <a:t>Back End System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94DD7A2-40B9-483D-A957-1381D3273A9C}"/>
              </a:ext>
            </a:extLst>
          </p:cNvPr>
          <p:cNvSpPr txBox="1"/>
          <p:nvPr/>
        </p:nvSpPr>
        <p:spPr>
          <a:xfrm>
            <a:off x="246888" y="1443841"/>
            <a:ext cx="11698224" cy="120032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dirty="0">
                <a:solidFill>
                  <a:srgbClr val="FFA90D"/>
                </a:solidFill>
                <a:latin typeface="Adelle Sans Lt" panose="02000503000000020004" pitchFamily="50" charset="0"/>
              </a:rPr>
              <a:t>Firebase Realtime Database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5A8BE2-F8E6-40B1-B269-292CEFAF600E}"/>
              </a:ext>
            </a:extLst>
          </p:cNvPr>
          <p:cNvSpPr txBox="1"/>
          <p:nvPr/>
        </p:nvSpPr>
        <p:spPr>
          <a:xfrm>
            <a:off x="5185306" y="2644170"/>
            <a:ext cx="6340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リアルタイム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クラウドデータベース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BF1BEE-CF2F-4B80-839D-87A136FA7813}"/>
              </a:ext>
            </a:extLst>
          </p:cNvPr>
          <p:cNvSpPr txBox="1"/>
          <p:nvPr/>
        </p:nvSpPr>
        <p:spPr>
          <a:xfrm>
            <a:off x="5185306" y="4315615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変更を即座に通知</a:t>
            </a:r>
          </a:p>
        </p:txBody>
      </p:sp>
    </p:spTree>
    <p:extLst>
      <p:ext uri="{BB962C8B-B14F-4D97-AF65-F5344CB8AC3E}">
        <p14:creationId xmlns:p14="http://schemas.microsoft.com/office/powerpoint/2010/main" val="29290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今後の展望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425235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③動きをさらにスムーズに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929B75-BD31-4260-8A28-CD6982CF2AF7}"/>
              </a:ext>
            </a:extLst>
          </p:cNvPr>
          <p:cNvSpPr txBox="1"/>
          <p:nvPr/>
        </p:nvSpPr>
        <p:spPr>
          <a:xfrm>
            <a:off x="0" y="374123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②アプリケーションの自由度の向上</a:t>
            </a:r>
            <a:endParaRPr kumimoji="1" lang="en-US" altLang="ja-JP" sz="54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C68372-EECC-4515-8748-B4413B018427}"/>
              </a:ext>
            </a:extLst>
          </p:cNvPr>
          <p:cNvSpPr txBox="1"/>
          <p:nvPr/>
        </p:nvSpPr>
        <p:spPr>
          <a:xfrm>
            <a:off x="0" y="29673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①シューターをもっと安全なものに</a:t>
            </a:r>
            <a:endParaRPr kumimoji="1" lang="en-US" altLang="ja-JP" sz="54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453 L 0 -0.0453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3333 L 0 -0.1916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537 L 0 -0.11273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4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2801 L 0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5" grpId="2"/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8197A-0FC3-4A38-8BD5-6DC445ADEF6D}"/>
              </a:ext>
            </a:extLst>
          </p:cNvPr>
          <p:cNvSpPr txBox="1"/>
          <p:nvPr/>
        </p:nvSpPr>
        <p:spPr>
          <a:xfrm>
            <a:off x="0" y="292116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最後に</a:t>
            </a:r>
          </a:p>
        </p:txBody>
      </p:sp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4" name="図 3" descr="屋外, ブルー, スイング, 座る が含まれている画像&#10;&#10;自動的に生成された説明">
            <a:extLst>
              <a:ext uri="{FF2B5EF4-FFF2-40B4-BE49-F238E27FC236}">
                <a16:creationId xmlns:a16="http://schemas.microsoft.com/office/drawing/2014/main" id="{02958B50-9463-433E-8AF9-32EA920F3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77" y="630436"/>
            <a:ext cx="9015846" cy="5597128"/>
          </a:xfrm>
          <a:prstGeom prst="rect">
            <a:avLst/>
          </a:prstGeom>
        </p:spPr>
      </p:pic>
      <p:pic>
        <p:nvPicPr>
          <p:cNvPr id="5" name="図 4" descr="建物, 屋外, 子供, 小さい が含まれている画像&#10;&#10;自動的に生成された説明">
            <a:extLst>
              <a:ext uri="{FF2B5EF4-FFF2-40B4-BE49-F238E27FC236}">
                <a16:creationId xmlns:a16="http://schemas.microsoft.com/office/drawing/2014/main" id="{8C0EFDC4-C218-463B-B70E-1EDF33E37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10" y="593114"/>
            <a:ext cx="8508579" cy="56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7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1F6A1E3E-9599-4CEA-9BA9-1577580E0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C830C0-A29D-4F08-B996-2D325FA06333}"/>
              </a:ext>
            </a:extLst>
          </p:cNvPr>
          <p:cNvSpPr txBox="1"/>
          <p:nvPr/>
        </p:nvSpPr>
        <p:spPr>
          <a:xfrm>
            <a:off x="5543550" y="3305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D98048-605D-427F-8850-91557DFB9872}"/>
              </a:ext>
            </a:extLst>
          </p:cNvPr>
          <p:cNvSpPr txBox="1"/>
          <p:nvPr/>
        </p:nvSpPr>
        <p:spPr>
          <a:xfrm>
            <a:off x="2649530" y="861045"/>
            <a:ext cx="6892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latin typeface="Impact" panose="020B0806030902050204" pitchFamily="34" charset="0"/>
                <a:ea typeface="DNP 秀英角ゴシック銀 Std L" panose="020B0400000000000000" pitchFamily="34" charset="-128"/>
              </a:rPr>
              <a:t>               </a:t>
            </a:r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Project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では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27ABCE2-DC65-4FBD-8692-E36F741F2E46}"/>
              </a:ext>
            </a:extLst>
          </p:cNvPr>
          <p:cNvSpPr/>
          <p:nvPr/>
        </p:nvSpPr>
        <p:spPr>
          <a:xfrm>
            <a:off x="4006320" y="1937273"/>
            <a:ext cx="4179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MIRS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を通して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76B391-40D7-4ABF-B540-B167FFCFA249}"/>
              </a:ext>
            </a:extLst>
          </p:cNvPr>
          <p:cNvSpPr/>
          <p:nvPr/>
        </p:nvSpPr>
        <p:spPr>
          <a:xfrm>
            <a:off x="4157004" y="3013501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スマホ世代に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2C46794-1DC1-40D7-8C0A-C4BD5FFFFDE8}"/>
              </a:ext>
            </a:extLst>
          </p:cNvPr>
          <p:cNvSpPr/>
          <p:nvPr/>
        </p:nvSpPr>
        <p:spPr>
          <a:xfrm>
            <a:off x="1720441" y="4089729"/>
            <a:ext cx="87511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“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考える</a:t>
            </a:r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”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サイクルを中心とした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4DD703-E2AE-4327-ACE6-866A042BBB5D}"/>
              </a:ext>
            </a:extLst>
          </p:cNvPr>
          <p:cNvSpPr/>
          <p:nvPr/>
        </p:nvSpPr>
        <p:spPr>
          <a:xfrm>
            <a:off x="1387023" y="5162258"/>
            <a:ext cx="9417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プログラミング体験を提供します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4C0522D-1909-4935-92E9-7A147D80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17" y="703388"/>
            <a:ext cx="2049055" cy="11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AE2FB9C7-948D-4CC5-A333-3C5E1B3E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75" y="4340318"/>
            <a:ext cx="1163081" cy="890588"/>
          </a:xfrm>
          <a:prstGeom prst="rect">
            <a:avLst/>
          </a:prstGeom>
        </p:spPr>
      </p:pic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D625F8A-1E2D-4303-A59F-BAD239B45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6" y="4414562"/>
            <a:ext cx="1041820" cy="890588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9B8C39D-1EA7-4E4A-BF95-E3AD89422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63" y="4414562"/>
            <a:ext cx="872536" cy="890588"/>
          </a:xfrm>
          <a:prstGeom prst="rect">
            <a:avLst/>
          </a:prstGeom>
        </p:spPr>
      </p:pic>
      <p:pic>
        <p:nvPicPr>
          <p:cNvPr id="10" name="図 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784FB3C-6D2D-41F1-B122-6EAF2BD13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433" y="4414562"/>
            <a:ext cx="872536" cy="92783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2F3F4F-CB29-475E-A9F7-8D221C3905AA}"/>
              </a:ext>
            </a:extLst>
          </p:cNvPr>
          <p:cNvSpPr txBox="1"/>
          <p:nvPr/>
        </p:nvSpPr>
        <p:spPr>
          <a:xfrm>
            <a:off x="887506" y="2721114"/>
            <a:ext cx="10416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ぜひブースで体験してください</a:t>
            </a:r>
            <a:r>
              <a:rPr kumimoji="1" lang="en-US" altLang="ja-JP" sz="40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!</a:t>
            </a:r>
            <a:endParaRPr kumimoji="1" lang="ja-JP" altLang="en-US" sz="40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45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 が含まれている画像&#10;&#10;自動的に生成された説明">
            <a:extLst>
              <a:ext uri="{FF2B5EF4-FFF2-40B4-BE49-F238E27FC236}">
                <a16:creationId xmlns:a16="http://schemas.microsoft.com/office/drawing/2014/main" id="{CF6063F1-E8F2-435B-9BD8-47DF913A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25" y="1431487"/>
            <a:ext cx="4618949" cy="399502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068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異なる, テーブル, 座る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B2A78322-C4B4-4F60-BF92-666740EF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5" y="1989993"/>
            <a:ext cx="6048375" cy="4533900"/>
          </a:xfrm>
          <a:prstGeom prst="rect">
            <a:avLst/>
          </a:prstGeom>
        </p:spPr>
      </p:pic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4" name="図 3" descr="男, 人, 携帯電話, 電話 が含まれている画像&#10;&#10;自動的に生成された説明">
            <a:extLst>
              <a:ext uri="{FF2B5EF4-FFF2-40B4-BE49-F238E27FC236}">
                <a16:creationId xmlns:a16="http://schemas.microsoft.com/office/drawing/2014/main" id="{D1B01ADC-E95C-4864-8786-A13AEA3D2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334107"/>
            <a:ext cx="7234441" cy="361722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1A4687-2020-4E44-AB38-ED806FE25299}"/>
              </a:ext>
            </a:extLst>
          </p:cNvPr>
          <p:cNvSpPr txBox="1"/>
          <p:nvPr/>
        </p:nvSpPr>
        <p:spPr>
          <a:xfrm>
            <a:off x="422030" y="4476143"/>
            <a:ext cx="51812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2007</a:t>
            </a:r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年</a:t>
            </a:r>
            <a:endParaRPr kumimoji="1" lang="en-US" altLang="ja-JP" sz="54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初代</a:t>
            </a:r>
            <a:r>
              <a:rPr kumimoji="1" lang="en-US" altLang="ja-JP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iPhone</a:t>
            </a:r>
            <a:r>
              <a:rPr kumimoji="1" lang="ja-JP" altLang="en-US" sz="54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発売</a:t>
            </a:r>
          </a:p>
        </p:txBody>
      </p:sp>
    </p:spTree>
    <p:extLst>
      <p:ext uri="{BB962C8B-B14F-4D97-AF65-F5344CB8AC3E}">
        <p14:creationId xmlns:p14="http://schemas.microsoft.com/office/powerpoint/2010/main" val="268238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木製, 木材, テーブル, 束 が含まれている画像&#10;&#10;自動的に生成された説明">
            <a:extLst>
              <a:ext uri="{FF2B5EF4-FFF2-40B4-BE49-F238E27FC236}">
                <a16:creationId xmlns:a16="http://schemas.microsoft.com/office/drawing/2014/main" id="{C07025D4-A642-4E64-B862-7096ECF3A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8822"/>
            <a:ext cx="5365770" cy="4024328"/>
          </a:xfrm>
          <a:prstGeom prst="rect">
            <a:avLst/>
          </a:prstGeom>
        </p:spPr>
      </p:pic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pic>
        <p:nvPicPr>
          <p:cNvPr id="4" name="図 3" descr="食品, 挿絵 が含まれている画像&#10;&#10;自動的に生成された説明">
            <a:extLst>
              <a:ext uri="{FF2B5EF4-FFF2-40B4-BE49-F238E27FC236}">
                <a16:creationId xmlns:a16="http://schemas.microsoft.com/office/drawing/2014/main" id="{7450C089-FA55-4C87-B262-B5FBDC188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2" y="312920"/>
            <a:ext cx="2457491" cy="320542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41FCA7-B855-4374-A17E-FF3DE424A3E0}"/>
              </a:ext>
            </a:extLst>
          </p:cNvPr>
          <p:cNvSpPr txBox="1"/>
          <p:nvPr/>
        </p:nvSpPr>
        <p:spPr>
          <a:xfrm>
            <a:off x="4513614" y="695996"/>
            <a:ext cx="6076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1999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年 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en-US" altLang="ja-JP" sz="4800" dirty="0" err="1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i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モードサービス開始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464526-3985-45FC-BFC5-75C093DAB7AD}"/>
              </a:ext>
            </a:extLst>
          </p:cNvPr>
          <p:cNvSpPr txBox="1"/>
          <p:nvPr/>
        </p:nvSpPr>
        <p:spPr>
          <a:xfrm>
            <a:off x="308659" y="3601986"/>
            <a:ext cx="5657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2019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年 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新規受付終了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5CBFD7-437F-418E-8826-8FAF45F25E1A}"/>
              </a:ext>
            </a:extLst>
          </p:cNvPr>
          <p:cNvSpPr txBox="1"/>
          <p:nvPr/>
        </p:nvSpPr>
        <p:spPr>
          <a:xfrm>
            <a:off x="2014788" y="5011341"/>
            <a:ext cx="395172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2026</a:t>
            </a:r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年</a:t>
            </a:r>
            <a:endParaRPr kumimoji="1" lang="en-US" altLang="ja-JP" sz="48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r"/>
            <a:r>
              <a:rPr kumimoji="1" lang="ja-JP" altLang="en-US" sz="48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サービス終了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82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3F8BC1-E95D-4D9E-83BD-0F73E1673C4F}"/>
              </a:ext>
            </a:extLst>
          </p:cNvPr>
          <p:cNvSpPr txBox="1"/>
          <p:nvPr/>
        </p:nvSpPr>
        <p:spPr>
          <a:xfrm>
            <a:off x="925353" y="1720840"/>
            <a:ext cx="103412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小中学生は</a:t>
            </a:r>
            <a:endParaRPr kumimoji="1" lang="en-US" altLang="ja-JP" sz="7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生まれた時から</a:t>
            </a:r>
            <a:endParaRPr kumimoji="1" lang="en-US" altLang="ja-JP" sz="7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スマートフォンがあった</a:t>
            </a:r>
          </a:p>
        </p:txBody>
      </p:sp>
    </p:spTree>
    <p:extLst>
      <p:ext uri="{BB962C8B-B14F-4D97-AF65-F5344CB8AC3E}">
        <p14:creationId xmlns:p14="http://schemas.microsoft.com/office/powerpoint/2010/main" val="14048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3F8BC1-E95D-4D9E-83BD-0F73E1673C4F}"/>
              </a:ext>
            </a:extLst>
          </p:cNvPr>
          <p:cNvSpPr txBox="1"/>
          <p:nvPr/>
        </p:nvSpPr>
        <p:spPr>
          <a:xfrm>
            <a:off x="4048" y="2828835"/>
            <a:ext cx="12187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遊びの中心にスマートフォン</a:t>
            </a:r>
            <a:endParaRPr kumimoji="1" lang="en-US" altLang="ja-JP" sz="7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60352FC-77C1-413A-B9FD-C51DC907687F}"/>
              </a:ext>
            </a:extLst>
          </p:cNvPr>
          <p:cNvSpPr txBox="1"/>
          <p:nvPr/>
        </p:nvSpPr>
        <p:spPr>
          <a:xfrm>
            <a:off x="923330" y="3491840"/>
            <a:ext cx="103412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スマートフォンを使った</a:t>
            </a:r>
            <a:endParaRPr kumimoji="1" lang="en-US" altLang="ja-JP" sz="7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プログラミング体験</a:t>
            </a:r>
            <a:endParaRPr kumimoji="1" lang="en-US" altLang="ja-JP" sz="7200" dirty="0">
              <a:latin typeface="DNP 秀英角ゴシック銀 Std L" panose="020B0400000000000000" pitchFamily="34" charset="-128"/>
              <a:ea typeface="DNP 秀英角ゴシック銀 Std L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83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00013 -0.2016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01ED7E01-E05C-4A7F-91C0-D495CF673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37" y="5800164"/>
            <a:ext cx="1123932" cy="86061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8C72CA-7975-47B6-A0D2-CBC370B6AF0E}"/>
              </a:ext>
            </a:extLst>
          </p:cNvPr>
          <p:cNvSpPr txBox="1"/>
          <p:nvPr/>
        </p:nvSpPr>
        <p:spPr>
          <a:xfrm>
            <a:off x="463688" y="2828835"/>
            <a:ext cx="11264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7200" dirty="0">
                <a:latin typeface="DNP 秀英角ゴシック銀 Std L" panose="020B0400000000000000" pitchFamily="34" charset="-128"/>
                <a:ea typeface="DNP 秀英角ゴシック銀 Std L" panose="020B0400000000000000" pitchFamily="34" charset="-128"/>
              </a:rPr>
              <a:t>日本のプログラミング教育</a:t>
            </a:r>
          </a:p>
        </p:txBody>
      </p:sp>
    </p:spTree>
    <p:extLst>
      <p:ext uri="{BB962C8B-B14F-4D97-AF65-F5344CB8AC3E}">
        <p14:creationId xmlns:p14="http://schemas.microsoft.com/office/powerpoint/2010/main" val="35935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467</Words>
  <Application>Microsoft Office PowerPoint</Application>
  <PresentationFormat>ワイド画面</PresentationFormat>
  <Paragraphs>125</Paragraphs>
  <Slides>42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3" baseType="lpstr">
      <vt:lpstr>DNP 秀英角ゴシック銀 Std B</vt:lpstr>
      <vt:lpstr>DNP 秀英角ゴシック銀 Std L</vt:lpstr>
      <vt:lpstr>DNP 秀英角ゴシック銀 Std M</vt:lpstr>
      <vt:lpstr>游ゴシック</vt:lpstr>
      <vt:lpstr>Adelle Sans Eb</vt:lpstr>
      <vt:lpstr>Adelle Sans Lt</vt:lpstr>
      <vt:lpstr>Arial</vt:lpstr>
      <vt:lpstr>Calibri</vt:lpstr>
      <vt:lpstr>Calibri Light</vt:lpstr>
      <vt:lpstr>Impact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真波土 中尾</dc:creator>
  <cp:lastModifiedBy>真波土 中尾</cp:lastModifiedBy>
  <cp:revision>31</cp:revision>
  <dcterms:created xsi:type="dcterms:W3CDTF">2020-01-27T05:16:23Z</dcterms:created>
  <dcterms:modified xsi:type="dcterms:W3CDTF">2020-01-30T05:47:30Z</dcterms:modified>
</cp:coreProperties>
</file>