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30275213" cy="4280376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FF4C"/>
    <a:srgbClr val="FF66CC"/>
    <a:srgbClr val="F668EC"/>
    <a:srgbClr val="46ECF0"/>
    <a:srgbClr val="8E7FE7"/>
    <a:srgbClr val="FFC627"/>
    <a:srgbClr val="FFFF67"/>
    <a:srgbClr val="FF5B5B"/>
    <a:srgbClr val="FF3333"/>
    <a:srgbClr val="FF6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66543" autoAdjust="0"/>
  </p:normalViewPr>
  <p:slideViewPr>
    <p:cSldViewPr snapToGrid="0">
      <p:cViewPr>
        <p:scale>
          <a:sx n="25" d="100"/>
          <a:sy n="25" d="100"/>
        </p:scale>
        <p:origin x="3036" y="-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A39E-D86C-4618-BCEA-DF24CB45BF85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0ABF-3F25-4B2E-933F-610C2A1F3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931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A39E-D86C-4618-BCEA-DF24CB45BF85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0ABF-3F25-4B2E-933F-610C2A1F3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34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A39E-D86C-4618-BCEA-DF24CB45BF85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0ABF-3F25-4B2E-933F-610C2A1F3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597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A39E-D86C-4618-BCEA-DF24CB45BF85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0ABF-3F25-4B2E-933F-610C2A1F3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53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A39E-D86C-4618-BCEA-DF24CB45BF85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0ABF-3F25-4B2E-933F-610C2A1F3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58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A39E-D86C-4618-BCEA-DF24CB45BF85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0ABF-3F25-4B2E-933F-610C2A1F3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7852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A39E-D86C-4618-BCEA-DF24CB45BF85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0ABF-3F25-4B2E-933F-610C2A1F3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56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A39E-D86C-4618-BCEA-DF24CB45BF85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0ABF-3F25-4B2E-933F-610C2A1F3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2752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A39E-D86C-4618-BCEA-DF24CB45BF85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0ABF-3F25-4B2E-933F-610C2A1F3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6109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A39E-D86C-4618-BCEA-DF24CB45BF85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0ABF-3F25-4B2E-933F-610C2A1F3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7010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A39E-D86C-4618-BCEA-DF24CB45BF85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0ABF-3F25-4B2E-933F-610C2A1F3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078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AA39E-D86C-4618-BCEA-DF24CB45BF85}" type="datetimeFigureOut">
              <a:rPr kumimoji="1" lang="ja-JP" altLang="en-US" smtClean="0"/>
              <a:t>2019/10/31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C0ABF-3F25-4B2E-933F-610C2A1F3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532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kumimoji="1"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kumimoji="1"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図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62" y="22789054"/>
            <a:ext cx="10490250" cy="5909354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63" y="16807684"/>
            <a:ext cx="10490250" cy="5909354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10826043"/>
            <a:ext cx="10490250" cy="5909354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3338" y="22554579"/>
            <a:ext cx="10490250" cy="5909354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4855" y="10673551"/>
            <a:ext cx="10491749" cy="5908537"/>
          </a:xfrm>
          <a:prstGeom prst="rect">
            <a:avLst/>
          </a:prstGeom>
        </p:spPr>
      </p:pic>
      <p:pic>
        <p:nvPicPr>
          <p:cNvPr id="8" name="図 7" descr="部屋 が含まれている画像&#10;&#10;自動的に生成された説明">
            <a:extLst>
              <a:ext uri="{FF2B5EF4-FFF2-40B4-BE49-F238E27FC236}">
                <a16:creationId xmlns:a16="http://schemas.microsoft.com/office/drawing/2014/main" xmlns="" id="{95BEB20D-D957-4745-B2FB-D9D016EF5E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86" y="28342970"/>
            <a:ext cx="13939539" cy="13939539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16003528" y="28259355"/>
            <a:ext cx="12922155" cy="762455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6" name="図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9986" y="35918064"/>
            <a:ext cx="14531491" cy="6558763"/>
          </a:xfrm>
          <a:prstGeom prst="rect">
            <a:avLst/>
          </a:prstGeom>
        </p:spPr>
      </p:pic>
      <p:pic>
        <p:nvPicPr>
          <p:cNvPr id="55" name="図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4034" y="16652124"/>
            <a:ext cx="10491749" cy="5908537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5" t="7653" r="32758" b="5608"/>
          <a:stretch/>
        </p:blipFill>
        <p:spPr>
          <a:xfrm rot="21444239">
            <a:off x="8508138" y="10347070"/>
            <a:ext cx="11550458" cy="1663815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0E85C3E4-49F1-482F-A0D0-E1BF1B8C53C7}"/>
              </a:ext>
            </a:extLst>
          </p:cNvPr>
          <p:cNvSpPr txBox="1"/>
          <p:nvPr/>
        </p:nvSpPr>
        <p:spPr>
          <a:xfrm>
            <a:off x="822583" y="-99200"/>
            <a:ext cx="668157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kumimoji="1" lang="en-US" altLang="ja-JP" sz="12000" b="1" dirty="0">
                <a:ln>
                  <a:solidFill>
                    <a:schemeClr val="bg1"/>
                  </a:solidFill>
                </a:ln>
              </a:rPr>
              <a:t>MIRS1904</a:t>
            </a:r>
            <a:endParaRPr kumimoji="1" lang="ja-JP" altLang="en-US" sz="120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9CFCC7B9-1C28-4248-AADD-5E8B6DDECE6E}"/>
              </a:ext>
            </a:extLst>
          </p:cNvPr>
          <p:cNvSpPr txBox="1"/>
          <p:nvPr/>
        </p:nvSpPr>
        <p:spPr>
          <a:xfrm>
            <a:off x="10439982" y="2745394"/>
            <a:ext cx="6863263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kumimoji="1" lang="en-US" altLang="ja-JP" sz="14000" b="1" dirty="0">
                <a:ln>
                  <a:solidFill>
                    <a:schemeClr val="bg1"/>
                  </a:solidFill>
                </a:ln>
              </a:rPr>
              <a:t>PROJECT</a:t>
            </a:r>
            <a:endParaRPr kumimoji="1" lang="ja-JP" altLang="en-US" sz="140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xmlns="" id="{C97A93D6-B668-4862-816B-CFF69CEAB9B3}"/>
              </a:ext>
            </a:extLst>
          </p:cNvPr>
          <p:cNvSpPr txBox="1"/>
          <p:nvPr/>
        </p:nvSpPr>
        <p:spPr>
          <a:xfrm>
            <a:off x="-1426031" y="6232811"/>
            <a:ext cx="13250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dirty="0">
                <a:latin typeface="+mj-ea"/>
                <a:ea typeface="+mj-ea"/>
              </a:rPr>
              <a:t>スマホ世代に新たな体験を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xmlns="" id="{09C8B935-D730-4A89-AB14-9A239B6206A8}"/>
              </a:ext>
            </a:extLst>
          </p:cNvPr>
          <p:cNvSpPr txBox="1"/>
          <p:nvPr/>
        </p:nvSpPr>
        <p:spPr>
          <a:xfrm>
            <a:off x="822583" y="5132707"/>
            <a:ext cx="8753598" cy="1002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60"/>
              </a:lnSpc>
            </a:pPr>
            <a:r>
              <a:rPr kumimoji="1" lang="en-US" altLang="ja-JP" sz="8500" b="1" dirty="0" err="1">
                <a:solidFill>
                  <a:srgbClr val="FF0000"/>
                </a:solidFill>
              </a:rPr>
              <a:t>think</a:t>
            </a:r>
            <a:r>
              <a:rPr kumimoji="1" lang="en-US" altLang="ja-JP" sz="8500" dirty="0" err="1"/>
              <a:t>+</a:t>
            </a:r>
            <a:r>
              <a:rPr kumimoji="1" lang="en-US" altLang="ja-JP" sz="8500" b="1" dirty="0" err="1">
                <a:solidFill>
                  <a:srgbClr val="FF0000"/>
                </a:solidFill>
              </a:rPr>
              <a:t>synchronize</a:t>
            </a:r>
            <a:endParaRPr kumimoji="1" lang="ja-JP" altLang="en-US" sz="85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xmlns="" id="{0B9FD20C-1F4F-4265-B5D7-279C3F315563}"/>
              </a:ext>
            </a:extLst>
          </p:cNvPr>
          <p:cNvSpPr txBox="1"/>
          <p:nvPr/>
        </p:nvSpPr>
        <p:spPr>
          <a:xfrm>
            <a:off x="19006289" y="17166877"/>
            <a:ext cx="10182498" cy="4247317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6000" b="1" dirty="0">
                <a:solidFill>
                  <a:srgbClr val="FFC000"/>
                </a:solidFill>
                <a:latin typeface="+mj-ea"/>
                <a:ea typeface="+mj-ea"/>
              </a:rPr>
              <a:t>MIRS</a:t>
            </a:r>
            <a:r>
              <a:rPr lang="ja-JP" altLang="ja-JP" sz="6000" b="1" dirty="0">
                <a:solidFill>
                  <a:srgbClr val="FFC000"/>
                </a:solidFill>
                <a:latin typeface="+mj-ea"/>
                <a:ea typeface="+mj-ea"/>
              </a:rPr>
              <a:t>一台での対戦機能</a:t>
            </a:r>
            <a:endParaRPr lang="en-US" altLang="ja-JP" sz="6000" b="1" dirty="0">
              <a:solidFill>
                <a:srgbClr val="FFC000"/>
              </a:solidFill>
              <a:latin typeface="+mj-ea"/>
              <a:ea typeface="+mj-ea"/>
            </a:endParaRPr>
          </a:p>
          <a:p>
            <a:pPr algn="ctr"/>
            <a:r>
              <a:rPr lang="ja-JP" altLang="en-US" sz="6000" dirty="0">
                <a:solidFill>
                  <a:schemeClr val="bg1"/>
                </a:solidFill>
                <a:latin typeface="+mj-ea"/>
                <a:ea typeface="+mj-ea"/>
              </a:rPr>
              <a:t>射撃側とプログラミング側に</a:t>
            </a:r>
            <a:endParaRPr lang="en-US" altLang="ja-JP" sz="60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ja-JP" altLang="en-US" sz="6000" dirty="0">
                <a:solidFill>
                  <a:schemeClr val="bg1"/>
                </a:solidFill>
                <a:latin typeface="+mj-ea"/>
                <a:ea typeface="+mj-ea"/>
              </a:rPr>
              <a:t>分かれることで</a:t>
            </a:r>
            <a:endParaRPr lang="en-US" altLang="ja-JP" sz="60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ja-JP" altLang="en-US" sz="6000" dirty="0">
                <a:solidFill>
                  <a:schemeClr val="bg1"/>
                </a:solidFill>
                <a:latin typeface="+mj-ea"/>
                <a:ea typeface="+mj-ea"/>
              </a:rPr>
              <a:t>一台での対戦が可能</a:t>
            </a:r>
            <a:endParaRPr lang="ja-JP" altLang="ja-JP" sz="6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717071" y="879362"/>
            <a:ext cx="16810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/>
              <a:t>メンバー：　中尾　山本　太田　大川　佐藤　杉山　土屋　村松　渡部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07390" y="978352"/>
            <a:ext cx="108584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0" b="1" dirty="0" err="1"/>
              <a:t>thynk</a:t>
            </a:r>
            <a:r>
              <a:rPr kumimoji="1" lang="en-US" altLang="ja-JP" sz="28000" b="1" dirty="0"/>
              <a:t>!</a:t>
            </a:r>
            <a:endParaRPr kumimoji="1" lang="ja-JP" altLang="en-US" sz="28000" b="1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7" t="3609" r="34390" b="3993"/>
          <a:stretch/>
        </p:blipFill>
        <p:spPr>
          <a:xfrm rot="502721">
            <a:off x="7744078" y="15011617"/>
            <a:ext cx="5604715" cy="8983369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6" t="10253" r="18540" b="14554"/>
          <a:stretch/>
        </p:blipFill>
        <p:spPr>
          <a:xfrm rot="20581495" flipH="1">
            <a:off x="12384254" y="20209042"/>
            <a:ext cx="9475812" cy="6901001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15779467" y="37402688"/>
            <a:ext cx="1364948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ja-JP" sz="6000" b="1" dirty="0">
                <a:solidFill>
                  <a:srgbClr val="FFC000"/>
                </a:solidFill>
                <a:latin typeface="+mj-ea"/>
                <a:ea typeface="+mj-ea"/>
              </a:rPr>
              <a:t>簡単でわかりやすいプログラミング</a:t>
            </a:r>
            <a:endParaRPr lang="en-US" altLang="ja-JP" sz="6000" b="1" dirty="0">
              <a:solidFill>
                <a:srgbClr val="FFC000"/>
              </a:solidFill>
              <a:latin typeface="+mj-ea"/>
              <a:ea typeface="+mj-ea"/>
            </a:endParaRPr>
          </a:p>
          <a:p>
            <a:pPr algn="ctr"/>
            <a:r>
              <a:rPr lang="ja-JP" altLang="ja-JP" sz="6000" dirty="0">
                <a:solidFill>
                  <a:schemeClr val="bg1"/>
                </a:solidFill>
                <a:latin typeface="+mj-ea"/>
                <a:ea typeface="+mj-ea"/>
              </a:rPr>
              <a:t>タブレット操作による</a:t>
            </a:r>
            <a:endParaRPr lang="en-US" altLang="ja-JP" sz="60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ja-JP" altLang="en-US" sz="6000" dirty="0">
                <a:solidFill>
                  <a:schemeClr val="bg1"/>
                </a:solidFill>
                <a:latin typeface="+mj-ea"/>
                <a:ea typeface="+mj-ea"/>
              </a:rPr>
              <a:t>ビジュアルプログラムを採用</a:t>
            </a:r>
            <a:endParaRPr lang="ja-JP" altLang="ja-JP" sz="6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544508" y="23377711"/>
            <a:ext cx="83153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ja-JP" sz="6000" b="1" dirty="0">
                <a:solidFill>
                  <a:srgbClr val="FFC000"/>
                </a:solidFill>
                <a:latin typeface="+mj-ea"/>
                <a:ea typeface="+mj-ea"/>
              </a:rPr>
              <a:t>自由なカスタム</a:t>
            </a:r>
            <a:r>
              <a:rPr lang="en-US" altLang="ja-JP" sz="6000" b="1" dirty="0">
                <a:solidFill>
                  <a:schemeClr val="bg1"/>
                </a:solidFill>
                <a:latin typeface="+mj-ea"/>
                <a:ea typeface="+mj-ea"/>
              </a:rPr>
              <a:t> </a:t>
            </a:r>
          </a:p>
          <a:p>
            <a:pPr algn="ctr"/>
            <a:r>
              <a:rPr lang="en-US" altLang="ja-JP" sz="6000" dirty="0">
                <a:solidFill>
                  <a:schemeClr val="bg1"/>
                </a:solidFill>
                <a:latin typeface="+mj-ea"/>
                <a:ea typeface="+mj-ea"/>
              </a:rPr>
              <a:t>MDF</a:t>
            </a:r>
            <a:r>
              <a:rPr lang="ja-JP" altLang="en-US" sz="6000" dirty="0">
                <a:solidFill>
                  <a:schemeClr val="bg1"/>
                </a:solidFill>
                <a:latin typeface="+mj-ea"/>
                <a:ea typeface="+mj-ea"/>
              </a:rPr>
              <a:t>製の銃</a:t>
            </a:r>
            <a:endParaRPr lang="en-US" altLang="ja-JP" sz="60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ja-JP" altLang="en-US" sz="6000" dirty="0">
                <a:solidFill>
                  <a:schemeClr val="bg1"/>
                </a:solidFill>
                <a:latin typeface="+mj-ea"/>
                <a:ea typeface="+mj-ea"/>
              </a:rPr>
              <a:t>的の数、点数を自由に</a:t>
            </a:r>
            <a:endParaRPr lang="en-US" altLang="ja-JP" sz="60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ja-JP" altLang="en-US" sz="6000" dirty="0">
                <a:solidFill>
                  <a:schemeClr val="bg1"/>
                </a:solidFill>
                <a:latin typeface="+mj-ea"/>
                <a:ea typeface="+mj-ea"/>
              </a:rPr>
              <a:t>変更可能</a:t>
            </a:r>
            <a:endParaRPr lang="en-US" altLang="ja-JP" sz="6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59861" y="12179452"/>
            <a:ext cx="101665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b="1" dirty="0">
                <a:solidFill>
                  <a:srgbClr val="FFC000"/>
                </a:solidFill>
                <a:latin typeface="+mj-ea"/>
                <a:ea typeface="+mj-ea"/>
              </a:rPr>
              <a:t>複数人で協力対戦</a:t>
            </a:r>
            <a:endParaRPr kumimoji="1" lang="en-US" altLang="ja-JP" sz="6000" b="1" dirty="0">
              <a:solidFill>
                <a:srgbClr val="FFC000"/>
              </a:solidFill>
              <a:latin typeface="+mj-ea"/>
              <a:ea typeface="+mj-ea"/>
            </a:endParaRPr>
          </a:p>
          <a:p>
            <a:pPr algn="ctr"/>
            <a:r>
              <a:rPr kumimoji="1" lang="ja-JP" altLang="en-US" sz="6000" dirty="0">
                <a:solidFill>
                  <a:schemeClr val="bg1"/>
                </a:solidFill>
                <a:latin typeface="+mj-ea"/>
                <a:ea typeface="+mj-ea"/>
              </a:rPr>
              <a:t>グループで作業することで</a:t>
            </a:r>
            <a:endParaRPr kumimoji="1" lang="en-US" altLang="ja-JP" sz="60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kumimoji="1" lang="ja-JP" altLang="en-US" sz="6000" dirty="0">
                <a:solidFill>
                  <a:schemeClr val="bg1"/>
                </a:solidFill>
                <a:latin typeface="+mj-ea"/>
                <a:ea typeface="+mj-ea"/>
              </a:rPr>
              <a:t>協調性を育む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9" b="25181"/>
          <a:stretch/>
        </p:blipFill>
        <p:spPr>
          <a:xfrm>
            <a:off x="17303245" y="1281291"/>
            <a:ext cx="12918545" cy="7226586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7206708" y="28717918"/>
            <a:ext cx="10536262" cy="662599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https://media.discordapp.net/attachments/582457149754441739/638741468110127107/sampl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1277" y="28815537"/>
            <a:ext cx="10424319" cy="643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19831106" y="12701074"/>
            <a:ext cx="84295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6000" b="1" dirty="0">
                <a:solidFill>
                  <a:schemeClr val="bg1"/>
                </a:solidFill>
                <a:latin typeface="+mj-ea"/>
                <a:ea typeface="+mj-ea"/>
              </a:rPr>
              <a:t>赤外線で</a:t>
            </a:r>
            <a:endParaRPr kumimoji="1" lang="en-US" altLang="ja-JP" sz="60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kumimoji="1" lang="ja-JP" altLang="en-US" sz="6000" b="1" dirty="0">
                <a:solidFill>
                  <a:schemeClr val="bg1"/>
                </a:solidFill>
                <a:latin typeface="+mj-ea"/>
                <a:ea typeface="+mj-ea"/>
              </a:rPr>
              <a:t>シューティングゲーム</a:t>
            </a:r>
            <a:r>
              <a:rPr kumimoji="1" lang="ja-JP" altLang="en-US" sz="6000" b="1" dirty="0">
                <a:solidFill>
                  <a:schemeClr val="bg1"/>
                </a:solidFill>
                <a:latin typeface="+mn-ea"/>
              </a:rPr>
              <a:t>！</a:t>
            </a:r>
            <a:endParaRPr kumimoji="1" lang="en-US" altLang="ja-JP" sz="6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684136" y="6774717"/>
            <a:ext cx="2399098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0" dirty="0"/>
              <a:t>授業に活用！</a:t>
            </a:r>
            <a:endParaRPr kumimoji="1" lang="en-US" altLang="ja-JP" sz="10000" dirty="0"/>
          </a:p>
          <a:p>
            <a:pPr algn="ctr"/>
            <a:r>
              <a:rPr kumimoji="1" lang="en-US" altLang="ja-JP" sz="12000" dirty="0"/>
              <a:t>MIRS</a:t>
            </a:r>
            <a:r>
              <a:rPr kumimoji="1" lang="ja-JP" altLang="en-US" sz="10000" dirty="0"/>
              <a:t>でプログラミング教材を提供します</a:t>
            </a:r>
          </a:p>
        </p:txBody>
      </p:sp>
      <p:sp>
        <p:nvSpPr>
          <p:cNvPr id="37" name="左カーブ矢印 36"/>
          <p:cNvSpPr/>
          <p:nvPr/>
        </p:nvSpPr>
        <p:spPr>
          <a:xfrm rot="18874885">
            <a:off x="11065938" y="28678949"/>
            <a:ext cx="2048949" cy="5251261"/>
          </a:xfrm>
          <a:prstGeom prst="curvedLeftArrow">
            <a:avLst/>
          </a:prstGeom>
          <a:solidFill>
            <a:srgbClr val="F668E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" name="左カーブ矢印 43"/>
          <p:cNvSpPr/>
          <p:nvPr/>
        </p:nvSpPr>
        <p:spPr>
          <a:xfrm rot="13506815">
            <a:off x="3122635" y="28631137"/>
            <a:ext cx="2048949" cy="5251261"/>
          </a:xfrm>
          <a:prstGeom prst="curved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5" name="左カーブ矢印 44"/>
          <p:cNvSpPr/>
          <p:nvPr/>
        </p:nvSpPr>
        <p:spPr>
          <a:xfrm rot="8205323">
            <a:off x="2913116" y="36492516"/>
            <a:ext cx="2048949" cy="5251261"/>
          </a:xfrm>
          <a:prstGeom prst="curvedLeftArrow">
            <a:avLst/>
          </a:prstGeom>
          <a:solidFill>
            <a:srgbClr val="7FFF4C"/>
          </a:solidFill>
          <a:ln>
            <a:solidFill>
              <a:srgbClr val="7FFF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左カーブ矢印 45"/>
          <p:cNvSpPr/>
          <p:nvPr/>
        </p:nvSpPr>
        <p:spPr>
          <a:xfrm rot="2643333">
            <a:off x="11271322" y="36492516"/>
            <a:ext cx="2048949" cy="5251261"/>
          </a:xfrm>
          <a:prstGeom prst="curved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9CADD663-5BEF-41DD-AB42-2BAD8D7E54C6}"/>
              </a:ext>
            </a:extLst>
          </p:cNvPr>
          <p:cNvSpPr txBox="1"/>
          <p:nvPr/>
        </p:nvSpPr>
        <p:spPr>
          <a:xfrm>
            <a:off x="6782414" y="29453668"/>
            <a:ext cx="2284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/>
              <a:t>疑問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="" id="{494097DE-EB78-4EE6-B252-A6817B60ED77}"/>
              </a:ext>
            </a:extLst>
          </p:cNvPr>
          <p:cNvSpPr txBox="1"/>
          <p:nvPr/>
        </p:nvSpPr>
        <p:spPr>
          <a:xfrm>
            <a:off x="13071386" y="34277620"/>
            <a:ext cx="800219" cy="20702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4000" dirty="0"/>
              <a:t>考える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xmlns="" id="{0154F154-CB2D-4F88-B715-5F1728665E62}"/>
              </a:ext>
            </a:extLst>
          </p:cNvPr>
          <p:cNvSpPr txBox="1"/>
          <p:nvPr/>
        </p:nvSpPr>
        <p:spPr>
          <a:xfrm>
            <a:off x="7093351" y="40543943"/>
            <a:ext cx="2029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/>
              <a:t>つくる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xmlns="" id="{81046253-7F94-450F-B6CA-413748560A06}"/>
              </a:ext>
            </a:extLst>
          </p:cNvPr>
          <p:cNvSpPr txBox="1"/>
          <p:nvPr/>
        </p:nvSpPr>
        <p:spPr>
          <a:xfrm>
            <a:off x="2189507" y="34545425"/>
            <a:ext cx="800219" cy="18024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4000" dirty="0"/>
              <a:t>動かす</a:t>
            </a: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xmlns="" id="{1D07DE2C-0D3C-4266-838C-2855E2565913}"/>
              </a:ext>
            </a:extLst>
          </p:cNvPr>
          <p:cNvSpPr/>
          <p:nvPr/>
        </p:nvSpPr>
        <p:spPr>
          <a:xfrm>
            <a:off x="27991426" y="31775006"/>
            <a:ext cx="685800" cy="69257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ローチャート: 端子 24">
            <a:extLst>
              <a:ext uri="{FF2B5EF4-FFF2-40B4-BE49-F238E27FC236}">
                <a16:creationId xmlns:a16="http://schemas.microsoft.com/office/drawing/2014/main" xmlns="" id="{CB893184-63F2-4A4A-956D-260F3094CBEC}"/>
              </a:ext>
            </a:extLst>
          </p:cNvPr>
          <p:cNvSpPr/>
          <p:nvPr/>
        </p:nvSpPr>
        <p:spPr>
          <a:xfrm>
            <a:off x="16583557" y="31214384"/>
            <a:ext cx="228600" cy="1714500"/>
          </a:xfrm>
          <a:prstGeom prst="flowChartTerminator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30568" y="18926497"/>
            <a:ext cx="7588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dirty="0" smtClean="0">
                <a:solidFill>
                  <a:schemeClr val="bg1"/>
                </a:solidFill>
              </a:rPr>
              <a:t>小学校での授業にも</a:t>
            </a:r>
            <a:endParaRPr kumimoji="1" lang="en-US" altLang="ja-JP" sz="6000" dirty="0" smtClean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6000" dirty="0" smtClean="0">
                <a:solidFill>
                  <a:schemeClr val="bg1"/>
                </a:solidFill>
              </a:rPr>
              <a:t>休み時間にも</a:t>
            </a:r>
            <a:endParaRPr kumimoji="1" lang="en-US" altLang="ja-JP" sz="6000" dirty="0" smtClean="0">
              <a:solidFill>
                <a:schemeClr val="bg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0269688" y="24531873"/>
            <a:ext cx="81027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dirty="0" smtClean="0">
                <a:solidFill>
                  <a:schemeClr val="bg1"/>
                </a:solidFill>
              </a:rPr>
              <a:t>みんなでたのしく</a:t>
            </a:r>
            <a:endParaRPr kumimoji="1" lang="en-US" altLang="ja-JP" sz="6000" dirty="0" smtClean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6000" dirty="0" smtClean="0">
                <a:solidFill>
                  <a:schemeClr val="bg1"/>
                </a:solidFill>
              </a:rPr>
              <a:t>プログラミング！</a:t>
            </a:r>
            <a:endParaRPr kumimoji="1" lang="ja-JP" alt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08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1678</TotalTime>
  <Words>95</Words>
  <Application>Microsoft Office PowerPoint</Application>
  <PresentationFormat>ユーザー設定</PresentationFormat>
  <Paragraphs>32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大貴 山本</dc:creator>
  <cp:lastModifiedBy>大川 源太</cp:lastModifiedBy>
  <cp:revision>130</cp:revision>
  <cp:lastPrinted>2019-10-31T07:43:39Z</cp:lastPrinted>
  <dcterms:created xsi:type="dcterms:W3CDTF">2019-07-18T08:47:46Z</dcterms:created>
  <dcterms:modified xsi:type="dcterms:W3CDTF">2019-10-31T08:10:43Z</dcterms:modified>
</cp:coreProperties>
</file>