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ヒラギノ角ゴ ProN W6"/>
          <a:ea typeface="ヒラギノ角ゴ ProN W6"/>
          <a:cs typeface="ヒラギノ角ゴ ProN W6"/>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我々の遊びは、日々多様化している。昔はアナログなボードゲームないし、外でスポーツに興じる他なかった。</a:t>
            </a:r>
          </a:p>
          <a:p>
            <a:pPr/>
            <a:r>
              <a:t>しかし、現代では違う。我々の多くは、休憩時間にスマホに触れている。</a:t>
            </a:r>
          </a:p>
          <a:p>
            <a:pPr/>
            <a:r>
              <a:t>子どもたちでさえ、回転寿司等の待ち時間に親のスマホで遊んでいるのを見かける。</a:t>
            </a:r>
          </a:p>
          <a:p>
            <a:pPr/>
            <a:r>
              <a:t>それほど、デジタルデバイスというものは遊びの一部として、我々の生活に溶け込んでいるのである。</a:t>
            </a:r>
          </a:p>
          <a:p>
            <a:pPr/>
            <a:r>
              <a:t>しかし、昼休みの小学生の遊びを見てみると昔と何ら変わっていない。</a:t>
            </a:r>
          </a:p>
          <a:p>
            <a:pPr/>
            <a:r>
              <a:t>前述したアナログ な遊びに勤しんでいる。</a:t>
            </a:r>
          </a:p>
          <a:p>
            <a:pPr/>
            <a:r>
              <a:t>最も、スマホが持ち込み禁止ということも大きいかもしれないが…</a:t>
            </a:r>
          </a:p>
          <a:p>
            <a:pPr/>
            <a:r>
              <a:t>これは、デジタルデバイスでの遊びが運動を伴わないということも大きいだろう。</a:t>
            </a:r>
          </a:p>
          <a:p>
            <a:pPr/>
            <a:r>
              <a:t>ならば、混ぜてしまえばいい。</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我々の遊びは、日々多様化している。昔はアナログなボードゲームないし、外でスポーツに興じる他なかった。</a:t>
            </a:r>
          </a:p>
          <a:p>
            <a:pPr/>
            <a:r>
              <a:t>しかし、現代では違う。我々の多くは、休憩時間にスマホに触れている。</a:t>
            </a:r>
          </a:p>
          <a:p>
            <a:pPr/>
            <a:r>
              <a:t>子どもたちでさえ、回転寿司等の待ち時間に親のスマホで遊んでいるのを見かける。</a:t>
            </a:r>
          </a:p>
          <a:p>
            <a:pPr/>
            <a:r>
              <a:t>それほど、デジタルデバイスというものは遊びの一部として、我々の生活に溶け込んでいるのである。</a:t>
            </a:r>
          </a:p>
          <a:p>
            <a:pPr/>
            <a:r>
              <a:t>しかし、昼休みの小学生の遊びを見てみると昔と何ら変わっていない。</a:t>
            </a:r>
          </a:p>
          <a:p>
            <a:pPr/>
            <a:r>
              <a:t>前述したアナログ な遊びに勤しんでいる。</a:t>
            </a:r>
          </a:p>
          <a:p>
            <a:pPr/>
            <a:r>
              <a:t>最も、スマホが持ち込み禁止ということも大きいかもしれないが…</a:t>
            </a:r>
          </a:p>
          <a:p>
            <a:pPr/>
            <a:r>
              <a:t>これは、デジタルデバイスでの遊びが運動を伴わないということも大きいだろう。</a:t>
            </a:r>
          </a:p>
          <a:p>
            <a:pPr/>
            <a:r>
              <a:t>ならば、混ぜてしまえばいい。</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amp;サブタイトル">
    <p:spTree>
      <p:nvGrpSpPr>
        <p:cNvPr id="1" name=""/>
        <p:cNvGrpSpPr/>
        <p:nvPr/>
      </p:nvGrpSpPr>
      <p:grpSpPr>
        <a:xfrm>
          <a:off x="0" y="0"/>
          <a:ext cx="0" cy="0"/>
          <a:chOff x="0" y="0"/>
          <a:chExt cx="0" cy="0"/>
        </a:xfrm>
      </p:grpSpPr>
      <p:sp>
        <p:nvSpPr>
          <p:cNvPr id="11" name="Shape 11"/>
          <p:cNvSpPr txBox="1"/>
          <p:nvPr>
            <p:ph type="title"/>
          </p:nvPr>
        </p:nvSpPr>
        <p:spPr>
          <a:xfrm>
            <a:off x="1270000" y="1638300"/>
            <a:ext cx="10464800" cy="3302000"/>
          </a:xfrm>
          <a:prstGeom prst="rect">
            <a:avLst/>
          </a:prstGeom>
        </p:spPr>
        <p:txBody>
          <a:bodyPr anchor="b"/>
          <a:lstStyle/>
          <a:p>
            <a:pPr/>
            <a:r>
              <a:t>Title Text</a:t>
            </a:r>
          </a:p>
        </p:txBody>
      </p:sp>
      <p:sp>
        <p:nvSpPr>
          <p:cNvPr id="12" name="Shape 12"/>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3" name="Shape 93"/>
          <p:cNvSpPr txBox="1"/>
          <p:nvPr>
            <p:ph type="body" sz="quarter" idx="13"/>
          </p:nvPr>
        </p:nvSpPr>
        <p:spPr>
          <a:xfrm>
            <a:off x="1270000" y="6362700"/>
            <a:ext cx="10464800" cy="457200"/>
          </a:xfrm>
          <a:prstGeom prst="rect">
            <a:avLst/>
          </a:prstGeom>
        </p:spPr>
        <p:txBody>
          <a:bodyPr anchor="t">
            <a:spAutoFit/>
          </a:bodyPr>
          <a:lstStyle>
            <a:lvl1pPr marL="0" indent="0" algn="ctr">
              <a:spcBef>
                <a:spcPts val="0"/>
              </a:spcBef>
              <a:buClrTx/>
              <a:buSzTx/>
              <a:buNone/>
              <a:defRPr sz="2400"/>
            </a:lvl1pPr>
          </a:lstStyle>
          <a:p>
            <a:pPr/>
            <a:r>
              <a:t>–Johnny Appleseed</a:t>
            </a:r>
          </a:p>
        </p:txBody>
      </p:sp>
      <p:sp>
        <p:nvSpPr>
          <p:cNvPr id="94" name="Shape 94"/>
          <p:cNvSpPr txBox="1"/>
          <p:nvPr>
            <p:ph type="body" sz="quarter" idx="14"/>
          </p:nvPr>
        </p:nvSpPr>
        <p:spPr>
          <a:xfrm>
            <a:off x="1270000" y="4308686"/>
            <a:ext cx="10464800" cy="609601"/>
          </a:xfrm>
          <a:prstGeom prst="rect">
            <a:avLst/>
          </a:prstGeom>
        </p:spPr>
        <p:txBody>
          <a:bodyPr>
            <a:spAutoFit/>
          </a:bodyPr>
          <a:lstStyle>
            <a:lvl1pPr marL="0" indent="0" algn="ctr">
              <a:spcBef>
                <a:spcPts val="0"/>
              </a:spcBef>
              <a:buClrTx/>
              <a:buSzTx/>
              <a:buNone/>
              <a:defRPr sz="3400"/>
            </a:lvl1pPr>
          </a:lstStyle>
          <a:p>
            <a:pPr/>
            <a:r>
              <a:t>“ここに引用を入力してください。”</a:t>
            </a:r>
          </a:p>
        </p:txBody>
      </p:sp>
      <p:sp>
        <p:nvSpPr>
          <p:cNvPr id="95" name="Shape 95"/>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2" name="Shape 102"/>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hape 10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Shape 110"/>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spTree>
      <p:nvGrpSpPr>
        <p:cNvPr id="1" name=""/>
        <p:cNvGrpSpPr/>
        <p:nvPr/>
      </p:nvGrpSpPr>
      <p:grpSpPr>
        <a:xfrm>
          <a:off x="0" y="0"/>
          <a:ext cx="0" cy="0"/>
          <a:chOff x="0" y="0"/>
          <a:chExt cx="0" cy="0"/>
        </a:xfrm>
      </p:grpSpPr>
      <p:sp>
        <p:nvSpPr>
          <p:cNvPr id="20" name="Shape 20"/>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Shape 21"/>
          <p:cNvSpPr txBox="1"/>
          <p:nvPr>
            <p:ph type="title"/>
          </p:nvPr>
        </p:nvSpPr>
        <p:spPr>
          <a:xfrm>
            <a:off x="1270000" y="6718300"/>
            <a:ext cx="10464800" cy="1422400"/>
          </a:xfrm>
          <a:prstGeom prst="rect">
            <a:avLst/>
          </a:prstGeom>
        </p:spPr>
        <p:txBody>
          <a:bodyPr/>
          <a:lstStyle/>
          <a:p>
            <a:pPr/>
            <a:r>
              <a:t>Title Text</a:t>
            </a:r>
          </a:p>
        </p:txBody>
      </p:sp>
      <p:sp>
        <p:nvSpPr>
          <p:cNvPr id="22" name="Shape 22"/>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0" name="Shape 30"/>
          <p:cNvSpPr txBox="1"/>
          <p:nvPr>
            <p:ph type="title"/>
          </p:nvPr>
        </p:nvSpPr>
        <p:spPr>
          <a:xfrm>
            <a:off x="1270000" y="3225800"/>
            <a:ext cx="10464800" cy="3302000"/>
          </a:xfrm>
          <a:prstGeom prst="rect">
            <a:avLst/>
          </a:prstGeom>
        </p:spPr>
        <p:txBody>
          <a:bodyPr/>
          <a:lstStyle/>
          <a:p>
            <a:pPr/>
            <a:r>
              <a:t>Title Text</a:t>
            </a:r>
          </a:p>
        </p:txBody>
      </p:sp>
      <p:sp>
        <p:nvSpPr>
          <p:cNvPr id="31" name="Shape 31"/>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sp>
        <p:nvSpPr>
          <p:cNvPr id="38" name="Shape 38"/>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Shape 39"/>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48" name="Shape 48"/>
          <p:cNvSpPr txBox="1"/>
          <p:nvPr>
            <p:ph type="title"/>
          </p:nvPr>
        </p:nvSpPr>
        <p:spPr>
          <a:prstGeom prst="rect">
            <a:avLst/>
          </a:prstGeom>
        </p:spPr>
        <p:txBody>
          <a:bodyPr/>
          <a:lstStyle/>
          <a:p>
            <a:pPr/>
            <a:r>
              <a:t>Title Text</a:t>
            </a:r>
          </a:p>
        </p:txBody>
      </p:sp>
      <p:sp>
        <p:nvSpPr>
          <p:cNvPr id="49" name="Shape 49"/>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56" name="Shape 56"/>
          <p:cNvSpPr txBox="1"/>
          <p:nvPr>
            <p:ph type="title"/>
          </p:nvPr>
        </p:nvSpPr>
        <p:spPr>
          <a:prstGeom prst="rect">
            <a:avLst/>
          </a:prstGeom>
        </p:spPr>
        <p:txBody>
          <a:bodyPr/>
          <a:lstStyle/>
          <a:p>
            <a:pPr/>
            <a:r>
              <a:t>Title Text</a:t>
            </a:r>
          </a:p>
        </p:txBody>
      </p:sp>
      <p:sp>
        <p:nvSpPr>
          <p:cNvPr id="57" name="Shape 57"/>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5" name="Shape 65"/>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Shape 66"/>
          <p:cNvSpPr txBox="1"/>
          <p:nvPr>
            <p:ph type="title"/>
          </p:nvPr>
        </p:nvSpPr>
        <p:spPr>
          <a:prstGeom prst="rect">
            <a:avLst/>
          </a:prstGeom>
        </p:spPr>
        <p:txBody>
          <a:bodyPr/>
          <a:lstStyle/>
          <a:p>
            <a:pPr/>
            <a:r>
              <a:t>Title Text</a:t>
            </a:r>
          </a:p>
        </p:txBody>
      </p:sp>
      <p:sp>
        <p:nvSpPr>
          <p:cNvPr id="67" name="Shape 67"/>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5" name="Shape 75"/>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83" name="Shape 83"/>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Shape 85"/>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hape 86"/>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hape 2"/>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A4B553AA-2002-40AB-AA19-5E38492E6050-L0-001.jpeg"/>
          <p:cNvPicPr>
            <a:picLocks noChangeAspect="1"/>
          </p:cNvPicPr>
          <p:nvPr/>
        </p:nvPicPr>
        <p:blipFill>
          <a:blip r:embed="rId2">
            <a:alphaModFix amt="49000"/>
            <a:extLst/>
          </a:blip>
          <a:stretch>
            <a:fillRect/>
          </a:stretch>
        </p:blipFill>
        <p:spPr>
          <a:xfrm>
            <a:off x="-42466" y="-3125788"/>
            <a:ext cx="13089614" cy="17452819"/>
          </a:xfrm>
          <a:prstGeom prst="rect">
            <a:avLst/>
          </a:prstGeom>
          <a:ln w="12700">
            <a:miter lim="400000"/>
          </a:ln>
        </p:spPr>
      </p:pic>
      <p:sp>
        <p:nvSpPr>
          <p:cNvPr id="120" name="Shape 120"/>
          <p:cNvSpPr txBox="1"/>
          <p:nvPr>
            <p:ph type="ctrTitle"/>
          </p:nvPr>
        </p:nvSpPr>
        <p:spPr>
          <a:xfrm>
            <a:off x="1270000" y="1366672"/>
            <a:ext cx="10464800" cy="3845256"/>
          </a:xfrm>
          <a:prstGeom prst="rect">
            <a:avLst/>
          </a:prstGeom>
        </p:spPr>
        <p:txBody>
          <a:bodyPr/>
          <a:lstStyle/>
          <a:p>
            <a:pPr>
              <a:defRPr>
                <a:latin typeface="Academy Engraved LET"/>
                <a:ea typeface="Academy Engraved LET"/>
                <a:cs typeface="Academy Engraved LET"/>
                <a:sym typeface="Academy Engraved LET"/>
              </a:defRPr>
            </a:pPr>
            <a:r>
              <a:t>MIRS1901</a:t>
            </a:r>
          </a:p>
          <a:p>
            <a:pPr>
              <a:defRPr>
                <a:latin typeface="ヒラギノ明朝 ProN W3"/>
                <a:ea typeface="ヒラギノ明朝 ProN W3"/>
                <a:cs typeface="ヒラギノ明朝 ProN W3"/>
                <a:sym typeface="ヒラギノ明朝 ProN W3"/>
              </a:defRPr>
            </a:pPr>
            <a:r>
              <a:t>システム提案</a:t>
            </a:r>
          </a:p>
        </p:txBody>
      </p:sp>
      <p:sp>
        <p:nvSpPr>
          <p:cNvPr id="121" name="Shape 121"/>
          <p:cNvSpPr txBox="1"/>
          <p:nvPr>
            <p:ph type="subTitle" sz="quarter" idx="1"/>
          </p:nvPr>
        </p:nvSpPr>
        <p:spPr>
          <a:xfrm>
            <a:off x="1270000" y="6020640"/>
            <a:ext cx="10464800" cy="1130301"/>
          </a:xfrm>
          <a:prstGeom prst="rect">
            <a:avLst/>
          </a:prstGeom>
        </p:spPr>
        <p:txBody>
          <a:bodyPr/>
          <a:lstStyle/>
          <a:p>
            <a:pPr/>
            <a:r>
              <a:rPr sz="5000">
                <a:latin typeface="Papyrus"/>
                <a:ea typeface="Papyrus"/>
                <a:cs typeface="Papyrus"/>
                <a:sym typeface="Papyrus"/>
              </a:rPr>
              <a:t>2019/10/04</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txBox="1"/>
          <p:nvPr/>
        </p:nvSpPr>
        <p:spPr>
          <a:xfrm>
            <a:off x="3764793" y="355127"/>
            <a:ext cx="547521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Project Outline</a:t>
            </a:r>
          </a:p>
        </p:txBody>
      </p:sp>
      <p:sp>
        <p:nvSpPr>
          <p:cNvPr id="151" name="Shape 151"/>
          <p:cNvSpPr txBox="1"/>
          <p:nvPr/>
        </p:nvSpPr>
        <p:spPr>
          <a:xfrm>
            <a:off x="609101" y="8148343"/>
            <a:ext cx="1178659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Helvetica"/>
                <a:ea typeface="Helvetica"/>
                <a:cs typeface="Helvetica"/>
                <a:sym typeface="Helvetica"/>
              </a:defRPr>
            </a:lvl1pPr>
          </a:lstStyle>
          <a:p>
            <a:pPr/>
            <a:r>
              <a:t>MIRS標準機上で自由にパーツを組み合わせ、様々な遊びを実現する</a:t>
            </a:r>
          </a:p>
        </p:txBody>
      </p:sp>
      <p:grpSp>
        <p:nvGrpSpPr>
          <p:cNvPr id="155" name="Group 155"/>
          <p:cNvGrpSpPr/>
          <p:nvPr/>
        </p:nvGrpSpPr>
        <p:grpSpPr>
          <a:xfrm>
            <a:off x="3448211" y="1819917"/>
            <a:ext cx="6108378" cy="7343084"/>
            <a:chOff x="0" y="0"/>
            <a:chExt cx="6108377" cy="7343082"/>
          </a:xfrm>
        </p:grpSpPr>
        <p:pic>
          <p:nvPicPr>
            <p:cNvPr id="152" name="unknown.png"/>
            <p:cNvPicPr>
              <a:picLocks noChangeAspect="1"/>
            </p:cNvPicPr>
            <p:nvPr/>
          </p:nvPicPr>
          <p:blipFill>
            <a:blip r:embed="rId2">
              <a:extLst/>
            </a:blip>
            <a:stretch>
              <a:fillRect/>
            </a:stretch>
          </p:blipFill>
          <p:spPr>
            <a:xfrm rot="795895">
              <a:off x="332973" y="3230699"/>
              <a:ext cx="5442431" cy="3535151"/>
            </a:xfrm>
            <a:prstGeom prst="rect">
              <a:avLst/>
            </a:prstGeom>
            <a:ln w="12700" cap="flat">
              <a:noFill/>
              <a:miter lim="400000"/>
            </a:ln>
            <a:effectLst/>
          </p:spPr>
        </p:pic>
        <p:sp>
          <p:nvSpPr>
            <p:cNvPr id="153" name="Shape 153"/>
            <p:cNvSpPr/>
            <p:nvPr/>
          </p:nvSpPr>
          <p:spPr>
            <a:xfrm>
              <a:off x="784667" y="0"/>
              <a:ext cx="4539044" cy="4539044"/>
            </a:xfrm>
            <a:prstGeom prst="ellipse">
              <a:avLst/>
            </a:prstGeom>
            <a:solidFill>
              <a:schemeClr val="accent1">
                <a:lumOff val="13529"/>
                <a:alpha val="31000"/>
              </a:schemeClr>
            </a:solidFill>
            <a:ln w="12700" cap="flat">
              <a:noFill/>
              <a:miter lim="400000"/>
            </a:ln>
            <a:effectLst/>
          </p:spPr>
          <p:txBody>
            <a:bodyPr wrap="square" lIns="50800" tIns="50800" rIns="50800" bIns="50800" numCol="1" anchor="ctr">
              <a:noAutofit/>
            </a:bodyPr>
            <a:lstStyle/>
            <a:p>
              <a:pPr>
                <a:defRPr sz="2200">
                  <a:latin typeface="+mn-lt"/>
                  <a:ea typeface="+mn-ea"/>
                  <a:cs typeface="+mn-cs"/>
                  <a:sym typeface="ヒラギノ角ゴ ProN W3"/>
                </a:defRPr>
              </a:pPr>
            </a:p>
          </p:txBody>
        </p:sp>
        <p:sp>
          <p:nvSpPr>
            <p:cNvPr id="154" name="Shape 154"/>
            <p:cNvSpPr txBox="1"/>
            <p:nvPr/>
          </p:nvSpPr>
          <p:spPr>
            <a:xfrm>
              <a:off x="2184238" y="1405922"/>
              <a:ext cx="1739901" cy="1727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800">
                  <a:solidFill>
                    <a:srgbClr val="FFA57D"/>
                  </a:solidFill>
                </a:defRPr>
              </a:lvl1pPr>
            </a:lstStyle>
            <a:p>
              <a:pPr/>
              <a:r>
                <a:t>？</a:t>
              </a:r>
            </a:p>
          </p:txBody>
        </p:sp>
      </p:gr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dissolve" transition="in">
                                      <p:cBhvr>
                                        <p:cTn id="7" dur="200"/>
                                        <p:tgtEl>
                                          <p:spTgt spid="151"/>
                                        </p:tgtEl>
                                      </p:cBhvr>
                                    </p:animEffect>
                                  </p:childTnLst>
                                </p:cTn>
                              </p:par>
                            </p:childTnLst>
                          </p:cTn>
                        </p:par>
                        <p:par>
                          <p:cTn id="8" fill="hold">
                            <p:stCondLst>
                              <p:cond delay="200"/>
                            </p:stCondLst>
                            <p:childTnLst>
                              <p:par>
                                <p:cTn id="9" presetClass="entr" nodeType="afterEffect" presetID="9" grpId="2" fill="hold">
                                  <p:stCondLst>
                                    <p:cond delay="0"/>
                                  </p:stCondLst>
                                  <p:iterate type="el" backwards="0">
                                    <p:tmAbs val="0"/>
                                  </p:iterate>
                                  <p:childTnLst>
                                    <p:set>
                                      <p:cBhvr>
                                        <p:cTn id="10" fill="hold"/>
                                        <p:tgtEl>
                                          <p:spTgt spid="155"/>
                                        </p:tgtEl>
                                        <p:attrNameLst>
                                          <p:attrName>style.visibility</p:attrName>
                                        </p:attrNameLst>
                                      </p:cBhvr>
                                      <p:to>
                                        <p:strVal val="visible"/>
                                      </p:to>
                                    </p:set>
                                    <p:animEffect filter="dissolve" transition="in">
                                      <p:cBhvr>
                                        <p:cTn id="11" dur="3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P build="whole" bldLvl="1" animBg="1" rev="0" advAuto="0" spid="155"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txBox="1"/>
          <p:nvPr/>
        </p:nvSpPr>
        <p:spPr>
          <a:xfrm>
            <a:off x="3764793" y="355127"/>
            <a:ext cx="547521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Project Outline</a:t>
            </a:r>
          </a:p>
        </p:txBody>
      </p:sp>
      <p:sp>
        <p:nvSpPr>
          <p:cNvPr id="158" name="Shape 158"/>
          <p:cNvSpPr txBox="1"/>
          <p:nvPr/>
        </p:nvSpPr>
        <p:spPr>
          <a:xfrm>
            <a:off x="-1382138" y="2426591"/>
            <a:ext cx="10751448"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l">
              <a:defRPr b="1" sz="5000">
                <a:latin typeface="Helvetica"/>
                <a:ea typeface="Helvetica"/>
                <a:cs typeface="Helvetica"/>
                <a:sym typeface="Helvetica"/>
              </a:defRPr>
            </a:pPr>
            <a:r>
              <a:t>・</a:t>
            </a:r>
            <a:r>
              <a:rPr sz="6000"/>
              <a:t>想定ユーザー</a:t>
            </a:r>
          </a:p>
        </p:txBody>
      </p:sp>
      <p:sp>
        <p:nvSpPr>
          <p:cNvPr id="159" name="Shape 159"/>
          <p:cNvSpPr txBox="1"/>
          <p:nvPr/>
        </p:nvSpPr>
        <p:spPr>
          <a:xfrm>
            <a:off x="2575005" y="3650330"/>
            <a:ext cx="7854790"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latin typeface="Helvetica"/>
                <a:ea typeface="Helvetica"/>
                <a:cs typeface="Helvetica"/>
                <a:sym typeface="Helvetica"/>
              </a:defRPr>
            </a:lvl1pPr>
          </a:lstStyle>
          <a:p>
            <a:pPr/>
            <a:r>
              <a:t>小学生</a:t>
            </a:r>
          </a:p>
        </p:txBody>
      </p:sp>
      <p:sp>
        <p:nvSpPr>
          <p:cNvPr id="160" name="Shape 160"/>
          <p:cNvSpPr txBox="1"/>
          <p:nvPr/>
        </p:nvSpPr>
        <p:spPr>
          <a:xfrm>
            <a:off x="-1382138" y="5559307"/>
            <a:ext cx="10751448"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l">
              <a:defRPr b="1" sz="5000">
                <a:latin typeface="Helvetica"/>
                <a:ea typeface="Helvetica"/>
                <a:cs typeface="Helvetica"/>
                <a:sym typeface="Helvetica"/>
              </a:defRPr>
            </a:pPr>
            <a:r>
              <a:t>・</a:t>
            </a:r>
            <a:r>
              <a:rPr sz="6000"/>
              <a:t>想定使用環境</a:t>
            </a:r>
          </a:p>
        </p:txBody>
      </p:sp>
      <p:sp>
        <p:nvSpPr>
          <p:cNvPr id="161" name="Shape 161"/>
          <p:cNvSpPr txBox="1"/>
          <p:nvPr/>
        </p:nvSpPr>
        <p:spPr>
          <a:xfrm>
            <a:off x="2575005" y="6726076"/>
            <a:ext cx="7854790"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500">
                <a:latin typeface="Helvetica"/>
                <a:ea typeface="Helvetica"/>
                <a:cs typeface="Helvetica"/>
                <a:sym typeface="Helvetica"/>
              </a:defRPr>
            </a:pPr>
            <a:r>
              <a:t>休み時間に遊ぶ</a:t>
            </a:r>
          </a:p>
          <a:p>
            <a:pPr algn="l">
              <a:defRPr sz="5500">
                <a:latin typeface="Helvetica"/>
                <a:ea typeface="Helvetica"/>
                <a:cs typeface="Helvetica"/>
                <a:sym typeface="Helvetica"/>
              </a:defRPr>
            </a:pPr>
            <a:r>
              <a:t>授業の一環としての活用</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txBox="1"/>
          <p:nvPr/>
        </p:nvSpPr>
        <p:spPr>
          <a:xfrm>
            <a:off x="3764793" y="355127"/>
            <a:ext cx="547521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Project Outline</a:t>
            </a:r>
          </a:p>
        </p:txBody>
      </p:sp>
      <p:sp>
        <p:nvSpPr>
          <p:cNvPr id="164" name="Shape 164"/>
          <p:cNvSpPr txBox="1"/>
          <p:nvPr/>
        </p:nvSpPr>
        <p:spPr>
          <a:xfrm>
            <a:off x="3423546" y="2371034"/>
            <a:ext cx="7607359"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l">
              <a:defRPr b="1" sz="5000">
                <a:latin typeface="Helvetica"/>
                <a:ea typeface="Helvetica"/>
                <a:cs typeface="Helvetica"/>
                <a:sym typeface="Helvetica"/>
              </a:defRPr>
            </a:pPr>
            <a:r>
              <a:t>・</a:t>
            </a:r>
            <a:r>
              <a:rPr sz="6000"/>
              <a:t>特徴</a:t>
            </a:r>
          </a:p>
        </p:txBody>
      </p:sp>
      <p:sp>
        <p:nvSpPr>
          <p:cNvPr id="165" name="Shape 165"/>
          <p:cNvSpPr txBox="1"/>
          <p:nvPr/>
        </p:nvSpPr>
        <p:spPr>
          <a:xfrm>
            <a:off x="364636" y="4083049"/>
            <a:ext cx="12275528" cy="303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latin typeface="Helvetica"/>
                <a:ea typeface="Helvetica"/>
                <a:cs typeface="Helvetica"/>
                <a:sym typeface="Helvetica"/>
              </a:defRPr>
            </a:lvl1pPr>
          </a:lstStyle>
          <a:p>
            <a:pPr/>
            <a:r>
              <a:t>ユーザーは、ハードウェアとソフトウェアをカクテルのように自由にブレンドできる。</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txBox="1"/>
          <p:nvPr/>
        </p:nvSpPr>
        <p:spPr>
          <a:xfrm>
            <a:off x="3736175" y="3848099"/>
            <a:ext cx="5532450"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0">
                <a:latin typeface="Party LET"/>
                <a:ea typeface="Party LET"/>
                <a:cs typeface="Party LET"/>
                <a:sym typeface="Party LET"/>
              </a:defRPr>
            </a:lvl1pPr>
          </a:lstStyle>
          <a:p>
            <a:pPr/>
            <a:r>
              <a:t>Product Image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txBox="1"/>
          <p:nvPr/>
        </p:nvSpPr>
        <p:spPr>
          <a:xfrm>
            <a:off x="3982454" y="355127"/>
            <a:ext cx="503989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Product Image</a:t>
            </a:r>
          </a:p>
        </p:txBody>
      </p:sp>
      <p:sp>
        <p:nvSpPr>
          <p:cNvPr id="170" name="Shape 170"/>
          <p:cNvSpPr txBox="1"/>
          <p:nvPr/>
        </p:nvSpPr>
        <p:spPr>
          <a:xfrm>
            <a:off x="2642046" y="8080865"/>
            <a:ext cx="7720708" cy="95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atin typeface="Helvetica"/>
                <a:ea typeface="Helvetica"/>
                <a:cs typeface="Helvetica"/>
                <a:sym typeface="Helvetica"/>
              </a:defRPr>
            </a:lvl1pPr>
          </a:lstStyle>
          <a:p>
            <a:pPr/>
            <a:r>
              <a:t>様々なパーツを利用可能</a:t>
            </a:r>
          </a:p>
        </p:txBody>
      </p:sp>
      <p:pic>
        <p:nvPicPr>
          <p:cNvPr id="171" name="A6F22208-E46E-4156-8595-A5B25D5AEB06-L0-001.png"/>
          <p:cNvPicPr>
            <a:picLocks noChangeAspect="1"/>
          </p:cNvPicPr>
          <p:nvPr/>
        </p:nvPicPr>
        <p:blipFill>
          <a:blip r:embed="rId2">
            <a:extLst/>
          </a:blip>
          <a:stretch>
            <a:fillRect/>
          </a:stretch>
        </p:blipFill>
        <p:spPr>
          <a:xfrm>
            <a:off x="1423831" y="2669408"/>
            <a:ext cx="5043443" cy="5114478"/>
          </a:xfrm>
          <a:prstGeom prst="rect">
            <a:avLst/>
          </a:prstGeom>
          <a:ln w="12700">
            <a:miter lim="400000"/>
          </a:ln>
        </p:spPr>
      </p:pic>
      <p:pic>
        <p:nvPicPr>
          <p:cNvPr id="172" name="7C37B32F-6088-4245-A9CF-BBEBE3EE2B1B-L0-001.jpeg"/>
          <p:cNvPicPr>
            <a:picLocks noChangeAspect="1"/>
          </p:cNvPicPr>
          <p:nvPr/>
        </p:nvPicPr>
        <p:blipFill>
          <a:blip r:embed="rId3">
            <a:extLst/>
          </a:blip>
          <a:stretch>
            <a:fillRect/>
          </a:stretch>
        </p:blipFill>
        <p:spPr>
          <a:xfrm>
            <a:off x="8030602" y="2661010"/>
            <a:ext cx="3325364" cy="51312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txBox="1"/>
          <p:nvPr/>
        </p:nvSpPr>
        <p:spPr>
          <a:xfrm>
            <a:off x="3982454" y="355127"/>
            <a:ext cx="503989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Product Image</a:t>
            </a:r>
          </a:p>
        </p:txBody>
      </p:sp>
      <p:sp>
        <p:nvSpPr>
          <p:cNvPr id="175" name="Shape 175"/>
          <p:cNvSpPr txBox="1"/>
          <p:nvPr/>
        </p:nvSpPr>
        <p:spPr>
          <a:xfrm>
            <a:off x="1762653" y="7960676"/>
            <a:ext cx="9479495" cy="180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atin typeface="Helvetica"/>
                <a:ea typeface="Helvetica"/>
                <a:cs typeface="Helvetica"/>
                <a:sym typeface="Helvetica"/>
              </a:defRPr>
            </a:lvl1pPr>
          </a:lstStyle>
          <a:p>
            <a:pPr/>
            <a:r>
              <a:t>センサ利用のイメージ（鬼ごっこ）</a:t>
            </a:r>
          </a:p>
        </p:txBody>
      </p:sp>
      <p:pic>
        <p:nvPicPr>
          <p:cNvPr id="176" name="cid:5870C0B4-AA2C-4EFE-BDA2-8FC7D9BF3C68.png"/>
          <p:cNvPicPr>
            <a:picLocks noChangeAspect="1"/>
          </p:cNvPicPr>
          <p:nvPr/>
        </p:nvPicPr>
        <p:blipFill>
          <a:blip r:embed="rId2">
            <a:extLst/>
          </a:blip>
          <a:stretch>
            <a:fillRect/>
          </a:stretch>
        </p:blipFill>
        <p:spPr>
          <a:xfrm>
            <a:off x="3546344" y="2317257"/>
            <a:ext cx="5912111" cy="604349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txBox="1"/>
          <p:nvPr/>
        </p:nvSpPr>
        <p:spPr>
          <a:xfrm>
            <a:off x="3764793" y="355127"/>
            <a:ext cx="547521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Project Outline</a:t>
            </a:r>
          </a:p>
        </p:txBody>
      </p:sp>
      <p:grpSp>
        <p:nvGrpSpPr>
          <p:cNvPr id="182" name="Group 182"/>
          <p:cNvGrpSpPr/>
          <p:nvPr/>
        </p:nvGrpSpPr>
        <p:grpSpPr>
          <a:xfrm>
            <a:off x="2922229" y="1847695"/>
            <a:ext cx="7160342" cy="8607683"/>
            <a:chOff x="0" y="0"/>
            <a:chExt cx="7160340" cy="8607681"/>
          </a:xfrm>
        </p:grpSpPr>
        <p:pic>
          <p:nvPicPr>
            <p:cNvPr id="179" name="unknown.png"/>
            <p:cNvPicPr>
              <a:picLocks noChangeAspect="1"/>
            </p:cNvPicPr>
            <p:nvPr/>
          </p:nvPicPr>
          <p:blipFill>
            <a:blip r:embed="rId2">
              <a:extLst/>
            </a:blip>
            <a:stretch>
              <a:fillRect/>
            </a:stretch>
          </p:blipFill>
          <p:spPr>
            <a:xfrm rot="795895">
              <a:off x="390317" y="3787078"/>
              <a:ext cx="6379707" cy="4143961"/>
            </a:xfrm>
            <a:prstGeom prst="rect">
              <a:avLst/>
            </a:prstGeom>
            <a:ln w="12700" cap="flat">
              <a:noFill/>
              <a:miter lim="400000"/>
            </a:ln>
            <a:effectLst/>
          </p:spPr>
        </p:pic>
        <p:sp>
          <p:nvSpPr>
            <p:cNvPr id="180" name="Shape 180"/>
            <p:cNvSpPr/>
            <p:nvPr/>
          </p:nvSpPr>
          <p:spPr>
            <a:xfrm>
              <a:off x="919800" y="0"/>
              <a:ext cx="5320742" cy="5320742"/>
            </a:xfrm>
            <a:prstGeom prst="ellipse">
              <a:avLst/>
            </a:prstGeom>
            <a:solidFill>
              <a:schemeClr val="accent1">
                <a:lumOff val="13529"/>
                <a:alpha val="31000"/>
              </a:schemeClr>
            </a:solidFill>
            <a:ln w="12700" cap="flat">
              <a:noFill/>
              <a:miter lim="400000"/>
            </a:ln>
            <a:effectLst/>
          </p:spPr>
          <p:txBody>
            <a:bodyPr wrap="square" lIns="50800" tIns="50800" rIns="50800" bIns="50800" numCol="1" anchor="ctr">
              <a:noAutofit/>
            </a:bodyPr>
            <a:lstStyle/>
            <a:p>
              <a:pPr>
                <a:defRPr sz="2200">
                  <a:latin typeface="+mn-lt"/>
                  <a:ea typeface="+mn-ea"/>
                  <a:cs typeface="+mn-cs"/>
                  <a:sym typeface="ヒラギノ角ゴ ProN W3"/>
                </a:defRPr>
              </a:pPr>
            </a:p>
          </p:txBody>
        </p:sp>
        <p:sp>
          <p:nvSpPr>
            <p:cNvPr id="181" name="Shape 181"/>
            <p:cNvSpPr txBox="1"/>
            <p:nvPr/>
          </p:nvSpPr>
          <p:spPr>
            <a:xfrm>
              <a:off x="2560400" y="1648044"/>
              <a:ext cx="2039540" cy="20246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2800">
                  <a:solidFill>
                    <a:srgbClr val="FFA57D"/>
                  </a:solidFill>
                </a:defRPr>
              </a:lvl1pPr>
            </a:lstStyle>
            <a:p>
              <a:pPr/>
              <a:r>
                <a:t>？</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txBox="1"/>
          <p:nvPr/>
        </p:nvSpPr>
        <p:spPr>
          <a:xfrm>
            <a:off x="3764793" y="355127"/>
            <a:ext cx="547521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Project Outline</a:t>
            </a:r>
          </a:p>
        </p:txBody>
      </p:sp>
      <p:sp>
        <p:nvSpPr>
          <p:cNvPr id="185" name="Shape 185"/>
          <p:cNvSpPr txBox="1"/>
          <p:nvPr/>
        </p:nvSpPr>
        <p:spPr>
          <a:xfrm>
            <a:off x="2698721" y="1998774"/>
            <a:ext cx="7607359"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l">
              <a:defRPr b="1" sz="5000">
                <a:latin typeface="Helvetica"/>
                <a:ea typeface="Helvetica"/>
                <a:cs typeface="Helvetica"/>
                <a:sym typeface="Helvetica"/>
              </a:defRPr>
            </a:pPr>
            <a:r>
              <a:t>・</a:t>
            </a:r>
            <a:r>
              <a:rPr sz="6000"/>
              <a:t>使用の流れ</a:t>
            </a:r>
          </a:p>
        </p:txBody>
      </p:sp>
      <p:grpSp>
        <p:nvGrpSpPr>
          <p:cNvPr id="190" name="Group 190"/>
          <p:cNvGrpSpPr/>
          <p:nvPr/>
        </p:nvGrpSpPr>
        <p:grpSpPr>
          <a:xfrm>
            <a:off x="131687" y="3832832"/>
            <a:ext cx="3366711" cy="5285245"/>
            <a:chOff x="0" y="0"/>
            <a:chExt cx="3366710" cy="5285243"/>
          </a:xfrm>
        </p:grpSpPr>
        <p:sp>
          <p:nvSpPr>
            <p:cNvPr id="186" name="Shape 186"/>
            <p:cNvSpPr/>
            <p:nvPr/>
          </p:nvSpPr>
          <p:spPr>
            <a:xfrm>
              <a:off x="78707" y="0"/>
              <a:ext cx="3209297" cy="5285244"/>
            </a:xfrm>
            <a:prstGeom prst="roundRect">
              <a:avLst>
                <a:gd name="adj" fmla="val 10000"/>
              </a:avLst>
            </a:prstGeom>
            <a:solidFill>
              <a:srgbClr val="FFFFFF">
                <a:alpha val="36000"/>
              </a:srgbClr>
            </a:solidFill>
            <a:ln w="12700" cap="flat">
              <a:noFill/>
              <a:miter lim="400000"/>
            </a:ln>
            <a:effectLst/>
          </p:spPr>
          <p:txBody>
            <a:bodyPr wrap="square" lIns="50800" tIns="50800" rIns="50800" bIns="50800" numCol="1" anchor="ctr">
              <a:noAutofit/>
            </a:bodyPr>
            <a:lstStyle/>
            <a:p>
              <a:pPr>
                <a:defRPr sz="2200">
                  <a:solidFill>
                    <a:srgbClr val="000000"/>
                  </a:solidFill>
                  <a:latin typeface="+mn-lt"/>
                  <a:ea typeface="+mn-ea"/>
                  <a:cs typeface="+mn-cs"/>
                  <a:sym typeface="ヒラギノ角ゴ ProN W3"/>
                </a:defRPr>
              </a:pPr>
            </a:p>
          </p:txBody>
        </p:sp>
        <p:grpSp>
          <p:nvGrpSpPr>
            <p:cNvPr id="189" name="Group 189"/>
            <p:cNvGrpSpPr/>
            <p:nvPr/>
          </p:nvGrpSpPr>
          <p:grpSpPr>
            <a:xfrm rot="53639">
              <a:off x="30889" y="649908"/>
              <a:ext cx="3304932" cy="3985428"/>
              <a:chOff x="23232" y="0"/>
              <a:chExt cx="3304930" cy="3985427"/>
            </a:xfrm>
          </p:grpSpPr>
          <p:pic>
            <p:nvPicPr>
              <p:cNvPr id="187" name="unknown.png"/>
              <p:cNvPicPr>
                <a:picLocks noChangeAspect="1"/>
              </p:cNvPicPr>
              <p:nvPr/>
            </p:nvPicPr>
            <p:blipFill>
              <a:blip r:embed="rId2">
                <a:extLst/>
              </a:blip>
              <a:stretch>
                <a:fillRect/>
              </a:stretch>
            </p:blipFill>
            <p:spPr>
              <a:xfrm rot="795895">
                <a:off x="203387" y="1760426"/>
                <a:ext cx="2944622" cy="1912690"/>
              </a:xfrm>
              <a:prstGeom prst="rect">
                <a:avLst/>
              </a:prstGeom>
              <a:ln w="12700" cap="flat">
                <a:noFill/>
                <a:miter lim="400000"/>
              </a:ln>
              <a:effectLst/>
            </p:spPr>
          </p:pic>
          <p:sp>
            <p:nvSpPr>
              <p:cNvPr id="188" name="Shape 188"/>
              <p:cNvSpPr/>
              <p:nvPr/>
            </p:nvSpPr>
            <p:spPr>
              <a:xfrm>
                <a:off x="424543" y="0"/>
                <a:ext cx="2455845" cy="2455845"/>
              </a:xfrm>
              <a:prstGeom prst="ellipse">
                <a:avLst/>
              </a:prstGeom>
              <a:solidFill>
                <a:schemeClr val="accent1">
                  <a:lumOff val="13529"/>
                  <a:alpha val="31000"/>
                </a:schemeClr>
              </a:solidFill>
              <a:ln w="12700" cap="flat">
                <a:noFill/>
                <a:miter lim="400000"/>
              </a:ln>
              <a:effectLst/>
            </p:spPr>
            <p:txBody>
              <a:bodyPr wrap="square" lIns="50800" tIns="50800" rIns="50800" bIns="50800" numCol="1" anchor="ctr">
                <a:noAutofit/>
              </a:bodyPr>
              <a:lstStyle/>
              <a:p>
                <a:pPr>
                  <a:defRPr sz="2200">
                    <a:latin typeface="+mn-lt"/>
                    <a:ea typeface="+mn-ea"/>
                    <a:cs typeface="+mn-cs"/>
                    <a:sym typeface="ヒラギノ角ゴ ProN W3"/>
                  </a:defRPr>
                </a:pPr>
              </a:p>
            </p:txBody>
          </p:sp>
        </p:grpSp>
      </p:grpSp>
      <p:grpSp>
        <p:nvGrpSpPr>
          <p:cNvPr id="195" name="Group 195"/>
          <p:cNvGrpSpPr/>
          <p:nvPr/>
        </p:nvGrpSpPr>
        <p:grpSpPr>
          <a:xfrm>
            <a:off x="4208336" y="3492845"/>
            <a:ext cx="3580709" cy="5931062"/>
            <a:chOff x="0" y="0"/>
            <a:chExt cx="3580707" cy="5931061"/>
          </a:xfrm>
        </p:grpSpPr>
        <p:sp>
          <p:nvSpPr>
            <p:cNvPr id="191" name="Shape 191"/>
            <p:cNvSpPr/>
            <p:nvPr/>
          </p:nvSpPr>
          <p:spPr>
            <a:xfrm>
              <a:off x="0" y="34156"/>
              <a:ext cx="3580708" cy="5896906"/>
            </a:xfrm>
            <a:prstGeom prst="roundRect">
              <a:avLst>
                <a:gd name="adj" fmla="val 10000"/>
              </a:avLst>
            </a:prstGeom>
            <a:solidFill>
              <a:srgbClr val="FFFFFF">
                <a:alpha val="36000"/>
              </a:srgbClr>
            </a:solidFill>
            <a:ln w="12700" cap="flat">
              <a:noFill/>
              <a:miter lim="400000"/>
            </a:ln>
            <a:effectLst/>
          </p:spPr>
          <p:txBody>
            <a:bodyPr wrap="square" lIns="50800" tIns="50800" rIns="50800" bIns="50800" numCol="1" anchor="ctr">
              <a:noAutofit/>
            </a:bodyPr>
            <a:lstStyle/>
            <a:p>
              <a:pPr>
                <a:defRPr sz="2200">
                  <a:solidFill>
                    <a:srgbClr val="000000"/>
                  </a:solidFill>
                  <a:latin typeface="+mn-lt"/>
                  <a:ea typeface="+mn-ea"/>
                  <a:cs typeface="+mn-cs"/>
                  <a:sym typeface="ヒラギノ角ゴ ProN W3"/>
                </a:defRPr>
              </a:pPr>
            </a:p>
          </p:txBody>
        </p:sp>
        <p:grpSp>
          <p:nvGrpSpPr>
            <p:cNvPr id="194" name="Group 194"/>
            <p:cNvGrpSpPr/>
            <p:nvPr/>
          </p:nvGrpSpPr>
          <p:grpSpPr>
            <a:xfrm>
              <a:off x="381985" y="0"/>
              <a:ext cx="2700996" cy="5835599"/>
              <a:chOff x="0" y="0"/>
              <a:chExt cx="2700994" cy="5835599"/>
            </a:xfrm>
          </p:grpSpPr>
          <p:pic>
            <p:nvPicPr>
              <p:cNvPr id="192" name="cid:5870C0B4-AA2C-4EFE-BDA2-8FC7D9BF3C68.png"/>
              <p:cNvPicPr>
                <a:picLocks noChangeAspect="1"/>
              </p:cNvPicPr>
              <p:nvPr/>
            </p:nvPicPr>
            <p:blipFill>
              <a:blip r:embed="rId3">
                <a:extLst/>
              </a:blip>
              <a:stretch>
                <a:fillRect/>
              </a:stretch>
            </p:blipFill>
            <p:spPr>
              <a:xfrm>
                <a:off x="0" y="3074582"/>
                <a:ext cx="2700995" cy="2761018"/>
              </a:xfrm>
              <a:prstGeom prst="rect">
                <a:avLst/>
              </a:prstGeom>
              <a:ln w="12700" cap="flat">
                <a:noFill/>
                <a:miter lim="400000"/>
              </a:ln>
              <a:effectLst/>
            </p:spPr>
          </p:pic>
          <p:pic>
            <p:nvPicPr>
              <p:cNvPr id="193" name="smartphone_woman_smile.png"/>
              <p:cNvPicPr>
                <a:picLocks noChangeAspect="1"/>
              </p:cNvPicPr>
              <p:nvPr/>
            </p:nvPicPr>
            <p:blipFill>
              <a:blip r:embed="rId4">
                <a:extLst/>
              </a:blip>
              <a:stretch>
                <a:fillRect/>
              </a:stretch>
            </p:blipFill>
            <p:spPr>
              <a:xfrm>
                <a:off x="295226" y="0"/>
                <a:ext cx="2110543" cy="2823467"/>
              </a:xfrm>
              <a:prstGeom prst="rect">
                <a:avLst/>
              </a:prstGeom>
              <a:ln w="12700" cap="flat">
                <a:noFill/>
                <a:miter lim="400000"/>
              </a:ln>
              <a:effectLst/>
            </p:spPr>
          </p:pic>
        </p:grpSp>
      </p:grpSp>
      <p:grpSp>
        <p:nvGrpSpPr>
          <p:cNvPr id="200" name="Group 200"/>
          <p:cNvGrpSpPr/>
          <p:nvPr/>
        </p:nvGrpSpPr>
        <p:grpSpPr>
          <a:xfrm>
            <a:off x="8498983" y="3470637"/>
            <a:ext cx="4072616" cy="6009635"/>
            <a:chOff x="0" y="0"/>
            <a:chExt cx="4072614" cy="6009633"/>
          </a:xfrm>
        </p:grpSpPr>
        <p:sp>
          <p:nvSpPr>
            <p:cNvPr id="196" name="Shape 196"/>
            <p:cNvSpPr/>
            <p:nvPr/>
          </p:nvSpPr>
          <p:spPr>
            <a:xfrm>
              <a:off x="0" y="0"/>
              <a:ext cx="4072615" cy="6009634"/>
            </a:xfrm>
            <a:prstGeom prst="roundRect">
              <a:avLst>
                <a:gd name="adj" fmla="val 8960"/>
              </a:avLst>
            </a:prstGeom>
            <a:solidFill>
              <a:srgbClr val="FFFFFF">
                <a:alpha val="36000"/>
              </a:srgbClr>
            </a:solidFill>
            <a:ln w="12700" cap="flat">
              <a:noFill/>
              <a:miter lim="400000"/>
            </a:ln>
            <a:effectLst/>
          </p:spPr>
          <p:txBody>
            <a:bodyPr wrap="square" lIns="50800" tIns="50800" rIns="50800" bIns="50800" numCol="1" anchor="ctr">
              <a:noAutofit/>
            </a:bodyPr>
            <a:lstStyle/>
            <a:p>
              <a:pPr>
                <a:defRPr sz="2200">
                  <a:solidFill>
                    <a:srgbClr val="000000"/>
                  </a:solidFill>
                  <a:latin typeface="+mn-lt"/>
                  <a:ea typeface="+mn-ea"/>
                  <a:cs typeface="+mn-cs"/>
                  <a:sym typeface="ヒラギノ角ゴ ProN W3"/>
                </a:defRPr>
              </a:pPr>
            </a:p>
          </p:txBody>
        </p:sp>
        <p:grpSp>
          <p:nvGrpSpPr>
            <p:cNvPr id="199" name="Group 199"/>
            <p:cNvGrpSpPr/>
            <p:nvPr/>
          </p:nvGrpSpPr>
          <p:grpSpPr>
            <a:xfrm>
              <a:off x="0" y="258941"/>
              <a:ext cx="4065184" cy="4875341"/>
              <a:chOff x="0" y="0"/>
              <a:chExt cx="4065183" cy="4875340"/>
            </a:xfrm>
          </p:grpSpPr>
          <p:pic>
            <p:nvPicPr>
              <p:cNvPr id="197" name="friends_kids.png"/>
              <p:cNvPicPr>
                <a:picLocks noChangeAspect="1"/>
              </p:cNvPicPr>
              <p:nvPr/>
            </p:nvPicPr>
            <p:blipFill>
              <a:blip r:embed="rId5">
                <a:extLst/>
              </a:blip>
              <a:stretch>
                <a:fillRect/>
              </a:stretch>
            </p:blipFill>
            <p:spPr>
              <a:xfrm>
                <a:off x="145774" y="0"/>
                <a:ext cx="3919410" cy="2853330"/>
              </a:xfrm>
              <a:prstGeom prst="rect">
                <a:avLst/>
              </a:prstGeom>
              <a:ln w="12700" cap="flat">
                <a:noFill/>
                <a:miter lim="400000"/>
              </a:ln>
              <a:effectLst/>
            </p:spPr>
          </p:pic>
          <p:pic>
            <p:nvPicPr>
              <p:cNvPr id="198" name="cid:5870C0B4-AA2C-4EFE-BDA2-8FC7D9BF3C68.png"/>
              <p:cNvPicPr>
                <a:picLocks noChangeAspect="1"/>
              </p:cNvPicPr>
              <p:nvPr/>
            </p:nvPicPr>
            <p:blipFill>
              <a:blip r:embed="rId3">
                <a:extLst/>
              </a:blip>
              <a:stretch>
                <a:fillRect/>
              </a:stretch>
            </p:blipFill>
            <p:spPr>
              <a:xfrm>
                <a:off x="0" y="2813386"/>
                <a:ext cx="2017129" cy="2061955"/>
              </a:xfrm>
              <a:prstGeom prst="rect">
                <a:avLst/>
              </a:prstGeom>
              <a:ln w="12700" cap="flat">
                <a:noFill/>
                <a:miter lim="400000"/>
              </a:ln>
              <a:effectLst/>
            </p:spPr>
          </p:pic>
        </p:grpSp>
      </p:grpSp>
      <p:sp>
        <p:nvSpPr>
          <p:cNvPr id="201" name="Shape 201"/>
          <p:cNvSpPr/>
          <p:nvPr/>
        </p:nvSpPr>
        <p:spPr>
          <a:xfrm>
            <a:off x="3233836" y="5956791"/>
            <a:ext cx="1167140" cy="1037327"/>
          </a:xfrm>
          <a:prstGeom prst="rightArrow">
            <a:avLst>
              <a:gd name="adj1" fmla="val 32000"/>
              <a:gd name="adj2" fmla="val 56063"/>
            </a:avLst>
          </a:prstGeom>
          <a:solidFill>
            <a:schemeClr val="accent1">
              <a:lumOff val="13529"/>
            </a:schemeClr>
          </a:solidFill>
          <a:ln w="12700">
            <a:miter lim="400000"/>
          </a:ln>
        </p:spPr>
        <p:txBody>
          <a:bodyPr lIns="50800" tIns="50800" rIns="50800" bIns="50800" anchor="ctr"/>
          <a:lstStyle/>
          <a:p>
            <a:pPr>
              <a:defRPr sz="2200">
                <a:latin typeface="+mn-lt"/>
                <a:ea typeface="+mn-ea"/>
                <a:cs typeface="+mn-cs"/>
                <a:sym typeface="ヒラギノ角ゴ ProN W3"/>
              </a:defRPr>
            </a:pPr>
          </a:p>
        </p:txBody>
      </p:sp>
      <p:sp>
        <p:nvSpPr>
          <p:cNvPr id="202" name="Shape 202"/>
          <p:cNvSpPr/>
          <p:nvPr/>
        </p:nvSpPr>
        <p:spPr>
          <a:xfrm>
            <a:off x="7644529" y="5956791"/>
            <a:ext cx="1167140" cy="1037327"/>
          </a:xfrm>
          <a:prstGeom prst="rightArrow">
            <a:avLst>
              <a:gd name="adj1" fmla="val 32000"/>
              <a:gd name="adj2" fmla="val 56063"/>
            </a:avLst>
          </a:prstGeom>
          <a:solidFill>
            <a:schemeClr val="accent1">
              <a:lumOff val="13529"/>
            </a:schemeClr>
          </a:solidFill>
          <a:ln w="12700">
            <a:miter lim="400000"/>
          </a:ln>
        </p:spPr>
        <p:txBody>
          <a:bodyPr lIns="50800" tIns="50800" rIns="50800" bIns="50800" anchor="ctr"/>
          <a:lstStyle/>
          <a:p>
            <a:pPr>
              <a:defRPr sz="2200">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txBox="1"/>
          <p:nvPr/>
        </p:nvSpPr>
        <p:spPr>
          <a:xfrm>
            <a:off x="4662847" y="3848099"/>
            <a:ext cx="3679106"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0">
                <a:latin typeface="Party LET"/>
                <a:ea typeface="Party LET"/>
                <a:cs typeface="Party LET"/>
                <a:sym typeface="Party LET"/>
              </a:defRPr>
            </a:lvl1pPr>
          </a:lstStyle>
          <a:p>
            <a:pPr/>
            <a:r>
              <a:t>Functions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txBox="1"/>
          <p:nvPr/>
        </p:nvSpPr>
        <p:spPr>
          <a:xfrm>
            <a:off x="4824883" y="355127"/>
            <a:ext cx="3355034"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Functions</a:t>
            </a:r>
          </a:p>
        </p:txBody>
      </p:sp>
      <p:sp>
        <p:nvSpPr>
          <p:cNvPr id="207" name="Shape 207"/>
          <p:cNvSpPr txBox="1"/>
          <p:nvPr/>
        </p:nvSpPr>
        <p:spPr>
          <a:xfrm>
            <a:off x="735436" y="2146299"/>
            <a:ext cx="11533928" cy="690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latin typeface="Helvetica"/>
                <a:ea typeface="Helvetica"/>
                <a:cs typeface="Helvetica"/>
                <a:sym typeface="Helvetica"/>
              </a:defRPr>
            </a:pPr>
            <a:r>
              <a:t>ユーザーは</a:t>
            </a:r>
          </a:p>
          <a:p>
            <a:pPr algn="l">
              <a:defRPr sz="5700">
                <a:latin typeface="Helvetica"/>
                <a:ea typeface="Helvetica"/>
                <a:cs typeface="Helvetica"/>
                <a:sym typeface="Helvetica"/>
              </a:defRPr>
            </a:pPr>
          </a:p>
          <a:p>
            <a:pPr marL="791765" indent="-791765" algn="l">
              <a:buSzPct val="145000"/>
              <a:buChar char="•"/>
              <a:defRPr sz="5700">
                <a:latin typeface="Helvetica"/>
                <a:ea typeface="Helvetica"/>
                <a:cs typeface="Helvetica"/>
                <a:sym typeface="Helvetica"/>
              </a:defRPr>
            </a:pPr>
            <a:r>
              <a:t>ある程度の制限のもとで、自由にパーツを組み換えられる</a:t>
            </a:r>
          </a:p>
          <a:p>
            <a:pPr marL="791765" indent="-791765" algn="l">
              <a:buSzPct val="145000"/>
              <a:buChar char="•"/>
              <a:defRPr sz="5700">
                <a:latin typeface="Helvetica"/>
                <a:ea typeface="Helvetica"/>
                <a:cs typeface="Helvetica"/>
                <a:sym typeface="Helvetica"/>
              </a:defRPr>
            </a:pPr>
            <a:r>
              <a:t>スマホ・タブレット上で動作のプログラムが可能</a:t>
            </a:r>
          </a:p>
        </p:txBody>
      </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qr_img_save.php.png"/>
          <p:cNvPicPr>
            <a:picLocks noChangeAspect="1"/>
          </p:cNvPicPr>
          <p:nvPr/>
        </p:nvPicPr>
        <p:blipFill>
          <a:blip r:embed="rId2">
            <a:extLst/>
          </a:blip>
          <a:stretch>
            <a:fillRect/>
          </a:stretch>
        </p:blipFill>
        <p:spPr>
          <a:xfrm>
            <a:off x="3266358" y="1640758"/>
            <a:ext cx="6472085" cy="6472084"/>
          </a:xfrm>
          <a:prstGeom prst="rect">
            <a:avLst/>
          </a:prstGeom>
          <a:ln w="12700">
            <a:miter lim="400000"/>
          </a:ln>
        </p:spPr>
      </p:pic>
      <p:sp>
        <p:nvSpPr>
          <p:cNvPr id="124" name="Shape 124"/>
          <p:cNvSpPr txBox="1"/>
          <p:nvPr/>
        </p:nvSpPr>
        <p:spPr>
          <a:xfrm>
            <a:off x="745070" y="8609437"/>
            <a:ext cx="1151466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http://www2.denshi.numazu-ct.ac.jp/mirsdoc2/mirs1901/dsgn/num0001a/</a:t>
            </a:r>
          </a:p>
        </p:txBody>
      </p:sp>
      <p:sp>
        <p:nvSpPr>
          <p:cNvPr id="125" name="Shape 125"/>
          <p:cNvSpPr txBox="1"/>
          <p:nvPr/>
        </p:nvSpPr>
        <p:spPr>
          <a:xfrm>
            <a:off x="3995165" y="331363"/>
            <a:ext cx="5014469"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a:r>
              <a:t>システム提案書</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txBox="1"/>
          <p:nvPr/>
        </p:nvSpPr>
        <p:spPr>
          <a:xfrm>
            <a:off x="628054" y="3848099"/>
            <a:ext cx="11748692"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0">
                <a:latin typeface="Party LET"/>
                <a:ea typeface="Party LET"/>
                <a:cs typeface="Party LET"/>
                <a:sym typeface="Party LET"/>
              </a:defRPr>
            </a:lvl1pPr>
          </a:lstStyle>
          <a:p>
            <a:pPr/>
            <a:r>
              <a:t>Modifications  from  the original</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txBox="1"/>
          <p:nvPr/>
        </p:nvSpPr>
        <p:spPr>
          <a:xfrm>
            <a:off x="1156890" y="355127"/>
            <a:ext cx="1069102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Modifications  from  the original</a:t>
            </a:r>
          </a:p>
        </p:txBody>
      </p:sp>
      <p:sp>
        <p:nvSpPr>
          <p:cNvPr id="212" name="Shape 212"/>
          <p:cNvSpPr txBox="1"/>
          <p:nvPr/>
        </p:nvSpPr>
        <p:spPr>
          <a:xfrm>
            <a:off x="169891" y="1874703"/>
            <a:ext cx="12665018" cy="7451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u="sng">
                <a:latin typeface="Helvetica"/>
                <a:ea typeface="Helvetica"/>
                <a:cs typeface="Helvetica"/>
                <a:sym typeface="Helvetica"/>
              </a:defRPr>
            </a:pPr>
            <a:r>
              <a:t>ソフトウェア</a:t>
            </a:r>
          </a:p>
          <a:p>
            <a:pPr marL="763984" indent="-763984" algn="l">
              <a:buSzPct val="145000"/>
              <a:buChar char="•"/>
              <a:defRPr sz="5500">
                <a:latin typeface="Helvetica"/>
                <a:ea typeface="Helvetica"/>
                <a:cs typeface="Helvetica"/>
                <a:sym typeface="Helvetica"/>
              </a:defRPr>
            </a:pPr>
            <a:r>
              <a:t>新しいアプリケーションを作成</a:t>
            </a:r>
            <a:endParaRPr sz="5200"/>
          </a:p>
          <a:p>
            <a:pPr algn="l">
              <a:defRPr sz="5500">
                <a:latin typeface="Helvetica"/>
                <a:ea typeface="Helvetica"/>
                <a:cs typeface="Helvetica"/>
                <a:sym typeface="Helvetica"/>
              </a:defRPr>
            </a:pPr>
            <a:r>
              <a:t>　　</a:t>
            </a:r>
            <a:r>
              <a:rPr sz="4100"/>
              <a:t>(プログラミングおよびMIRS本体との通信のため)</a:t>
            </a:r>
            <a:endParaRPr sz="4100"/>
          </a:p>
          <a:p>
            <a:pPr algn="l">
              <a:defRPr sz="5500">
                <a:latin typeface="Helvetica"/>
                <a:ea typeface="Helvetica"/>
                <a:cs typeface="Helvetica"/>
                <a:sym typeface="Helvetica"/>
              </a:defRPr>
            </a:pPr>
            <a:endParaRPr sz="5000"/>
          </a:p>
          <a:p>
            <a:pPr algn="l">
              <a:defRPr sz="6000" u="sng">
                <a:latin typeface="Helvetica"/>
                <a:ea typeface="Helvetica"/>
                <a:cs typeface="Helvetica"/>
                <a:sym typeface="Helvetica"/>
              </a:defRPr>
            </a:pPr>
            <a:r>
              <a:t>ハードウェア</a:t>
            </a:r>
            <a:endParaRPr sz="5000"/>
          </a:p>
          <a:p>
            <a:pPr marL="722312" indent="-722312" algn="l">
              <a:buSzPct val="145000"/>
              <a:buChar char="•"/>
              <a:defRPr sz="5200">
                <a:latin typeface="Helvetica"/>
                <a:ea typeface="Helvetica"/>
                <a:cs typeface="Helvetica"/>
                <a:sym typeface="Helvetica"/>
              </a:defRPr>
            </a:pPr>
            <a:r>
              <a:t>組み換え用パーツの作成　</a:t>
            </a:r>
          </a:p>
          <a:p>
            <a:pPr algn="l">
              <a:defRPr sz="5200">
                <a:latin typeface="Helvetica"/>
                <a:ea typeface="Helvetica"/>
                <a:cs typeface="Helvetica"/>
                <a:sym typeface="Helvetica"/>
              </a:defRPr>
            </a:pPr>
            <a:r>
              <a:t>　(パネル、チューブ、etc... )</a:t>
            </a:r>
          </a:p>
        </p:txBody>
      </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A4B553AA-2002-40AB-AA19-5E38492E6050-L0-001.jpeg"/>
          <p:cNvPicPr>
            <a:picLocks noChangeAspect="1"/>
          </p:cNvPicPr>
          <p:nvPr/>
        </p:nvPicPr>
        <p:blipFill>
          <a:blip r:embed="rId2">
            <a:alphaModFix amt="49000"/>
            <a:extLst/>
          </a:blip>
          <a:stretch>
            <a:fillRect/>
          </a:stretch>
        </p:blipFill>
        <p:spPr>
          <a:xfrm>
            <a:off x="-42466" y="-3125788"/>
            <a:ext cx="13089614" cy="1745281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drink_cocktail04.png"/>
          <p:cNvPicPr>
            <a:picLocks noChangeAspect="1"/>
          </p:cNvPicPr>
          <p:nvPr/>
        </p:nvPicPr>
        <p:blipFill>
          <a:blip r:embed="rId2">
            <a:alphaModFix amt="34000"/>
            <a:extLst/>
          </a:blip>
          <a:stretch>
            <a:fillRect/>
          </a:stretch>
        </p:blipFill>
        <p:spPr>
          <a:xfrm>
            <a:off x="3621303" y="1367771"/>
            <a:ext cx="5762195" cy="7018058"/>
          </a:xfrm>
          <a:prstGeom prst="rect">
            <a:avLst/>
          </a:prstGeom>
          <a:ln w="12700">
            <a:miter lim="400000"/>
          </a:ln>
        </p:spPr>
      </p:pic>
      <p:sp>
        <p:nvSpPr>
          <p:cNvPr id="128" name="Shape 128"/>
          <p:cNvSpPr txBox="1"/>
          <p:nvPr>
            <p:ph type="subTitle" idx="1"/>
          </p:nvPr>
        </p:nvSpPr>
        <p:spPr>
          <a:xfrm>
            <a:off x="740326" y="3112673"/>
            <a:ext cx="11524148" cy="4976054"/>
          </a:xfrm>
          <a:prstGeom prst="rect">
            <a:avLst/>
          </a:prstGeom>
        </p:spPr>
        <p:txBody>
          <a:bodyPr anchor="ctr"/>
          <a:lstStyle>
            <a:lvl1pPr defTabSz="414781">
              <a:defRPr sz="8875">
                <a:latin typeface="Zapfino"/>
                <a:ea typeface="Zapfino"/>
                <a:cs typeface="Zapfino"/>
                <a:sym typeface="Zapfino"/>
              </a:defRPr>
            </a:lvl1pPr>
          </a:lstStyle>
          <a:p>
            <a:pPr/>
            <a:r>
              <a:t>Cocktail Project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30" name="Shape 130"/>
          <p:cNvSpPr txBox="1"/>
          <p:nvPr>
            <p:ph type="subTitle" idx="1"/>
          </p:nvPr>
        </p:nvSpPr>
        <p:spPr>
          <a:xfrm>
            <a:off x="740326" y="3112673"/>
            <a:ext cx="11524148" cy="4976054"/>
          </a:xfrm>
          <a:prstGeom prst="rect">
            <a:avLst/>
          </a:prstGeom>
        </p:spPr>
        <p:txBody>
          <a:bodyPr anchor="ctr"/>
          <a:lstStyle>
            <a:lvl1pPr defTabSz="414781">
              <a:defRPr sz="8875">
                <a:latin typeface="Zapfino"/>
                <a:ea typeface="Zapfino"/>
                <a:cs typeface="Zapfino"/>
                <a:sym typeface="Zapfino"/>
              </a:defRPr>
            </a:lvl1pPr>
          </a:lstStyle>
          <a:p>
            <a:pPr/>
            <a:r>
              <a:t>Cocktail Project</a:t>
            </a:r>
          </a:p>
        </p:txBody>
      </p:sp>
      <p:pic>
        <p:nvPicPr>
          <p:cNvPr id="131" name="drink_cocktail04.png"/>
          <p:cNvPicPr>
            <a:picLocks noChangeAspect="1"/>
          </p:cNvPicPr>
          <p:nvPr/>
        </p:nvPicPr>
        <p:blipFill>
          <a:blip r:embed="rId2">
            <a:alphaModFix amt="25000"/>
            <a:extLst/>
          </a:blip>
          <a:stretch>
            <a:fillRect/>
          </a:stretch>
        </p:blipFill>
        <p:spPr>
          <a:xfrm rot="1541204">
            <a:off x="3474012" y="1420182"/>
            <a:ext cx="6056776" cy="737684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txBox="1"/>
          <p:nvPr/>
        </p:nvSpPr>
        <p:spPr>
          <a:xfrm>
            <a:off x="3672314" y="2705100"/>
            <a:ext cx="5660171" cy="579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587500" indent="-1587500">
              <a:buSzPct val="100000"/>
              <a:buAutoNum type="arabicPeriod" startAt="1"/>
              <a:defRPr sz="8000">
                <a:latin typeface="Party LET"/>
                <a:ea typeface="Party LET"/>
                <a:cs typeface="Party LET"/>
                <a:sym typeface="Party LET"/>
              </a:defRPr>
            </a:pPr>
            <a:r>
              <a:t>Concept</a:t>
            </a:r>
          </a:p>
          <a:p>
            <a:pPr marL="1587500" indent="-1587500">
              <a:buSzPct val="100000"/>
              <a:buAutoNum type="arabicPeriod" startAt="1"/>
              <a:defRPr sz="8000">
                <a:latin typeface="Party LET"/>
                <a:ea typeface="Party LET"/>
                <a:cs typeface="Party LET"/>
                <a:sym typeface="Party LET"/>
              </a:defRPr>
            </a:pPr>
            <a:r>
              <a:t>Outline</a:t>
            </a:r>
          </a:p>
          <a:p>
            <a:pPr marL="1587500" indent="-1587500">
              <a:buSzPct val="100000"/>
              <a:buAutoNum type="arabicPeriod" startAt="1"/>
              <a:defRPr sz="8000">
                <a:latin typeface="Party LET"/>
                <a:ea typeface="Party LET"/>
                <a:cs typeface="Party LET"/>
                <a:sym typeface="Party LET"/>
              </a:defRPr>
            </a:pPr>
            <a:r>
              <a:t>Product Image</a:t>
            </a:r>
          </a:p>
          <a:p>
            <a:pPr marL="1587500" indent="-1587500">
              <a:buSzPct val="100000"/>
              <a:buAutoNum type="arabicPeriod" startAt="1"/>
              <a:defRPr sz="8000">
                <a:latin typeface="Party LET"/>
                <a:ea typeface="Party LET"/>
                <a:cs typeface="Party LET"/>
                <a:sym typeface="Party LET"/>
              </a:defRPr>
            </a:pPr>
            <a:r>
              <a:t>Function</a:t>
            </a:r>
          </a:p>
        </p:txBody>
      </p:sp>
      <p:sp>
        <p:nvSpPr>
          <p:cNvPr id="134" name="Shape 134"/>
          <p:cNvSpPr txBox="1"/>
          <p:nvPr/>
        </p:nvSpPr>
        <p:spPr>
          <a:xfrm>
            <a:off x="3506514" y="450097"/>
            <a:ext cx="599177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Table of Contents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txBox="1"/>
          <p:nvPr/>
        </p:nvSpPr>
        <p:spPr>
          <a:xfrm>
            <a:off x="4796606" y="3759200"/>
            <a:ext cx="3411588"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0">
                <a:latin typeface="Party LET"/>
                <a:ea typeface="Party LET"/>
                <a:cs typeface="Party LET"/>
                <a:sym typeface="Party LET"/>
              </a:defRPr>
            </a:lvl1pPr>
          </a:lstStyle>
          <a:p>
            <a:pPr/>
            <a:r>
              <a:t>Concept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txBox="1"/>
          <p:nvPr/>
        </p:nvSpPr>
        <p:spPr>
          <a:xfrm>
            <a:off x="5071380" y="355127"/>
            <a:ext cx="286204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Concept</a:t>
            </a:r>
          </a:p>
        </p:txBody>
      </p:sp>
      <p:sp>
        <p:nvSpPr>
          <p:cNvPr id="139" name="Shape 139"/>
          <p:cNvSpPr txBox="1"/>
          <p:nvPr/>
        </p:nvSpPr>
        <p:spPr>
          <a:xfrm>
            <a:off x="439133" y="1549399"/>
            <a:ext cx="12126534" cy="810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solidFill>
                  <a:srgbClr val="C2C2C2"/>
                </a:solidFill>
                <a:latin typeface="Helvetica"/>
                <a:ea typeface="Helvetica"/>
                <a:cs typeface="Helvetica"/>
                <a:sym typeface="Helvetica"/>
              </a:defRPr>
            </a:pPr>
            <a:r>
              <a:t>我々の遊びは、日々多様化している。昔はアナログなボードゲームないし、外でスポーツに興じる他なかった。</a:t>
            </a:r>
          </a:p>
          <a:p>
            <a:pPr algn="l" defTabSz="457200">
              <a:defRPr sz="3000">
                <a:solidFill>
                  <a:srgbClr val="C2C2C2"/>
                </a:solidFill>
                <a:latin typeface="Helvetica"/>
                <a:ea typeface="Helvetica"/>
                <a:cs typeface="Helvetica"/>
                <a:sym typeface="Helvetica"/>
              </a:defRPr>
            </a:pPr>
            <a:r>
              <a:t>しかし、現代では違う。我々の多くは、休憩時間にスマホに触れている。</a:t>
            </a:r>
          </a:p>
          <a:p>
            <a:pPr algn="l" defTabSz="457200">
              <a:defRPr sz="3000">
                <a:solidFill>
                  <a:srgbClr val="C2C2C2"/>
                </a:solidFill>
                <a:latin typeface="Helvetica"/>
                <a:ea typeface="Helvetica"/>
                <a:cs typeface="Helvetica"/>
                <a:sym typeface="Helvetica"/>
              </a:defRPr>
            </a:pPr>
            <a:r>
              <a:t>子どもたちでさえ、回転寿司等の待ち時間に親のスマホで遊んでいるのを見かける。</a:t>
            </a:r>
          </a:p>
          <a:p>
            <a:pPr algn="l" defTabSz="457200">
              <a:defRPr sz="3000">
                <a:solidFill>
                  <a:srgbClr val="C2C2C2"/>
                </a:solidFill>
                <a:latin typeface="Helvetica"/>
                <a:ea typeface="Helvetica"/>
                <a:cs typeface="Helvetica"/>
                <a:sym typeface="Helvetica"/>
              </a:defRPr>
            </a:pPr>
            <a:r>
              <a:t>それほど、デジタルデバイスというものは遊びの一部として、我々の生活に溶け込んでいるのである。</a:t>
            </a:r>
          </a:p>
          <a:p>
            <a:pPr algn="l" defTabSz="457200">
              <a:defRPr sz="3000">
                <a:solidFill>
                  <a:srgbClr val="C2C2C2"/>
                </a:solidFill>
                <a:latin typeface="Helvetica"/>
                <a:ea typeface="Helvetica"/>
                <a:cs typeface="Helvetica"/>
                <a:sym typeface="Helvetica"/>
              </a:defRPr>
            </a:pPr>
            <a:r>
              <a:t>しかし、昼休みの小学生の遊びを見てみると昔と何ら変わっていない。</a:t>
            </a:r>
          </a:p>
          <a:p>
            <a:pPr algn="l" defTabSz="457200">
              <a:defRPr sz="3000">
                <a:solidFill>
                  <a:srgbClr val="C2C2C2"/>
                </a:solidFill>
                <a:latin typeface="Helvetica"/>
                <a:ea typeface="Helvetica"/>
                <a:cs typeface="Helvetica"/>
                <a:sym typeface="Helvetica"/>
              </a:defRPr>
            </a:pPr>
            <a:r>
              <a:t>前述したアナログ な遊びに勤しんでいる。</a:t>
            </a:r>
          </a:p>
          <a:p>
            <a:pPr algn="l" defTabSz="457200">
              <a:defRPr sz="3000">
                <a:solidFill>
                  <a:srgbClr val="C2C2C2"/>
                </a:solidFill>
                <a:latin typeface="Helvetica"/>
                <a:ea typeface="Helvetica"/>
                <a:cs typeface="Helvetica"/>
                <a:sym typeface="Helvetica"/>
              </a:defRPr>
            </a:pPr>
            <a:r>
              <a:t>最も、スマホが持ち込み禁止ということも大きいかもしれないが…</a:t>
            </a:r>
          </a:p>
          <a:p>
            <a:pPr algn="l" defTabSz="457200">
              <a:defRPr sz="3000">
                <a:solidFill>
                  <a:srgbClr val="C2C2C2"/>
                </a:solidFill>
                <a:latin typeface="Helvetica"/>
                <a:ea typeface="Helvetica"/>
                <a:cs typeface="Helvetica"/>
                <a:sym typeface="Helvetica"/>
              </a:defRPr>
            </a:pPr>
            <a:r>
              <a:t>これは、デジタルデバイスでの遊びが運動を伴わないということも大きいだろう。</a:t>
            </a:r>
          </a:p>
          <a:p>
            <a:pPr algn="l" defTabSz="457200">
              <a:defRPr sz="3000">
                <a:solidFill>
                  <a:srgbClr val="C2C2C2"/>
                </a:solidFill>
                <a:latin typeface="Helvetica"/>
                <a:ea typeface="Helvetica"/>
                <a:cs typeface="Helvetica"/>
                <a:sym typeface="Helvetica"/>
              </a:defRPr>
            </a:pPr>
            <a:r>
              <a:t>ならば、混ぜてしまえばいい。</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txBox="1"/>
          <p:nvPr/>
        </p:nvSpPr>
        <p:spPr>
          <a:xfrm>
            <a:off x="5071380" y="355127"/>
            <a:ext cx="2862040"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arty LET"/>
                <a:ea typeface="Party LET"/>
                <a:cs typeface="Party LET"/>
                <a:sym typeface="Party LET"/>
              </a:defRPr>
            </a:lvl1pPr>
          </a:lstStyle>
          <a:p>
            <a:pPr/>
            <a:r>
              <a:t>Concept</a:t>
            </a:r>
          </a:p>
        </p:txBody>
      </p:sp>
      <p:sp>
        <p:nvSpPr>
          <p:cNvPr id="144" name="Shape 144"/>
          <p:cNvSpPr txBox="1"/>
          <p:nvPr/>
        </p:nvSpPr>
        <p:spPr>
          <a:xfrm>
            <a:off x="378292" y="4337049"/>
            <a:ext cx="13312647"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l">
              <a:defRPr b="1" sz="5500">
                <a:latin typeface="Helvetica"/>
                <a:ea typeface="Helvetica"/>
                <a:cs typeface="Helvetica"/>
                <a:sym typeface="Helvetica"/>
              </a:defRPr>
            </a:pPr>
            <a:r>
              <a:t>プログラミングを、遊びの相棒に</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txBox="1"/>
          <p:nvPr/>
        </p:nvSpPr>
        <p:spPr>
          <a:xfrm>
            <a:off x="3496747" y="3848099"/>
            <a:ext cx="6011306"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0">
                <a:latin typeface="Party LET"/>
                <a:ea typeface="Party LET"/>
                <a:cs typeface="Party LET"/>
                <a:sym typeface="Party LET"/>
              </a:defRPr>
            </a:lvl1pPr>
          </a:lstStyle>
          <a:p>
            <a:pPr/>
            <a:r>
              <a:t>Project Outline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