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7" r:id="rId2"/>
    <p:sldId id="258" r:id="rId3"/>
    <p:sldId id="268" r:id="rId4"/>
    <p:sldId id="269" r:id="rId5"/>
    <p:sldId id="267" r:id="rId6"/>
    <p:sldId id="271" r:id="rId7"/>
    <p:sldId id="279" r:id="rId8"/>
    <p:sldId id="260" r:id="rId9"/>
    <p:sldId id="276" r:id="rId10"/>
    <p:sldId id="272" r:id="rId11"/>
    <p:sldId id="277" r:id="rId12"/>
    <p:sldId id="278" r:id="rId13"/>
    <p:sldId id="273" r:id="rId14"/>
    <p:sldId id="280" r:id="rId15"/>
    <p:sldId id="281" r:id="rId16"/>
    <p:sldId id="274" r:id="rId17"/>
    <p:sldId id="264" r:id="rId18"/>
    <p:sldId id="265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ネッシー0303" initials="ネ" lastIdx="1" clrIdx="0">
    <p:extLst>
      <p:ext uri="{19B8F6BF-5375-455C-9EA6-DF929625EA0E}">
        <p15:presenceInfo xmlns:p15="http://schemas.microsoft.com/office/powerpoint/2012/main" userId="ネッシー030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0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2BC6D-96AA-46EF-9481-DD35C67EEDF3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330EA-A041-4B99-835A-52CECE742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9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 smtClean="0"/>
              <a:t>※</a:t>
            </a:r>
            <a:r>
              <a:rPr lang="ja-JP" altLang="en-US" dirty="0" smtClean="0"/>
              <a:t>このノート内の①②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はスライドのアニメーションの番号である。</a:t>
            </a:r>
            <a:endParaRPr lang="en-US" altLang="ja-JP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 smtClean="0"/>
              <a:t>⓪　マウスクリックをする前に説明する。</a:t>
            </a:r>
            <a:endParaRPr lang="en-US" altLang="ja-JP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 smtClean="0"/>
              <a:t>①②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　マウスクリックでスライドが進むため、それに合わせて説明する。</a:t>
            </a:r>
            <a:endParaRPr lang="en-US" altLang="ja-JP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68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 smtClean="0"/>
              <a:t>※</a:t>
            </a:r>
            <a:r>
              <a:rPr lang="ja-JP" altLang="en-US" dirty="0" smtClean="0"/>
              <a:t>このノート内の①②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はスライドのアニメーションの番号である。</a:t>
            </a:r>
            <a:endParaRPr lang="en-US" altLang="ja-JP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 smtClean="0"/>
              <a:t>⓪　マウスクリックをする前に説明する。</a:t>
            </a:r>
            <a:endParaRPr lang="en-US" altLang="ja-JP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 smtClean="0"/>
              <a:t>①②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　マウスクリックでスライドが進むため、それに合わせて説明する。</a:t>
            </a:r>
            <a:endParaRPr lang="en-US" altLang="ja-JP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010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タイトル スライド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508081" y="1730924"/>
            <a:ext cx="8127839" cy="137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20"/>
              <a:buFont typeface="Arial"/>
              <a:buNone/>
              <a:defRPr sz="342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508081" y="3102446"/>
            <a:ext cx="8127839" cy="39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/>
          <a:lstStyle>
            <a:lvl1pPr marR="0" lvl="0" algn="r" rtl="0">
              <a:spcBef>
                <a:spcPts val="410"/>
              </a:spcBef>
              <a:spcAft>
                <a:spcPts val="0"/>
              </a:spcAft>
              <a:buClr>
                <a:srgbClr val="000000"/>
              </a:buClr>
              <a:buSzPts val="2052"/>
              <a:buFont typeface="Arial"/>
              <a:buNone/>
              <a:defRPr sz="205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47"/>
              </a:spcBef>
              <a:spcAft>
                <a:spcPts val="0"/>
              </a:spcAft>
              <a:buClr>
                <a:srgbClr val="888888"/>
              </a:buClr>
              <a:buSzPts val="2736"/>
              <a:buFont typeface="Arial"/>
              <a:buNone/>
              <a:defRPr sz="273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62"/>
              </a:spcBef>
              <a:spcAft>
                <a:spcPts val="0"/>
              </a:spcAft>
              <a:buClr>
                <a:srgbClr val="888888"/>
              </a:buClr>
              <a:buSzPts val="2309"/>
              <a:buFont typeface="Arial"/>
              <a:buNone/>
              <a:defRPr sz="230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93"/>
              </a:spcBef>
              <a:spcAft>
                <a:spcPts val="0"/>
              </a:spcAft>
              <a:buClr>
                <a:srgbClr val="888888"/>
              </a:buClr>
              <a:buSzPts val="1967"/>
              <a:buFont typeface="Arial"/>
              <a:buNone/>
              <a:defRPr sz="19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93"/>
              </a:spcBef>
              <a:spcAft>
                <a:spcPts val="0"/>
              </a:spcAft>
              <a:buClr>
                <a:srgbClr val="888888"/>
              </a:buClr>
              <a:buSzPts val="1967"/>
              <a:buFont typeface="Arial"/>
              <a:buNone/>
              <a:defRPr sz="19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393"/>
              </a:spcBef>
              <a:spcAft>
                <a:spcPts val="0"/>
              </a:spcAft>
              <a:buClr>
                <a:srgbClr val="888888"/>
              </a:buClr>
              <a:buSzPts val="1967"/>
              <a:buFont typeface="Arial"/>
              <a:buNone/>
              <a:defRPr sz="19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93"/>
              </a:spcBef>
              <a:spcAft>
                <a:spcPts val="0"/>
              </a:spcAft>
              <a:buClr>
                <a:srgbClr val="888888"/>
              </a:buClr>
              <a:buSzPts val="1967"/>
              <a:buFont typeface="Arial"/>
              <a:buNone/>
              <a:defRPr sz="19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93"/>
              </a:spcBef>
              <a:spcAft>
                <a:spcPts val="0"/>
              </a:spcAft>
              <a:buClr>
                <a:srgbClr val="888888"/>
              </a:buClr>
              <a:buSzPts val="1967"/>
              <a:buFont typeface="Arial"/>
              <a:buNone/>
              <a:defRPr sz="19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93"/>
              </a:spcBef>
              <a:spcAft>
                <a:spcPts val="0"/>
              </a:spcAft>
              <a:buClr>
                <a:srgbClr val="888888"/>
              </a:buClr>
              <a:buSzPts val="1967"/>
              <a:buFont typeface="Arial"/>
              <a:buNone/>
              <a:defRPr sz="19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4DA43F-8A3B-441E-81CC-C94CCE3C5F8D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umimoji="1" lang="ja-JP" altLang="en-US"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1893C9F-2958-4C38-B75D-4CFC53865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hape 18"/>
          <p:cNvCxnSpPr/>
          <p:nvPr/>
        </p:nvCxnSpPr>
        <p:spPr>
          <a:xfrm rot="10800000">
            <a:off x="2170593" y="2971825"/>
            <a:ext cx="6465326" cy="0"/>
          </a:xfrm>
          <a:prstGeom prst="straightConnector1">
            <a:avLst/>
          </a:prstGeom>
          <a:noFill/>
          <a:ln w="9525" cap="flat" cmpd="sng">
            <a:solidFill>
              <a:srgbClr val="48365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5880439"/>
            <a:ext cx="1231900" cy="83786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6244835"/>
            <a:ext cx="1993900" cy="61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0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タイトルと縦書きテキスト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76"/>
              <a:buFont typeface="Arial"/>
              <a:buNone/>
              <a:defRPr sz="42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/>
          <a:lstStyle>
            <a:lvl1pPr marL="457200" marR="0" lvl="0" indent="-429514" algn="l" rtl="0">
              <a:spcBef>
                <a:spcPts val="633"/>
              </a:spcBef>
              <a:spcAft>
                <a:spcPts val="0"/>
              </a:spcAft>
              <a:buClr>
                <a:schemeClr val="dk1"/>
              </a:buClr>
              <a:buSzPts val="3164"/>
              <a:buFont typeface="Arial"/>
              <a:buChar char="•"/>
              <a:defRPr sz="31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2336" algn="l" rtl="0"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ts val="2736"/>
              <a:buFont typeface="Arial"/>
              <a:buChar char="–"/>
              <a:defRPr sz="27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5221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09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–"/>
              <a:defRPr sz="19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»"/>
              <a:defRPr sz="19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4DA43F-8A3B-441E-81CC-C94CCE3C5F8D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umimoji="1" lang="ja-JP" altLang="en-US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1893C9F-2958-4C38-B75D-4CFC53865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64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>
  <p:cSld name="縦書きタイトルと縦書きテキスト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730082" y="2326482"/>
            <a:ext cx="6451600" cy="240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76"/>
              <a:buFont typeface="Arial"/>
              <a:buNone/>
              <a:defRPr sz="42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842169" y="-3968"/>
            <a:ext cx="6451600" cy="706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/>
          <a:lstStyle>
            <a:lvl1pPr marL="457200" marR="0" lvl="0" indent="-429514" algn="l" rtl="0">
              <a:spcBef>
                <a:spcPts val="633"/>
              </a:spcBef>
              <a:spcAft>
                <a:spcPts val="0"/>
              </a:spcAft>
              <a:buClr>
                <a:schemeClr val="dk1"/>
              </a:buClr>
              <a:buSzPts val="3164"/>
              <a:buFont typeface="Arial"/>
              <a:buChar char="•"/>
              <a:defRPr sz="31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2336" algn="l" rtl="0"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ts val="2736"/>
              <a:buFont typeface="Arial"/>
              <a:buChar char="–"/>
              <a:defRPr sz="27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5221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09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–"/>
              <a:defRPr sz="19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»"/>
              <a:defRPr sz="19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4DA43F-8A3B-441E-81CC-C94CCE3C5F8D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umimoji="1" lang="ja-JP" altLang="en-US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1893C9F-2958-4C38-B75D-4CFC53865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04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とコンテンツ" userDrawn="1">
  <p:cSld name="1_タイトルとコンテンツ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C:\Users\PD_Fukasawa\Desktop\Back-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7" y="1441"/>
            <a:ext cx="9142643" cy="685656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4DA43F-8A3B-441E-81CC-C94CCE3C5F8D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umimoji="1" lang="ja-JP" altLang="en-US"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1893C9F-2958-4C38-B75D-4CFC53865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46506" y="1600200"/>
            <a:ext cx="8250988" cy="4375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/>
          <a:lstStyle>
            <a:lvl1pPr marL="457200" marR="0" lvl="0" indent="-402336" algn="l" rtl="0"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ts val="2736"/>
              <a:buFont typeface="Arial"/>
              <a:buChar char="•"/>
              <a:defRPr sz="27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902" algn="l" rtl="0"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Font typeface="Arial"/>
              <a:buChar char="–"/>
              <a:defRPr sz="20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7185" algn="l" rtl="0">
              <a:spcBef>
                <a:spcPts val="342"/>
              </a:spcBef>
              <a:spcAft>
                <a:spcPts val="0"/>
              </a:spcAft>
              <a:buClr>
                <a:schemeClr val="dk1"/>
              </a:buClr>
              <a:buSzPts val="1710"/>
              <a:buFont typeface="Arial"/>
              <a:buChar char="•"/>
              <a:defRPr sz="171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6326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–"/>
              <a:defRPr sz="15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6326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»"/>
              <a:defRPr sz="15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63704" y="620643"/>
            <a:ext cx="7131952" cy="65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Arial"/>
              <a:buNone/>
              <a:defRPr sz="34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426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とコンテンツ" userDrawn="1">
  <p:cSld name="タイトルとコンテンツ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5880439"/>
            <a:ext cx="1231900" cy="83786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6244835"/>
            <a:ext cx="1993900" cy="61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>
  <p:cSld name="セクション見出し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446506" y="1645385"/>
            <a:ext cx="8250988" cy="4767676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3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4DA43F-8A3B-441E-81CC-C94CCE3C5F8D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umimoji="1" lang="ja-JP" altLang="en-US"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1893C9F-2958-4C38-B75D-4CFC53865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31230" y="1841215"/>
            <a:ext cx="7881541" cy="4375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/>
          <a:lstStyle>
            <a:lvl1pPr marL="457200" marR="0" lvl="0" indent="-402336" algn="l" rtl="0"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ts val="2736"/>
              <a:buFont typeface="Arial"/>
              <a:buChar char="•"/>
              <a:defRPr sz="27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902" algn="l" rtl="0"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Font typeface="Arial"/>
              <a:buChar char="–"/>
              <a:defRPr sz="20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7185" algn="l" rtl="0">
              <a:spcBef>
                <a:spcPts val="342"/>
              </a:spcBef>
              <a:spcAft>
                <a:spcPts val="0"/>
              </a:spcAft>
              <a:buClr>
                <a:schemeClr val="dk1"/>
              </a:buClr>
              <a:buSzPts val="1710"/>
              <a:buFont typeface="Arial"/>
              <a:buChar char="•"/>
              <a:defRPr sz="171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6326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–"/>
              <a:defRPr sz="15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6326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»"/>
              <a:defRPr sz="15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63704" y="620643"/>
            <a:ext cx="7131952" cy="65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Arial"/>
              <a:buNone/>
              <a:defRPr sz="34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478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2 つのコンテンツ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76"/>
              <a:buFont typeface="Arial"/>
              <a:buNone/>
              <a:defRPr sz="42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/>
          <a:lstStyle>
            <a:lvl1pPr marL="457200" marR="0" lvl="0" indent="-402336" algn="l" rtl="0"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ts val="2736"/>
              <a:buFont typeface="Arial"/>
              <a:buChar char="•"/>
              <a:defRPr sz="27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5221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09"/>
              <a:buFont typeface="Arial"/>
              <a:buChar char="–"/>
              <a:defRPr sz="23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645" algn="l" rtl="0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796"/>
              <a:buFont typeface="Arial"/>
              <a:buChar char="–"/>
              <a:defRPr sz="17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645" algn="l" rtl="0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796"/>
              <a:buFont typeface="Arial"/>
              <a:buChar char="»"/>
              <a:defRPr sz="17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645" algn="l" rtl="0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796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645" algn="l" rtl="0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796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646" algn="l" rtl="0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796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646" algn="l" rtl="0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796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5422901" y="1763713"/>
            <a:ext cx="4735513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/>
          <a:lstStyle>
            <a:lvl1pPr marL="457200" marR="0" lvl="0" indent="-402336" algn="l" rtl="0"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ts val="2736"/>
              <a:buFont typeface="Arial"/>
              <a:buChar char="•"/>
              <a:defRPr sz="27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5221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09"/>
              <a:buFont typeface="Arial"/>
              <a:buChar char="–"/>
              <a:defRPr sz="23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645" algn="l" rtl="0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796"/>
              <a:buFont typeface="Arial"/>
              <a:buChar char="–"/>
              <a:defRPr sz="17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645" algn="l" rtl="0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796"/>
              <a:buFont typeface="Arial"/>
              <a:buChar char="»"/>
              <a:defRPr sz="17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645" algn="l" rtl="0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796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645" algn="l" rtl="0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796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646" algn="l" rtl="0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796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646" algn="l" rtl="0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796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4DA43F-8A3B-441E-81CC-C94CCE3C5F8D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umimoji="1" lang="ja-JP" altLang="en-US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1893C9F-2958-4C38-B75D-4CFC53865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3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比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76"/>
              <a:buFont typeface="Arial"/>
              <a:buNone/>
              <a:defRPr sz="42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b" anchorCtr="0"/>
          <a:lstStyle>
            <a:lvl1pPr marL="457200" marR="0" lvl="0" indent="-228600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09"/>
              <a:buFont typeface="Arial"/>
              <a:buNone/>
              <a:defRPr sz="230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None/>
              <a:defRPr sz="19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796"/>
              <a:buFont typeface="Arial"/>
              <a:buNone/>
              <a:defRPr sz="179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None/>
              <a:defRPr sz="15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None/>
              <a:defRPr sz="15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None/>
              <a:defRPr sz="153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None/>
              <a:defRPr sz="153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None/>
              <a:defRPr sz="153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None/>
              <a:defRPr sz="153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/>
          <a:lstStyle>
            <a:lvl1pPr marL="457200" marR="0" lvl="0" indent="-375221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09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–"/>
              <a:defRPr sz="19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645" algn="l" rtl="0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796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6326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–"/>
              <a:defRPr sz="15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6326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»"/>
              <a:defRPr sz="15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326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•"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6326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•"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6326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•"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6326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•"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b" anchorCtr="0"/>
          <a:lstStyle>
            <a:lvl1pPr marL="457200" marR="0" lvl="0" indent="-228600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09"/>
              <a:buFont typeface="Arial"/>
              <a:buNone/>
              <a:defRPr sz="230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None/>
              <a:defRPr sz="19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796"/>
              <a:buFont typeface="Arial"/>
              <a:buNone/>
              <a:defRPr sz="179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None/>
              <a:defRPr sz="15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None/>
              <a:defRPr sz="15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None/>
              <a:defRPr sz="153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None/>
              <a:defRPr sz="153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None/>
              <a:defRPr sz="153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None/>
              <a:defRPr sz="153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/>
          <a:lstStyle>
            <a:lvl1pPr marL="457200" marR="0" lvl="0" indent="-375221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09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–"/>
              <a:defRPr sz="19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645" algn="l" rtl="0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796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6326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–"/>
              <a:defRPr sz="15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6326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»"/>
              <a:defRPr sz="15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326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•"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6326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•"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6326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•"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6326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•"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4DA43F-8A3B-441E-81CC-C94CCE3C5F8D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umimoji="1" lang="ja-JP" altLang="en-US"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1893C9F-2958-4C38-B75D-4CFC53865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45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タイトルのみ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76"/>
              <a:buFont typeface="Arial"/>
              <a:buNone/>
              <a:defRPr sz="42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4DA43F-8A3B-441E-81CC-C94CCE3C5F8D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umimoji="1" lang="ja-JP" altLang="en-US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1893C9F-2958-4C38-B75D-4CFC53865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3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白紙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4DA43F-8A3B-441E-81CC-C94CCE3C5F8D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umimoji="1" lang="ja-JP" altLang="en-US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1893C9F-2958-4C38-B75D-4CFC53865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8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タイトル付きのコンテンツ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None/>
              <a:defRPr sz="19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/>
          <a:lstStyle>
            <a:lvl1pPr marL="457200" marR="0" lvl="0" indent="-429514" algn="l" rtl="0">
              <a:spcBef>
                <a:spcPts val="633"/>
              </a:spcBef>
              <a:spcAft>
                <a:spcPts val="0"/>
              </a:spcAft>
              <a:buClr>
                <a:schemeClr val="dk1"/>
              </a:buClr>
              <a:buSzPts val="3164"/>
              <a:buFont typeface="Arial"/>
              <a:buChar char="•"/>
              <a:defRPr sz="31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2336" algn="l" rtl="0"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ts val="2736"/>
              <a:buFont typeface="Arial"/>
              <a:buChar char="–"/>
              <a:defRPr sz="27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5221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09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–"/>
              <a:defRPr sz="19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»"/>
              <a:defRPr sz="19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1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/>
          <a:lstStyle>
            <a:lvl1pPr marL="457200" marR="0" lvl="0" indent="-228600" algn="l" rtl="0">
              <a:spcBef>
                <a:spcPts val="274"/>
              </a:spcBef>
              <a:spcAft>
                <a:spcPts val="0"/>
              </a:spcAft>
              <a:buClr>
                <a:schemeClr val="dk1"/>
              </a:buClr>
              <a:buSzPts val="1368"/>
              <a:buFont typeface="Arial"/>
              <a:buNone/>
              <a:defRPr sz="13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Font typeface="Arial"/>
              <a:buNone/>
              <a:defRPr sz="119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941"/>
              <a:buFont typeface="Arial"/>
              <a:buNone/>
              <a:defRPr sz="9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SzPts val="855"/>
              <a:buFont typeface="Arial"/>
              <a:buNone/>
              <a:defRPr sz="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SzPts val="855"/>
              <a:buFont typeface="Arial"/>
              <a:buNone/>
              <a:defRPr sz="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SzPts val="855"/>
              <a:buFont typeface="Arial"/>
              <a:buNone/>
              <a:defRPr sz="8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SzPts val="855"/>
              <a:buFont typeface="Arial"/>
              <a:buNone/>
              <a:defRPr sz="8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SzPts val="855"/>
              <a:buFont typeface="Arial"/>
              <a:buNone/>
              <a:defRPr sz="8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SzPts val="855"/>
              <a:buFont typeface="Arial"/>
              <a:buNone/>
              <a:defRPr sz="8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4DA43F-8A3B-441E-81CC-C94CCE3C5F8D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umimoji="1" lang="ja-JP" altLang="en-US"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1893C9F-2958-4C38-B75D-4CFC53865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63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タイトル付きの図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None/>
              <a:defRPr sz="19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/>
          <a:lstStyle>
            <a:lvl1pPr marR="0" lvl="0" algn="l" rtl="0">
              <a:spcBef>
                <a:spcPts val="633"/>
              </a:spcBef>
              <a:spcAft>
                <a:spcPts val="0"/>
              </a:spcAft>
              <a:buClr>
                <a:schemeClr val="dk1"/>
              </a:buClr>
              <a:buSzPts val="3164"/>
              <a:buFont typeface="Arial"/>
              <a:buNone/>
              <a:defRPr sz="31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ts val="2736"/>
              <a:buFont typeface="Arial"/>
              <a:buNone/>
              <a:defRPr sz="27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09"/>
              <a:buFont typeface="Arial"/>
              <a:buNone/>
              <a:defRPr sz="23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None/>
              <a:defRPr sz="19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None/>
              <a:defRPr sz="19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None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None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None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None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ja-JP" altLang="en-US" smtClean="0"/>
              <a:t>図を追加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/>
          <a:lstStyle>
            <a:lvl1pPr marL="457200" marR="0" lvl="0" indent="-228600" algn="l" rtl="0">
              <a:spcBef>
                <a:spcPts val="274"/>
              </a:spcBef>
              <a:spcAft>
                <a:spcPts val="0"/>
              </a:spcAft>
              <a:buClr>
                <a:schemeClr val="dk1"/>
              </a:buClr>
              <a:buSzPts val="1368"/>
              <a:buFont typeface="Arial"/>
              <a:buNone/>
              <a:defRPr sz="13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Font typeface="Arial"/>
              <a:buNone/>
              <a:defRPr sz="119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941"/>
              <a:buFont typeface="Arial"/>
              <a:buNone/>
              <a:defRPr sz="9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SzPts val="855"/>
              <a:buFont typeface="Arial"/>
              <a:buNone/>
              <a:defRPr sz="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SzPts val="855"/>
              <a:buFont typeface="Arial"/>
              <a:buNone/>
              <a:defRPr sz="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SzPts val="855"/>
              <a:buFont typeface="Arial"/>
              <a:buNone/>
              <a:defRPr sz="8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SzPts val="855"/>
              <a:buFont typeface="Arial"/>
              <a:buNone/>
              <a:defRPr sz="8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SzPts val="855"/>
              <a:buFont typeface="Arial"/>
              <a:buNone/>
              <a:defRPr sz="8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SzPts val="855"/>
              <a:buFont typeface="Arial"/>
              <a:buNone/>
              <a:defRPr sz="8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4DA43F-8A3B-441E-81CC-C94CCE3C5F8D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umimoji="1" lang="ja-JP" altLang="en-US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9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1893C9F-2958-4C38-B75D-4CFC53865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04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76"/>
              <a:buFont typeface="Arial"/>
              <a:buNone/>
              <a:defRPr sz="42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/>
          <a:lstStyle>
            <a:lvl1pPr marL="457200" marR="0" lvl="0" indent="-429514" algn="l" rtl="0">
              <a:spcBef>
                <a:spcPts val="633"/>
              </a:spcBef>
              <a:spcAft>
                <a:spcPts val="0"/>
              </a:spcAft>
              <a:buClr>
                <a:schemeClr val="dk1"/>
              </a:buClr>
              <a:buSzPts val="3164"/>
              <a:buFont typeface="Arial"/>
              <a:buChar char="•"/>
              <a:defRPr sz="31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2336" algn="l" rtl="0"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ts val="2736"/>
              <a:buFont typeface="Arial"/>
              <a:buChar char="–"/>
              <a:defRPr sz="27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5221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09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–"/>
              <a:defRPr sz="19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»"/>
              <a:defRPr sz="19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504" algn="l" rtl="0">
              <a:spcBef>
                <a:spcPts val="393"/>
              </a:spcBef>
              <a:spcAft>
                <a:spcPts val="0"/>
              </a:spcAft>
              <a:buClr>
                <a:schemeClr val="dk1"/>
              </a:buClr>
              <a:buSzPts val="1967"/>
              <a:buFont typeface="Arial"/>
              <a:buChar char="•"/>
              <a:defRPr sz="19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4DA43F-8A3B-441E-81CC-C94CCE3C5F8D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umimoji="1" lang="ja-JP" altLang="en-US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1893C9F-2958-4C38-B75D-4CFC53865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1" name="Shape 11" descr="C:\Users\PD_Fukasawa\Desktop\Back-01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57" y="28574"/>
            <a:ext cx="9142643" cy="6856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2038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-398214" y="1069574"/>
            <a:ext cx="6270935" cy="14651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4300" tIns="52151" rIns="104300" bIns="52151" rtlCol="0" anchor="ctr" anchorCtr="0">
            <a:noAutofit/>
          </a:bodyPr>
          <a:lstStyle/>
          <a:p>
            <a:pPr algn="l"/>
            <a:r>
              <a:rPr lang="ja-JP" altLang="en-US" dirty="0"/>
              <a:t>　</a:t>
            </a:r>
            <a:r>
              <a:rPr lang="en-US" altLang="ja-JP" sz="3200" dirty="0"/>
              <a:t>MIRS1804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ja-JP" altLang="en-US" dirty="0" smtClean="0"/>
              <a:t>　  </a:t>
            </a:r>
            <a:r>
              <a:rPr lang="ja-JP" altLang="en-US" sz="3600" i="1" dirty="0" smtClean="0"/>
              <a:t>システム提案</a:t>
            </a:r>
            <a:endParaRPr sz="3600" i="1"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243673" y="5048852"/>
            <a:ext cx="8750207" cy="1454980"/>
          </a:xfrm>
          <a:prstGeom prst="rect">
            <a:avLst/>
          </a:prstGeom>
          <a:noFill/>
          <a:ln w="6350" cmpd="thinThick">
            <a:solidFill>
              <a:srgbClr val="00B050"/>
            </a:solidFill>
          </a:ln>
        </p:spPr>
        <p:txBody>
          <a:bodyPr spcFirstLastPara="1" vert="horz" wrap="square" lIns="104300" tIns="52151" rIns="104300" bIns="52151" rtlCol="0" anchor="t" anchorCtr="0">
            <a:noAutofit/>
          </a:bodyPr>
          <a:lstStyle/>
          <a:p>
            <a:pPr algn="l">
              <a:spcBef>
                <a:spcPts val="0"/>
              </a:spcBef>
              <a:buSzPts val="3200"/>
            </a:pPr>
            <a:r>
              <a:rPr lang="ja-JP" altLang="en-US" sz="3200" b="1" dirty="0"/>
              <a:t> メンバー</a:t>
            </a:r>
            <a:endParaRPr sz="3200" b="1" dirty="0"/>
          </a:p>
          <a:p>
            <a:pPr algn="l"/>
            <a:r>
              <a:rPr lang="ja-JP" altLang="en-US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 </a:t>
            </a:r>
            <a:r>
              <a:rPr lang="en-US" altLang="ja-JP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PM:</a:t>
            </a:r>
            <a:r>
              <a:rPr lang="ja-JP" altLang="en-US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土屋優貴	</a:t>
            </a:r>
            <a:r>
              <a:rPr lang="en-US" altLang="ja-JP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TL:</a:t>
            </a:r>
            <a:r>
              <a:rPr lang="ja-JP" altLang="en-US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川口大和	</a:t>
            </a:r>
            <a:r>
              <a:rPr lang="en-US" altLang="ja-JP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DM:</a:t>
            </a:r>
            <a:r>
              <a:rPr lang="ja-JP" altLang="en-US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足立颯一郎</a:t>
            </a:r>
            <a:endParaRPr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sym typeface="Arial"/>
            </a:endParaRPr>
          </a:p>
          <a:p>
            <a:pPr algn="l"/>
            <a:r>
              <a:rPr lang="ja-JP" altLang="en-US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　　板屋醍嗣　　小池勇太　　</a:t>
            </a:r>
            <a:r>
              <a:rPr lang="ja-JP" altLang="en-US" dirty="0">
                <a:ln w="6350"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中村美月</a:t>
            </a:r>
            <a:r>
              <a:rPr lang="ja-JP" altLang="en-US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　　山崎蒼人　　米持春貴</a:t>
            </a:r>
            <a:endParaRPr dirty="0">
              <a:ln>
                <a:solidFill>
                  <a:schemeClr val="bg1"/>
                </a:solidFill>
              </a:ln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4962051" y="4188755"/>
            <a:ext cx="3331943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ja-JP" altLang="en-US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↑ </a:t>
            </a:r>
            <a:r>
              <a:rPr lang="en-US" altLang="ja-JP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MIRS1804</a:t>
            </a:r>
            <a:r>
              <a:rPr lang="ja-JP" alt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ja-JP" alt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完成イメージ図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r="15524"/>
          <a:stretch/>
        </p:blipFill>
        <p:spPr>
          <a:xfrm>
            <a:off x="4391695" y="927279"/>
            <a:ext cx="4442516" cy="324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26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131952" cy="653106"/>
          </a:xfrm>
        </p:spPr>
        <p:txBody>
          <a:bodyPr/>
          <a:lstStyle/>
          <a:p>
            <a:pPr marL="54864" algn="l"/>
            <a:r>
              <a:rPr lang="en-US" altLang="ja-JP" sz="3600" dirty="0" smtClean="0"/>
              <a:t>4. </a:t>
            </a:r>
            <a:r>
              <a:rPr lang="ja-JP" altLang="en-US" sz="3600" dirty="0" smtClean="0"/>
              <a:t>主</a:t>
            </a:r>
            <a:r>
              <a:rPr lang="ja-JP" altLang="en-US" sz="3600" dirty="0"/>
              <a:t>な機能・特徴</a:t>
            </a:r>
            <a:endParaRPr lang="en-US" altLang="ja-JP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984" y="771658"/>
            <a:ext cx="875101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2800" dirty="0" smtClean="0"/>
              <a:t>想定市場</a:t>
            </a:r>
            <a:endParaRPr lang="en-US" altLang="ja-JP" sz="2800" dirty="0" smtClean="0"/>
          </a:p>
          <a:p>
            <a:endParaRPr lang="en-US" altLang="ja-JP" sz="1000" dirty="0" smtClean="0"/>
          </a:p>
          <a:p>
            <a:pPr lvl="1"/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小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学校</a:t>
            </a:r>
            <a:r>
              <a:rPr lang="ja-JP" altLang="en-US" sz="2400" dirty="0"/>
              <a:t>　校庭</a:t>
            </a:r>
            <a:endParaRPr kumimoji="1" lang="en-US" altLang="ja-JP" sz="2400" dirty="0" smtClean="0"/>
          </a:p>
          <a:p>
            <a:pPr lvl="1"/>
            <a:endParaRPr kumimoji="1" lang="en-US" altLang="ja-JP" sz="10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sz="2800" dirty="0" smtClean="0"/>
              <a:t>搭載機能</a:t>
            </a:r>
            <a:endParaRPr kumimoji="1" lang="en-US" altLang="ja-JP" sz="2800" dirty="0" smtClean="0"/>
          </a:p>
          <a:p>
            <a:endParaRPr lang="en-US" altLang="ja-JP" sz="1000" dirty="0"/>
          </a:p>
          <a:p>
            <a:pPr lvl="1"/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GPS</a:t>
            </a:r>
            <a:r>
              <a:rPr kumimoji="1" lang="ja-JP" altLang="en-US" sz="2400" dirty="0" smtClean="0"/>
              <a:t>＆エンコーダ制御走行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・</a:t>
            </a:r>
            <a:r>
              <a:rPr lang="ja-JP" altLang="en-US" sz="2400" dirty="0"/>
              <a:t>白線</a:t>
            </a:r>
            <a:r>
              <a:rPr lang="ja-JP" altLang="en-US" sz="2400" dirty="0" smtClean="0"/>
              <a:t>引き機能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・マーカー設置機能</a:t>
            </a:r>
            <a:endParaRPr kumimoji="1" lang="en-US" altLang="ja-JP" sz="2400" dirty="0" smtClean="0"/>
          </a:p>
          <a:p>
            <a:pPr lvl="1"/>
            <a:r>
              <a:rPr lang="ja-JP" altLang="en-US" sz="2400" dirty="0"/>
              <a:t>・原点復帰</a:t>
            </a:r>
            <a:r>
              <a:rPr lang="ja-JP" altLang="en-US" sz="2400" dirty="0" smtClean="0"/>
              <a:t>機能</a:t>
            </a:r>
            <a:endParaRPr kumimoji="1" lang="en-US" altLang="ja-JP" sz="2400" dirty="0" smtClean="0"/>
          </a:p>
          <a:p>
            <a:pPr lvl="1"/>
            <a:r>
              <a:rPr lang="ja-JP" altLang="en-US" sz="2400" dirty="0"/>
              <a:t>・衝突防止</a:t>
            </a:r>
            <a:r>
              <a:rPr lang="ja-JP" altLang="en-US" sz="2400" dirty="0" smtClean="0"/>
              <a:t>機能</a:t>
            </a:r>
            <a:endParaRPr kumimoji="1" lang="en-US" altLang="ja-JP" sz="2400" dirty="0" smtClean="0"/>
          </a:p>
          <a:p>
            <a:pPr lvl="1"/>
            <a:r>
              <a:rPr lang="ja-JP" altLang="en-US" sz="2400" dirty="0" smtClean="0"/>
              <a:t>・図面選択アプリケーション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・石灰、マーカー、電池の残量チェッカー</a:t>
            </a:r>
            <a:endParaRPr kumimoji="1" lang="en-US" altLang="ja-JP" sz="2400" dirty="0" smtClean="0"/>
          </a:p>
          <a:p>
            <a:endParaRPr kumimoji="1" lang="en-US" altLang="ja-JP" sz="10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2800" dirty="0" smtClean="0"/>
              <a:t>特徴</a:t>
            </a:r>
            <a:endParaRPr lang="en-US" altLang="ja-JP" sz="2800" dirty="0" smtClean="0"/>
          </a:p>
          <a:p>
            <a:endParaRPr lang="en-US" altLang="ja-JP" sz="1000" dirty="0" smtClean="0"/>
          </a:p>
          <a:p>
            <a:pPr lvl="1"/>
            <a:r>
              <a:rPr lang="ja-JP" altLang="en-US" sz="2400" dirty="0" smtClean="0"/>
              <a:t>・白線引きとマーカー設置を並行して</a:t>
            </a:r>
            <a:r>
              <a:rPr lang="ja-JP" altLang="en-US" sz="2400" dirty="0"/>
              <a:t>実行</a:t>
            </a:r>
            <a:endParaRPr lang="en-US" altLang="ja-JP" sz="2400" dirty="0" smtClean="0"/>
          </a:p>
          <a:p>
            <a:pPr lvl="1"/>
            <a:r>
              <a:rPr lang="ja-JP" altLang="en-US" sz="2400" dirty="0"/>
              <a:t>・</a:t>
            </a:r>
            <a:r>
              <a:rPr lang="ja-JP" altLang="en-US" sz="2400" dirty="0" smtClean="0"/>
              <a:t>エンコーダと</a:t>
            </a:r>
            <a:r>
              <a:rPr lang="en-US" altLang="ja-JP" sz="2400" dirty="0" smtClean="0"/>
              <a:t>GPS</a:t>
            </a:r>
            <a:r>
              <a:rPr lang="ja-JP" altLang="en-US" sz="2400" dirty="0" smtClean="0"/>
              <a:t>を利用した走行</a:t>
            </a:r>
            <a:endParaRPr lang="en-US" altLang="ja-JP" sz="10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r="15524"/>
          <a:stretch/>
        </p:blipFill>
        <p:spPr>
          <a:xfrm>
            <a:off x="4749799" y="591600"/>
            <a:ext cx="4224111" cy="308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6070600" y="36195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↑ </a:t>
            </a:r>
            <a:r>
              <a:rPr lang="ja-JP" altLang="en-US" b="1" dirty="0"/>
              <a:t>外観</a:t>
            </a:r>
            <a:r>
              <a:rPr kumimoji="1" lang="ja-JP" altLang="en-US" b="1" dirty="0" smtClean="0"/>
              <a:t>イメージ図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2151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4597757" y="306947"/>
            <a:ext cx="3977425" cy="64351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334851" y="2021983"/>
            <a:ext cx="3915178" cy="47394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9589" y="747153"/>
            <a:ext cx="3450287" cy="5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機能別フローチャート</a:t>
            </a:r>
            <a:endParaRPr lang="en-US" altLang="ja-JP" sz="28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2096976"/>
            <a:ext cx="2762250" cy="50958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07" y="291007"/>
            <a:ext cx="2908300" cy="6463962"/>
          </a:xfrm>
          <a:prstGeom prst="rect">
            <a:avLst/>
          </a:prstGeom>
        </p:spPr>
      </p:pic>
      <p:sp>
        <p:nvSpPr>
          <p:cNvPr id="7" name="タイトル 2"/>
          <p:cNvSpPr txBox="1">
            <a:spLocks/>
          </p:cNvSpPr>
          <p:nvPr/>
        </p:nvSpPr>
        <p:spPr>
          <a:xfrm>
            <a:off x="0" y="0"/>
            <a:ext cx="7131952" cy="65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76"/>
              <a:buFont typeface="Arial"/>
              <a:buNone/>
              <a:defRPr kumimoji="1" sz="42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4864" algn="l"/>
            <a:r>
              <a:rPr lang="en-US" altLang="ja-JP" sz="3600" kern="0" dirty="0" smtClean="0"/>
              <a:t>4. </a:t>
            </a:r>
            <a:r>
              <a:rPr lang="ja-JP" altLang="en-US" sz="3600" kern="0" dirty="0" smtClean="0"/>
              <a:t>主な機能・特徴</a:t>
            </a:r>
            <a:endParaRPr lang="en-US" altLang="ja-JP" sz="3600" kern="0" dirty="0"/>
          </a:p>
        </p:txBody>
      </p:sp>
      <p:sp>
        <p:nvSpPr>
          <p:cNvPr id="3" name="円/楕円 2"/>
          <p:cNvSpPr/>
          <p:nvPr/>
        </p:nvSpPr>
        <p:spPr>
          <a:xfrm>
            <a:off x="1043189" y="3374267"/>
            <a:ext cx="2627290" cy="15969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713668" y="1880316"/>
            <a:ext cx="1893194" cy="695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649272" y="2524259"/>
            <a:ext cx="3155326" cy="128788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584879" y="3818587"/>
            <a:ext cx="3335629" cy="162917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4698" y="3142444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00B050"/>
                </a:solidFill>
              </a:rPr>
              <a:t>マーカー設置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29591" y="2163650"/>
            <a:ext cx="127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白線引き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02322" y="3606083"/>
            <a:ext cx="1159098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70C0"/>
                </a:solidFill>
              </a:rPr>
              <a:t>衝突</a:t>
            </a:r>
            <a:r>
              <a:rPr lang="ja-JP" altLang="en-US" b="1" dirty="0">
                <a:solidFill>
                  <a:srgbClr val="0070C0"/>
                </a:solidFill>
              </a:rPr>
              <a:t>防止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61407" y="5306095"/>
            <a:ext cx="197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C000"/>
                </a:solidFill>
              </a:rPr>
              <a:t>残量チェッカー</a:t>
            </a:r>
            <a:endParaRPr kumimoji="1" lang="ja-JP" altLang="en-US" b="1" dirty="0">
              <a:solidFill>
                <a:srgbClr val="FFC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06829" y="1803042"/>
            <a:ext cx="15583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マーカー設置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63050" y="126640"/>
            <a:ext cx="13157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ja-JP" altLang="en-US" b="1" dirty="0"/>
              <a:t>白線</a:t>
            </a:r>
            <a:r>
              <a:rPr lang="ja-JP" altLang="en-US" b="1" dirty="0" smtClean="0"/>
              <a:t>引き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1180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/>
          <p:cNvSpPr txBox="1">
            <a:spLocks/>
          </p:cNvSpPr>
          <p:nvPr/>
        </p:nvSpPr>
        <p:spPr>
          <a:xfrm>
            <a:off x="0" y="0"/>
            <a:ext cx="7131952" cy="65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76"/>
              <a:buFont typeface="Arial"/>
              <a:buNone/>
              <a:defRPr kumimoji="1" sz="42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4864" algn="l"/>
            <a:r>
              <a:rPr lang="en-US" altLang="ja-JP" sz="3600" kern="0" dirty="0" smtClean="0"/>
              <a:t>4. </a:t>
            </a:r>
            <a:r>
              <a:rPr lang="ja-JP" altLang="en-US" sz="3600" kern="0" dirty="0" smtClean="0"/>
              <a:t>主な機能・特徴</a:t>
            </a:r>
            <a:endParaRPr lang="en-US" altLang="ja-JP" sz="3600" kern="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1972" y="888641"/>
            <a:ext cx="300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&lt;</a:t>
            </a:r>
            <a:r>
              <a:rPr kumimoji="1" lang="ja-JP" altLang="en-US" sz="2800" dirty="0" smtClean="0"/>
              <a:t>動作シナリオ例</a:t>
            </a:r>
            <a:r>
              <a:rPr kumimoji="1" lang="en-US" altLang="ja-JP" sz="2800" dirty="0" smtClean="0"/>
              <a:t>&gt;</a:t>
            </a:r>
            <a:endParaRPr kumimoji="1" lang="ja-JP" altLang="en-US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360608" y="1427589"/>
            <a:ext cx="87833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　グラウンドに</a:t>
            </a:r>
            <a:r>
              <a:rPr lang="en-US" altLang="ja-JP" sz="2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200m</a:t>
            </a:r>
            <a:r>
              <a:rPr lang="ja-JP" altLang="en-US" sz="2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トラックを描く。 尚</a:t>
            </a:r>
            <a:r>
              <a:rPr lang="ja-JP" altLang="en-US" sz="2400" dirty="0">
                <a:solidFill>
                  <a:srgbClr val="333333"/>
                </a:solidFill>
                <a:latin typeface="Verdana" panose="020B0604030504040204" pitchFamily="34" charset="0"/>
              </a:rPr>
              <a:t>、</a:t>
            </a:r>
            <a:r>
              <a:rPr lang="ja-JP" altLang="en-US" sz="2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石灰</a:t>
            </a:r>
            <a:r>
              <a:rPr lang="ja-JP" altLang="en-US" sz="2400" dirty="0">
                <a:solidFill>
                  <a:srgbClr val="333333"/>
                </a:solidFill>
                <a:latin typeface="Verdana" panose="020B0604030504040204" pitchFamily="34" charset="0"/>
              </a:rPr>
              <a:t>は予め人の手</a:t>
            </a:r>
            <a:r>
              <a:rPr lang="ja-JP" altLang="en-US" sz="2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で補充</a:t>
            </a:r>
            <a:r>
              <a:rPr lang="ja-JP" altLang="en-US" sz="2400" dirty="0">
                <a:solidFill>
                  <a:srgbClr val="333333"/>
                </a:solidFill>
                <a:latin typeface="Verdana" panose="020B0604030504040204" pitchFamily="34" charset="0"/>
              </a:rPr>
              <a:t>されている</a:t>
            </a:r>
            <a:r>
              <a:rPr lang="ja-JP" altLang="en-US" sz="2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ものとし、スタート場所は</a:t>
            </a:r>
            <a:r>
              <a:rPr lang="en-US" altLang="ja-JP" sz="2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MIRS</a:t>
            </a:r>
            <a:r>
              <a:rPr lang="ja-JP" altLang="en-US" sz="2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の待機地点である</a:t>
            </a:r>
            <a:r>
              <a:rPr lang="ja-JP" altLang="en-US" sz="2400" dirty="0">
                <a:solidFill>
                  <a:srgbClr val="333333"/>
                </a:solidFill>
                <a:latin typeface="Verdana" panose="020B0604030504040204" pitchFamily="34" charset="0"/>
              </a:rPr>
              <a:t>。</a:t>
            </a:r>
            <a:endParaRPr lang="en-US" altLang="ja-JP" sz="240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endParaRPr lang="en-US" altLang="ja-JP" sz="240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ja-JP" altLang="en-US" sz="2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システム</a:t>
            </a:r>
            <a:r>
              <a:rPr lang="ja-JP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をスタートし</a:t>
            </a:r>
            <a:r>
              <a:rPr lang="ja-JP" altLang="en-US" sz="2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、アプリケーションに</a:t>
            </a:r>
            <a:r>
              <a:rPr lang="ja-JP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て</a:t>
            </a:r>
            <a:r>
              <a:rPr lang="en-US" altLang="ja-JP" sz="2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200m</a:t>
            </a:r>
            <a:r>
              <a:rPr lang="ja-JP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トラック</a:t>
            </a:r>
            <a:r>
              <a:rPr lang="ja-JP" altLang="en-US" sz="2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を選択し、白線で描くように指示する。</a:t>
            </a:r>
            <a:endParaRPr lang="en-US" altLang="ja-JP" sz="200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ja-JP" altLang="en-US" sz="8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ja-JP" sz="2000" dirty="0">
                <a:solidFill>
                  <a:srgbClr val="333333"/>
                </a:solidFill>
                <a:latin typeface="Verdana" panose="020B0604030504040204" pitchFamily="34" charset="0"/>
              </a:rPr>
              <a:t>MIRS</a:t>
            </a:r>
            <a:r>
              <a:rPr lang="ja-JP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がトラックを描き始める地点まで移動する</a:t>
            </a:r>
            <a:r>
              <a:rPr lang="ja-JP" altLang="en-US" sz="2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。</a:t>
            </a:r>
            <a:endParaRPr lang="en-US" altLang="ja-JP" sz="200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ja-JP" sz="80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ja-JP" altLang="en-US" sz="2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図面をもとに直線</a:t>
            </a:r>
            <a:r>
              <a:rPr lang="ja-JP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、曲線を決められた長さだけ描く</a:t>
            </a:r>
            <a:r>
              <a:rPr lang="ja-JP" altLang="en-US" sz="2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。</a:t>
            </a:r>
            <a:endParaRPr lang="en-US" altLang="ja-JP" sz="200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ja-JP" altLang="en-US" sz="8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ja-JP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描いている時、前方に人がいることを感知したら一時停止する</a:t>
            </a:r>
            <a:r>
              <a:rPr lang="ja-JP" altLang="en-US" sz="2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。</a:t>
            </a:r>
            <a:endParaRPr lang="en-US" altLang="ja-JP" sz="200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ja-JP" altLang="en-US" sz="8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ja-JP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人がいなくなったら再び動く</a:t>
            </a:r>
            <a:r>
              <a:rPr lang="ja-JP" altLang="en-US" sz="2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。</a:t>
            </a:r>
            <a:endParaRPr lang="en-US" altLang="ja-JP" sz="200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ja-JP" altLang="en-US" sz="8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ja-JP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石灰の残量が少なくなったら、待機地点に戻り人に知らせる</a:t>
            </a:r>
            <a:r>
              <a:rPr lang="ja-JP" altLang="en-US" sz="2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。</a:t>
            </a:r>
            <a:endParaRPr lang="en-US" altLang="ja-JP" sz="200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ja-JP" altLang="en-US" sz="8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ja-JP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全ての線が描き終わったら待機地点に戻る</a:t>
            </a:r>
            <a:r>
              <a:rPr lang="ja-JP" altLang="en-US" sz="2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。</a:t>
            </a:r>
            <a:endParaRPr lang="ja-JP" altLang="en-US" sz="2000" dirty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73488" y="759854"/>
            <a:ext cx="4327301" cy="325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0" name="左矢印 9"/>
          <p:cNvSpPr/>
          <p:nvPr/>
        </p:nvSpPr>
        <p:spPr>
          <a:xfrm>
            <a:off x="566670" y="2781837"/>
            <a:ext cx="1120462" cy="437881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矢印 11"/>
          <p:cNvSpPr/>
          <p:nvPr/>
        </p:nvSpPr>
        <p:spPr>
          <a:xfrm>
            <a:off x="3423633" y="2792568"/>
            <a:ext cx="1120462" cy="437881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1065" y="811367"/>
            <a:ext cx="364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</a:rPr>
              <a:t>◇原点復帰機能</a:t>
            </a:r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ja-JP" altLang="en-US" sz="2000" b="1" dirty="0" smtClean="0">
                <a:solidFill>
                  <a:schemeClr val="bg1"/>
                </a:solidFill>
              </a:rPr>
              <a:t>　　　</a:t>
            </a:r>
            <a:r>
              <a:rPr kumimoji="1" lang="ja-JP" altLang="en-US" sz="2000" b="1" dirty="0" smtClean="0">
                <a:solidFill>
                  <a:schemeClr val="bg1"/>
                </a:solidFill>
              </a:rPr>
              <a:t>①石灰がなくなったとき</a:t>
            </a:r>
            <a:endParaRPr kumimoji="1" lang="en-US" altLang="ja-JP" sz="2000" b="1" dirty="0" smtClean="0">
              <a:solidFill>
                <a:schemeClr val="bg1"/>
              </a:solidFill>
            </a:endParaRPr>
          </a:p>
          <a:p>
            <a:r>
              <a:rPr lang="ja-JP" altLang="en-US" sz="2000" b="1" dirty="0">
                <a:solidFill>
                  <a:schemeClr val="bg1"/>
                </a:solidFill>
              </a:rPr>
              <a:t>　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　　</a:t>
            </a:r>
            <a:r>
              <a:rPr kumimoji="1" lang="ja-JP" altLang="en-US" sz="2000" b="1" dirty="0" smtClean="0">
                <a:solidFill>
                  <a:schemeClr val="bg1"/>
                </a:solidFill>
              </a:rPr>
              <a:t>②白線を引き終わったとき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916804" y="2380447"/>
            <a:ext cx="1262130" cy="1223493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47741" y="2807594"/>
            <a:ext cx="112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待機場所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906074" y="2369713"/>
            <a:ext cx="1300766" cy="12878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MIRS</a:t>
            </a:r>
            <a:endParaRPr kumimoji="1" lang="ja-JP" altLang="en-US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4082601" y="3264793"/>
            <a:ext cx="4456092" cy="343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153955" y="5239555"/>
            <a:ext cx="1300766" cy="12878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MIRS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85633" y="3412901"/>
            <a:ext cx="4237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</a:rPr>
              <a:t>◇衝突防止機能</a:t>
            </a:r>
            <a:endParaRPr kumimoji="1" lang="en-US" altLang="ja-JP" sz="2400" b="1" dirty="0" smtClean="0">
              <a:solidFill>
                <a:schemeClr val="bg1"/>
              </a:solidFill>
            </a:endParaRPr>
          </a:p>
          <a:p>
            <a:r>
              <a:rPr lang="ja-JP" altLang="en-US" sz="2000" b="1" dirty="0">
                <a:solidFill>
                  <a:schemeClr val="bg1"/>
                </a:solidFill>
              </a:rPr>
              <a:t>　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　　①人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(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障害物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)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を検知して停止</a:t>
            </a:r>
            <a:endParaRPr lang="en-US" altLang="ja-JP" sz="2000" b="1" dirty="0" smtClean="0">
              <a:solidFill>
                <a:schemeClr val="bg1"/>
              </a:solidFill>
            </a:endParaRPr>
          </a:p>
          <a:p>
            <a:r>
              <a:rPr kumimoji="1" lang="ja-JP" altLang="en-US" sz="2000" b="1" dirty="0">
                <a:solidFill>
                  <a:schemeClr val="bg1"/>
                </a:solidFill>
              </a:rPr>
              <a:t>　</a:t>
            </a:r>
            <a:r>
              <a:rPr kumimoji="1" lang="ja-JP" altLang="en-US" sz="2000" b="1" dirty="0" smtClean="0">
                <a:solidFill>
                  <a:schemeClr val="bg1"/>
                </a:solidFill>
              </a:rPr>
              <a:t>　　②人がいなくなったら再スタート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803820" y="5434885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人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04585" y="4829578"/>
            <a:ext cx="170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</a:rPr>
              <a:t>危険を察知！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9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8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2" grpId="0" animBg="1"/>
      <p:bldP spid="13" grpId="0"/>
      <p:bldP spid="14" grpId="0" animBg="1"/>
      <p:bldP spid="15" grpId="0"/>
      <p:bldP spid="7" grpId="0" animBg="1"/>
      <p:bldP spid="7" grpId="1" animBg="1"/>
      <p:bldP spid="7" grpId="2" animBg="1"/>
      <p:bldP spid="16" grpId="0" animBg="1"/>
      <p:bldP spid="19" grpId="0" animBg="1"/>
      <p:bldP spid="19" grpId="1" animBg="1"/>
      <p:bldP spid="20" grpId="0"/>
      <p:bldP spid="21" grpId="0" animBg="1"/>
      <p:bldP spid="21" grpId="1" animBg="1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131952" cy="653106"/>
          </a:xfrm>
        </p:spPr>
        <p:txBody>
          <a:bodyPr/>
          <a:lstStyle/>
          <a:p>
            <a:pPr marL="54864" algn="l"/>
            <a:r>
              <a:rPr lang="en-US" altLang="ja-JP" sz="3600" dirty="0" smtClean="0"/>
              <a:t>5. </a:t>
            </a:r>
            <a:r>
              <a:rPr lang="ja-JP" altLang="en-US" sz="3600" dirty="0" smtClean="0"/>
              <a:t>仕様一覧</a:t>
            </a:r>
            <a:endParaRPr lang="en-US" altLang="ja-JP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6366" y="766295"/>
            <a:ext cx="8757634" cy="54784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sz="2800" dirty="0" smtClean="0"/>
              <a:t>サイズ・重量</a:t>
            </a:r>
            <a:endParaRPr kumimoji="1" lang="en-US" altLang="ja-JP" sz="2800" dirty="0" smtClean="0"/>
          </a:p>
          <a:p>
            <a:endParaRPr kumimoji="1" lang="en-US" altLang="ja-JP" sz="1000" dirty="0" smtClean="0"/>
          </a:p>
          <a:p>
            <a:pPr lvl="1"/>
            <a:r>
              <a:rPr lang="ja-JP" altLang="en-US" sz="2400" dirty="0"/>
              <a:t>・</a:t>
            </a:r>
            <a:r>
              <a:rPr lang="ja-JP" altLang="en-US" sz="2400" dirty="0" smtClean="0"/>
              <a:t>サイズ　幅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約</a:t>
            </a:r>
            <a:r>
              <a:rPr lang="en-US" altLang="ja-JP" sz="2400" dirty="0" smtClean="0"/>
              <a:t>60[cm]  </a:t>
            </a:r>
            <a:r>
              <a:rPr lang="ja-JP" altLang="en-US" sz="2400" dirty="0" smtClean="0"/>
              <a:t>奥行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約</a:t>
            </a:r>
            <a:r>
              <a:rPr lang="en-US" altLang="ja-JP" sz="2400" dirty="0" smtClean="0"/>
              <a:t>40[cm]  </a:t>
            </a:r>
            <a:r>
              <a:rPr lang="ja-JP" altLang="en-US" sz="2400" dirty="0" smtClean="0"/>
              <a:t>高さ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約</a:t>
            </a:r>
            <a:r>
              <a:rPr lang="en-US" altLang="ja-JP" sz="2400" dirty="0" smtClean="0"/>
              <a:t>65[cm]</a:t>
            </a:r>
          </a:p>
          <a:p>
            <a:pPr lvl="1"/>
            <a:r>
              <a:rPr lang="ja-JP" altLang="en-US" sz="2400" dirty="0" smtClean="0"/>
              <a:t>・重量  　 約</a:t>
            </a:r>
            <a:r>
              <a:rPr lang="en-US" altLang="ja-JP" sz="2400" dirty="0" smtClean="0"/>
              <a:t>10[kg]</a:t>
            </a:r>
          </a:p>
          <a:p>
            <a:pPr lvl="1"/>
            <a:endParaRPr lang="en-US" altLang="ja-JP" sz="10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2800" dirty="0" smtClean="0"/>
              <a:t>素材</a:t>
            </a:r>
            <a:endParaRPr lang="en-US" altLang="ja-JP" sz="2800" dirty="0" smtClean="0"/>
          </a:p>
          <a:p>
            <a:endParaRPr lang="en-US" altLang="ja-JP" sz="1000" dirty="0" smtClean="0"/>
          </a:p>
          <a:p>
            <a:pPr lvl="1"/>
            <a:r>
              <a:rPr lang="ja-JP" altLang="en-US" sz="2400" dirty="0" smtClean="0"/>
              <a:t>・機体 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　              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 標準機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改良あ</a:t>
            </a:r>
            <a:r>
              <a:rPr lang="ja-JP" altLang="en-US" sz="2400" dirty="0"/>
              <a:t>り</a:t>
            </a:r>
            <a:r>
              <a:rPr lang="en-US" altLang="ja-JP" sz="2400" dirty="0" smtClean="0"/>
              <a:t>)</a:t>
            </a:r>
            <a:r>
              <a:rPr lang="ja-JP" altLang="en-US" sz="2400" dirty="0" err="1" smtClean="0"/>
              <a:t>、</a:t>
            </a:r>
            <a:r>
              <a:rPr lang="en-US" altLang="ja-JP" sz="2400" dirty="0" smtClean="0"/>
              <a:t>GPS</a:t>
            </a:r>
            <a:r>
              <a:rPr lang="ja-JP" altLang="en-US" sz="2400" dirty="0" smtClean="0"/>
              <a:t>モジュール、</a:t>
            </a:r>
            <a:endParaRPr lang="en-US" altLang="ja-JP" sz="2400" dirty="0" smtClean="0"/>
          </a:p>
          <a:p>
            <a:pPr lvl="1"/>
            <a:r>
              <a:rPr lang="en-US" altLang="ja-JP" sz="2400" dirty="0"/>
              <a:t>	</a:t>
            </a:r>
            <a:r>
              <a:rPr lang="en-US" altLang="ja-JP" sz="2400" dirty="0" smtClean="0"/>
              <a:t>		</a:t>
            </a:r>
            <a:r>
              <a:rPr lang="ja-JP" altLang="en-US" sz="2400" dirty="0" smtClean="0"/>
              <a:t>　　 サスペンション付きキャスター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・石灰ボックス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        </a:t>
            </a:r>
            <a:r>
              <a:rPr lang="en-US" altLang="ja-JP" sz="2400" dirty="0" smtClean="0"/>
              <a:t>: </a:t>
            </a:r>
            <a:r>
              <a:rPr lang="ja-JP" altLang="en-US" sz="2400" dirty="0" smtClean="0"/>
              <a:t>ベニヤ板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要塗装</a:t>
            </a:r>
            <a:r>
              <a:rPr lang="en-US" altLang="ja-JP" sz="2400" dirty="0" smtClean="0"/>
              <a:t>)</a:t>
            </a:r>
            <a:endParaRPr lang="en-US" altLang="ja-JP" sz="2400" dirty="0"/>
          </a:p>
          <a:p>
            <a:pPr lvl="1"/>
            <a:r>
              <a:rPr lang="ja-JP" altLang="en-US" sz="2400" dirty="0" smtClean="0"/>
              <a:t>・</a:t>
            </a:r>
            <a:r>
              <a:rPr lang="ja-JP" altLang="en-US" sz="2400" dirty="0"/>
              <a:t>白線</a:t>
            </a:r>
            <a:r>
              <a:rPr lang="ja-JP" altLang="en-US" sz="2400" dirty="0" smtClean="0"/>
              <a:t>機構               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 ベニヤ板</a:t>
            </a:r>
            <a:r>
              <a:rPr lang="en-US" altLang="ja-JP" sz="2400" dirty="0" smtClean="0"/>
              <a:t>(</a:t>
            </a:r>
            <a:r>
              <a:rPr lang="ja-JP" altLang="en-US" sz="2400" dirty="0"/>
              <a:t>要塗装</a:t>
            </a:r>
            <a:r>
              <a:rPr lang="en-US" altLang="ja-JP" sz="2400" dirty="0" smtClean="0"/>
              <a:t>)</a:t>
            </a:r>
            <a:r>
              <a:rPr lang="ja-JP" altLang="en-US" sz="2400" dirty="0" err="1" smtClean="0"/>
              <a:t>、</a:t>
            </a:r>
            <a:r>
              <a:rPr lang="ja-JP" altLang="en-US" sz="2400" dirty="0" smtClean="0"/>
              <a:t>ブラシ、モータ、他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・</a:t>
            </a:r>
            <a:r>
              <a:rPr lang="ja-JP" altLang="en-US" sz="2400" dirty="0"/>
              <a:t>マーカー設置</a:t>
            </a:r>
            <a:r>
              <a:rPr lang="ja-JP" altLang="en-US" sz="2400" dirty="0" smtClean="0"/>
              <a:t>機構  </a:t>
            </a:r>
            <a:r>
              <a:rPr lang="en-US" altLang="ja-JP" sz="2400" dirty="0"/>
              <a:t>: </a:t>
            </a:r>
            <a:r>
              <a:rPr lang="ja-JP" altLang="en-US" sz="2400" dirty="0" smtClean="0"/>
              <a:t>アルミパイプ、ベルト、モータ、他</a:t>
            </a:r>
            <a:endParaRPr lang="en-US" altLang="ja-JP" sz="2400" dirty="0" smtClean="0"/>
          </a:p>
          <a:p>
            <a:pPr lvl="1"/>
            <a:endParaRPr lang="en-US" altLang="ja-JP" sz="10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2800" dirty="0" smtClean="0"/>
              <a:t>電源</a:t>
            </a:r>
            <a:endParaRPr lang="en-US" altLang="ja-JP" sz="2800" dirty="0" smtClean="0"/>
          </a:p>
          <a:p>
            <a:endParaRPr lang="en-US" altLang="ja-JP" sz="1000" dirty="0"/>
          </a:p>
          <a:p>
            <a:pPr lvl="1"/>
            <a:r>
              <a:rPr kumimoji="1" lang="ja-JP" altLang="en-US" sz="2400" dirty="0" smtClean="0"/>
              <a:t>・ニッケル水素充電池</a:t>
            </a:r>
            <a:r>
              <a:rPr kumimoji="1" lang="en-US" altLang="ja-JP" sz="2400" dirty="0" smtClean="0"/>
              <a:t>×2</a:t>
            </a:r>
            <a:r>
              <a:rPr kumimoji="1" lang="ja-JP" altLang="en-US" sz="2400" dirty="0" smtClean="0"/>
              <a:t>     </a:t>
            </a:r>
            <a:r>
              <a:rPr kumimoji="1" lang="en-US" altLang="ja-JP" sz="2400" dirty="0" smtClean="0"/>
              <a:t>: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7.8[V]</a:t>
            </a:r>
          </a:p>
          <a:p>
            <a:pPr lvl="1"/>
            <a:r>
              <a:rPr lang="ja-JP" altLang="en-US" sz="2400" dirty="0" smtClean="0"/>
              <a:t>・モバイルバッテリ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LiPo</a:t>
            </a:r>
            <a:r>
              <a:rPr lang="en-US" altLang="ja-JP" sz="2400" dirty="0" smtClean="0"/>
              <a:t>)	    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:  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5[V]</a:t>
            </a:r>
          </a:p>
        </p:txBody>
      </p:sp>
    </p:spTree>
    <p:extLst>
      <p:ext uri="{BB962C8B-B14F-4D97-AF65-F5344CB8AC3E}">
        <p14:creationId xmlns:p14="http://schemas.microsoft.com/office/powerpoint/2010/main" val="12380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 txBox="1">
            <a:spLocks/>
          </p:cNvSpPr>
          <p:nvPr/>
        </p:nvSpPr>
        <p:spPr>
          <a:xfrm>
            <a:off x="0" y="0"/>
            <a:ext cx="7131952" cy="65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76"/>
              <a:buFont typeface="Arial"/>
              <a:buNone/>
              <a:defRPr kumimoji="1" sz="42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4864" algn="l"/>
            <a:r>
              <a:rPr lang="en-US" altLang="ja-JP" sz="3600" kern="0" dirty="0" smtClean="0"/>
              <a:t>5. </a:t>
            </a:r>
            <a:r>
              <a:rPr lang="ja-JP" altLang="en-US" sz="3600" kern="0" dirty="0" smtClean="0"/>
              <a:t>仕様一覧</a:t>
            </a:r>
            <a:endParaRPr lang="en-US" altLang="ja-JP" sz="3600" kern="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40" y="1843089"/>
            <a:ext cx="7889228" cy="4080635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1253574" y="4345058"/>
            <a:ext cx="1063072" cy="9835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5401504" y="3790122"/>
            <a:ext cx="1343853" cy="11943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600" y="1126433"/>
            <a:ext cx="292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〇</a:t>
            </a:r>
            <a:r>
              <a:rPr kumimoji="1" lang="ja-JP" altLang="en-US" sz="2800" dirty="0" smtClean="0"/>
              <a:t>白線機構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125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253821" y="954157"/>
            <a:ext cx="8623300" cy="57492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11">
            <a:off x="593361" y="1229280"/>
            <a:ext cx="7404792" cy="5553594"/>
          </a:xfrm>
          <a:prstGeom prst="rect">
            <a:avLst/>
          </a:prstGeom>
        </p:spPr>
      </p:pic>
      <p:sp>
        <p:nvSpPr>
          <p:cNvPr id="107" name="正方形/長方形 106"/>
          <p:cNvSpPr/>
          <p:nvPr/>
        </p:nvSpPr>
        <p:spPr>
          <a:xfrm>
            <a:off x="4257681" y="6858000"/>
            <a:ext cx="1365161" cy="3348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187">
            <a:off x="605306" y="1236371"/>
            <a:ext cx="7409645" cy="5557234"/>
          </a:xfrm>
          <a:prstGeom prst="rect">
            <a:avLst/>
          </a:prstGeom>
        </p:spPr>
      </p:pic>
      <p:sp>
        <p:nvSpPr>
          <p:cNvPr id="4" name="タイトル 2"/>
          <p:cNvSpPr txBox="1">
            <a:spLocks/>
          </p:cNvSpPr>
          <p:nvPr/>
        </p:nvSpPr>
        <p:spPr>
          <a:xfrm>
            <a:off x="0" y="0"/>
            <a:ext cx="7131952" cy="65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76"/>
              <a:buFont typeface="Arial"/>
              <a:buNone/>
              <a:defRPr kumimoji="1" sz="42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4864" algn="l"/>
            <a:r>
              <a:rPr lang="en-US" altLang="ja-JP" sz="3600" kern="0" dirty="0" smtClean="0"/>
              <a:t>5. </a:t>
            </a:r>
            <a:r>
              <a:rPr lang="ja-JP" altLang="en-US" sz="3600" kern="0" dirty="0" smtClean="0"/>
              <a:t>仕様一覧</a:t>
            </a:r>
            <a:endParaRPr lang="en-US" altLang="ja-JP" sz="3600" kern="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7914" y="2120535"/>
            <a:ext cx="113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モータ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75552" y="4499502"/>
            <a:ext cx="113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ブラシ</a:t>
            </a:r>
            <a:endParaRPr kumimoji="1" lang="ja-JP" altLang="en-US" sz="2800" dirty="0"/>
          </a:p>
        </p:txBody>
      </p:sp>
      <p:sp>
        <p:nvSpPr>
          <p:cNvPr id="109" name="U ターン矢印 108"/>
          <p:cNvSpPr/>
          <p:nvPr/>
        </p:nvSpPr>
        <p:spPr>
          <a:xfrm rot="3590169">
            <a:off x="1588250" y="1859952"/>
            <a:ext cx="2317492" cy="1391352"/>
          </a:xfrm>
          <a:prstGeom prst="uturnArrow">
            <a:avLst>
              <a:gd name="adj1" fmla="val 23415"/>
              <a:gd name="adj2" fmla="val 24640"/>
              <a:gd name="adj3" fmla="val 25000"/>
              <a:gd name="adj4" fmla="val 75000"/>
              <a:gd name="adj5" fmla="val 100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0" name="U ターン矢印 109"/>
          <p:cNvSpPr/>
          <p:nvPr/>
        </p:nvSpPr>
        <p:spPr>
          <a:xfrm rot="3379094">
            <a:off x="4893269" y="3222947"/>
            <a:ext cx="1758149" cy="1072599"/>
          </a:xfrm>
          <a:prstGeom prst="uturnArrow">
            <a:avLst>
              <a:gd name="adj1" fmla="val 23415"/>
              <a:gd name="adj2" fmla="val 24640"/>
              <a:gd name="adj3" fmla="val 25000"/>
              <a:gd name="adj4" fmla="val 75000"/>
              <a:gd name="adj5" fmla="val 100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98511" y="6719888"/>
            <a:ext cx="3979572" cy="195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609299" y="631065"/>
            <a:ext cx="4301543" cy="5795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1"/>
                </a:solidFill>
              </a:rPr>
              <a:t>白線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機構イメージ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843130" y="1219200"/>
            <a:ext cx="4625009" cy="16035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tx1"/>
                </a:solidFill>
              </a:rPr>
              <a:t>石灰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1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9" grpId="0" animBg="1"/>
      <p:bldP spid="1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 txBox="1">
            <a:spLocks/>
          </p:cNvSpPr>
          <p:nvPr/>
        </p:nvSpPr>
        <p:spPr>
          <a:xfrm>
            <a:off x="0" y="0"/>
            <a:ext cx="7131952" cy="65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76"/>
              <a:buFont typeface="Arial"/>
              <a:buNone/>
              <a:defRPr kumimoji="1" sz="42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4864" algn="l"/>
            <a:r>
              <a:rPr lang="en-US" altLang="ja-JP" sz="3600" kern="0" smtClean="0"/>
              <a:t>5. </a:t>
            </a:r>
            <a:r>
              <a:rPr lang="ja-JP" altLang="en-US" sz="3600" kern="0" smtClean="0"/>
              <a:t>仕様一覧</a:t>
            </a:r>
            <a:endParaRPr lang="en-US" altLang="ja-JP" sz="3600" kern="0" dirty="0"/>
          </a:p>
        </p:txBody>
      </p:sp>
      <p:sp>
        <p:nvSpPr>
          <p:cNvPr id="5" name="正方形/長方形 4"/>
          <p:cNvSpPr/>
          <p:nvPr/>
        </p:nvSpPr>
        <p:spPr>
          <a:xfrm>
            <a:off x="388085" y="760421"/>
            <a:ext cx="834951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2800" dirty="0"/>
              <a:t>使用する石灰、</a:t>
            </a:r>
            <a:r>
              <a:rPr lang="ja-JP" altLang="en-US" sz="2800" dirty="0" smtClean="0"/>
              <a:t>マーカーコーン</a:t>
            </a:r>
            <a:endParaRPr lang="en-US" altLang="ja-JP" sz="2800" dirty="0"/>
          </a:p>
          <a:p>
            <a:endParaRPr lang="en-US" altLang="ja-JP" sz="1000" dirty="0"/>
          </a:p>
          <a:p>
            <a:pPr lvl="1"/>
            <a:r>
              <a:rPr lang="ja-JP" altLang="en-US" sz="2400" dirty="0"/>
              <a:t>・石灰　            　</a:t>
            </a:r>
            <a:r>
              <a:rPr lang="en-US" altLang="ja-JP" sz="2400" dirty="0"/>
              <a:t>:</a:t>
            </a:r>
            <a:r>
              <a:rPr lang="ja-JP" altLang="en-US" sz="2400" dirty="0"/>
              <a:t> 炭酸</a:t>
            </a:r>
            <a:r>
              <a:rPr lang="ja-JP" altLang="en-US" sz="2400" dirty="0" smtClean="0"/>
              <a:t>カルシウム</a:t>
            </a:r>
            <a:r>
              <a:rPr lang="en-US" altLang="ja-JP" sz="2400" dirty="0" smtClean="0"/>
              <a:t>(</a:t>
            </a:r>
            <a:r>
              <a:rPr lang="ja-JP" altLang="en-US" sz="2400" dirty="0"/>
              <a:t>白線</a:t>
            </a:r>
            <a:r>
              <a:rPr lang="ja-JP" altLang="en-US" sz="2400" dirty="0" smtClean="0"/>
              <a:t>用</a:t>
            </a:r>
            <a:r>
              <a:rPr lang="en-US" altLang="ja-JP" sz="2400" dirty="0" smtClean="0"/>
              <a:t>)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　　最大</a:t>
            </a:r>
            <a:r>
              <a:rPr lang="en-US" altLang="ja-JP" sz="2400" dirty="0"/>
              <a:t>5</a:t>
            </a:r>
            <a:r>
              <a:rPr lang="en-US" altLang="ja-JP" sz="2400" dirty="0" smtClean="0"/>
              <a:t>[kg]</a:t>
            </a:r>
            <a:endParaRPr lang="en-US" altLang="ja-JP" sz="2400" dirty="0"/>
          </a:p>
          <a:p>
            <a:pPr lvl="1"/>
            <a:r>
              <a:rPr lang="ja-JP" altLang="en-US" sz="2400" dirty="0"/>
              <a:t>・マーカーコーン </a:t>
            </a:r>
            <a:r>
              <a:rPr lang="en-US" altLang="ja-JP" sz="2400" dirty="0"/>
              <a:t>: </a:t>
            </a:r>
            <a:r>
              <a:rPr lang="ja-JP" altLang="en-US" sz="2400" dirty="0" smtClean="0"/>
              <a:t>ディスクコーン</a:t>
            </a:r>
            <a:r>
              <a:rPr lang="en-US" altLang="ja-JP" sz="2400" dirty="0" smtClean="0"/>
              <a:t>		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最大</a:t>
            </a:r>
            <a:r>
              <a:rPr lang="en-US" altLang="ja-JP" sz="2400" dirty="0" smtClean="0"/>
              <a:t>20[</a:t>
            </a:r>
            <a:r>
              <a:rPr lang="ja-JP" altLang="en-US" sz="2400" dirty="0" smtClean="0"/>
              <a:t>枚</a:t>
            </a:r>
            <a:r>
              <a:rPr lang="en-US" altLang="ja-JP" sz="2400" dirty="0" smtClean="0"/>
              <a:t>]</a:t>
            </a:r>
            <a:endParaRPr lang="en-US" altLang="ja-JP" sz="2400" dirty="0"/>
          </a:p>
          <a:p>
            <a:pPr lvl="1"/>
            <a:endParaRPr lang="en-US" altLang="ja-JP" sz="10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2800" dirty="0"/>
              <a:t>使用環境</a:t>
            </a:r>
            <a:endParaRPr lang="en-US" altLang="ja-JP" sz="2800" dirty="0"/>
          </a:p>
          <a:p>
            <a:endParaRPr lang="en-US" altLang="ja-JP" sz="1000" dirty="0"/>
          </a:p>
          <a:p>
            <a:pPr lvl="1"/>
            <a:r>
              <a:rPr lang="ja-JP" altLang="en-US" sz="2400" dirty="0" smtClean="0"/>
              <a:t>・雨天時は使用不可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 (</a:t>
            </a:r>
            <a:r>
              <a:rPr lang="ja-JP" altLang="en-US" sz="2400" dirty="0" smtClean="0"/>
              <a:t>その他は環境試験後に検討</a:t>
            </a:r>
            <a:r>
              <a:rPr lang="en-US" altLang="ja-JP" sz="2400" dirty="0" smtClean="0"/>
              <a:t>)</a:t>
            </a:r>
          </a:p>
          <a:p>
            <a:endParaRPr lang="en-US" altLang="ja-JP" sz="8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2800" dirty="0" smtClean="0"/>
              <a:t>その他</a:t>
            </a:r>
            <a:endParaRPr lang="en-US" altLang="ja-JP" sz="2400" dirty="0" smtClean="0"/>
          </a:p>
          <a:p>
            <a:endParaRPr lang="en-US" altLang="ja-JP" sz="800" dirty="0" smtClean="0"/>
          </a:p>
          <a:p>
            <a:pPr lvl="1"/>
            <a:r>
              <a:rPr lang="ja-JP" altLang="en-US" sz="2400" dirty="0" smtClean="0"/>
              <a:t>・移動速度 </a:t>
            </a:r>
            <a:r>
              <a:rPr lang="en-US" altLang="ja-JP" sz="2400" dirty="0" smtClean="0"/>
              <a:t>: 60[cm/s](</a:t>
            </a:r>
            <a:r>
              <a:rPr lang="ja-JP" altLang="en-US" sz="2400" dirty="0" smtClean="0"/>
              <a:t>未計測</a:t>
            </a:r>
            <a:r>
              <a:rPr lang="en-US" altLang="ja-JP" sz="2400" dirty="0" smtClean="0"/>
              <a:t>)</a:t>
            </a:r>
          </a:p>
          <a:p>
            <a:pPr lvl="1"/>
            <a:r>
              <a:rPr lang="ja-JP" altLang="en-US" sz="2400" dirty="0" smtClean="0"/>
              <a:t>・概算距離 </a:t>
            </a:r>
            <a:r>
              <a:rPr lang="en-US" altLang="ja-JP" sz="2400" dirty="0" smtClean="0"/>
              <a:t>: 250[m] / </a:t>
            </a:r>
            <a:r>
              <a:rPr lang="ja-JP" altLang="en-US" sz="2400" dirty="0" smtClean="0"/>
              <a:t>幅</a:t>
            </a:r>
            <a:r>
              <a:rPr lang="en-US" altLang="ja-JP" sz="2400" dirty="0" smtClean="0"/>
              <a:t>5[cm]</a:t>
            </a:r>
          </a:p>
          <a:p>
            <a:pPr lvl="1"/>
            <a:r>
              <a:rPr lang="ja-JP" altLang="en-US" sz="2400" dirty="0" smtClean="0"/>
              <a:t>・屋外使用が可能な程度には防塵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防水、防滴なし</a:t>
            </a:r>
            <a:r>
              <a:rPr lang="en-US" altLang="ja-JP" sz="2400" dirty="0" smtClean="0"/>
              <a:t>)</a:t>
            </a:r>
          </a:p>
          <a:p>
            <a:pPr lvl="1"/>
            <a:r>
              <a:rPr lang="ja-JP" altLang="en-US" sz="2400" dirty="0" smtClean="0"/>
              <a:t>・マーカー設置機構は着脱可能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予定</a:t>
            </a:r>
            <a:r>
              <a:rPr lang="en-US" altLang="ja-JP" sz="2400" dirty="0" smtClean="0"/>
              <a:t>)</a:t>
            </a:r>
          </a:p>
          <a:p>
            <a:pPr lvl="1"/>
            <a:r>
              <a:rPr lang="ja-JP" altLang="en-US" sz="2400" dirty="0" smtClean="0"/>
              <a:t>・耐荷重 </a:t>
            </a:r>
            <a:r>
              <a:rPr lang="en-US" altLang="ja-JP" sz="2400" dirty="0" smtClean="0"/>
              <a:t>: 15[kg](</a:t>
            </a:r>
            <a:r>
              <a:rPr lang="ja-JP" altLang="en-US" sz="2400" dirty="0"/>
              <a:t>未測定</a:t>
            </a:r>
            <a:r>
              <a:rPr lang="en-US" altLang="ja-JP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58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131952" cy="653106"/>
          </a:xfrm>
        </p:spPr>
        <p:txBody>
          <a:bodyPr/>
          <a:lstStyle/>
          <a:p>
            <a:pPr marL="54864" algn="l"/>
            <a:r>
              <a:rPr lang="en-US" altLang="ja-JP" sz="3600" dirty="0" smtClean="0"/>
              <a:t>6. </a:t>
            </a:r>
            <a:r>
              <a:rPr lang="ja-JP" altLang="en-US" sz="3600" dirty="0" smtClean="0"/>
              <a:t>物品購入予算</a:t>
            </a:r>
            <a:endParaRPr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5300" y="841828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※</a:t>
            </a:r>
            <a:r>
              <a:rPr lang="ja-JP" altLang="en-US" b="1" dirty="0" smtClean="0"/>
              <a:t>未定の部品は、今後環境試験を行ってから仕様を決め、それらを考慮し決定する。</a:t>
            </a:r>
            <a:endParaRPr lang="en-US" altLang="ja-JP" b="1" dirty="0" smtClean="0"/>
          </a:p>
          <a:p>
            <a:r>
              <a:rPr lang="ja-JP" altLang="en-US" b="1" dirty="0"/>
              <a:t> 　</a:t>
            </a:r>
            <a:r>
              <a:rPr lang="ja-JP" altLang="en-US" b="1" dirty="0" smtClean="0"/>
              <a:t>現段階で予定しているものを買うと合計</a:t>
            </a:r>
            <a:r>
              <a:rPr lang="en-US" altLang="ja-JP" b="1" dirty="0"/>
              <a:t>\</a:t>
            </a:r>
            <a:r>
              <a:rPr lang="en-US" altLang="ja-JP" b="1" dirty="0" smtClean="0"/>
              <a:t>22000</a:t>
            </a:r>
            <a:r>
              <a:rPr lang="ja-JP" altLang="en-US" b="1" dirty="0" smtClean="0"/>
              <a:t>程度となる。</a:t>
            </a:r>
            <a:endParaRPr lang="en-US" altLang="ja-JP" b="1" dirty="0" smtClean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49404"/>
              </p:ext>
            </p:extLst>
          </p:nvPr>
        </p:nvGraphicFramePr>
        <p:xfrm>
          <a:off x="754743" y="1669142"/>
          <a:ext cx="7576456" cy="4688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968"/>
                <a:gridCol w="1396998"/>
                <a:gridCol w="1077684"/>
                <a:gridCol w="1828806"/>
              </a:tblGrid>
              <a:tr h="44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必要物品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単価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必要数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小計</a:t>
                      </a:r>
                      <a:endParaRPr kumimoji="1" lang="ja-JP" altLang="en-US" sz="1600" dirty="0"/>
                    </a:p>
                  </a:txBody>
                  <a:tcPr anchor="b"/>
                </a:tc>
              </a:tr>
              <a:tr h="4226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　マーカーコーン</a:t>
                      </a:r>
                      <a:r>
                        <a:rPr kumimoji="1" lang="en-US" altLang="ja-JP" sz="1600" dirty="0" smtClean="0"/>
                        <a:t>10</a:t>
                      </a:r>
                      <a:r>
                        <a:rPr kumimoji="1" lang="ja-JP" altLang="en-US" sz="1600" dirty="0" smtClean="0"/>
                        <a:t>個セット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\799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\1,598</a:t>
                      </a:r>
                      <a:endParaRPr kumimoji="1" lang="ja-JP" altLang="en-US" sz="1600" dirty="0"/>
                    </a:p>
                  </a:txBody>
                  <a:tcPr anchor="b"/>
                </a:tc>
              </a:tr>
              <a:tr h="4226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ベニヤ板 </a:t>
                      </a:r>
                      <a:r>
                        <a:rPr kumimoji="1" lang="en-US" altLang="ja-JP" sz="1600" dirty="0" smtClean="0"/>
                        <a:t>600*900*5.5[mm]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\1,390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6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\8,340</a:t>
                      </a:r>
                      <a:endParaRPr kumimoji="1" lang="ja-JP" altLang="en-US" sz="1600" dirty="0"/>
                    </a:p>
                  </a:txBody>
                  <a:tcPr anchor="b"/>
                </a:tc>
              </a:tr>
              <a:tr h="4402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アルミ棒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\779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\1,558</a:t>
                      </a:r>
                      <a:endParaRPr kumimoji="1" lang="ja-JP" altLang="en-US" sz="1600" dirty="0"/>
                    </a:p>
                  </a:txBody>
                  <a:tcPr anchor="b"/>
                </a:tc>
              </a:tr>
              <a:tr h="457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アルミパイプ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\469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6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\2,814</a:t>
                      </a:r>
                      <a:endParaRPr kumimoji="1" lang="ja-JP" altLang="en-US" sz="1600" dirty="0"/>
                    </a:p>
                  </a:txBody>
                  <a:tcPr anchor="b"/>
                </a:tc>
              </a:tr>
              <a:tr h="4226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ベアリング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\199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9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\1,791</a:t>
                      </a:r>
                      <a:endParaRPr kumimoji="1" lang="ja-JP" altLang="en-US" sz="1600" dirty="0"/>
                    </a:p>
                  </a:txBody>
                  <a:tcPr anchor="b"/>
                </a:tc>
              </a:tr>
              <a:tr h="4050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サスペンション付きキャスター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未定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未定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---</a:t>
                      </a:r>
                      <a:endParaRPr kumimoji="1" lang="ja-JP" altLang="en-US" sz="1600" dirty="0"/>
                    </a:p>
                  </a:txBody>
                  <a:tcPr anchor="b"/>
                </a:tc>
              </a:tr>
              <a:tr h="4226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ゴムベルト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未定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未定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---</a:t>
                      </a:r>
                      <a:endParaRPr kumimoji="1" lang="ja-JP" altLang="en-US" sz="1600" dirty="0"/>
                    </a:p>
                  </a:txBody>
                  <a:tcPr anchor="b"/>
                </a:tc>
              </a:tr>
              <a:tr h="4226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モータ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未定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---</a:t>
                      </a:r>
                      <a:endParaRPr kumimoji="1" lang="ja-JP" altLang="en-US" sz="1600" dirty="0"/>
                    </a:p>
                  </a:txBody>
                  <a:tcPr anchor="b"/>
                </a:tc>
              </a:tr>
              <a:tr h="4050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GPS</a:t>
                      </a:r>
                      <a:r>
                        <a:rPr kumimoji="1" lang="ja-JP" altLang="en-US" sz="1600" dirty="0" smtClean="0"/>
                        <a:t>モジュール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未定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</a:t>
                      </a:r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---</a:t>
                      </a:r>
                      <a:endParaRPr kumimoji="1" lang="ja-JP" altLang="en-US" sz="1600" dirty="0"/>
                    </a:p>
                  </a:txBody>
                  <a:tcPr anchor="b"/>
                </a:tc>
              </a:tr>
              <a:tr h="426132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 smtClean="0"/>
                        <a:t>合計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\16,101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1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-398214" y="1069574"/>
            <a:ext cx="6270935" cy="14651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4300" tIns="52151" rIns="104300" bIns="52151" rtlCol="0" anchor="ctr" anchorCtr="0">
            <a:noAutofit/>
          </a:bodyPr>
          <a:lstStyle/>
          <a:p>
            <a:pPr algn="l"/>
            <a:r>
              <a:rPr lang="ja-JP" altLang="en-US" dirty="0"/>
              <a:t>　</a:t>
            </a:r>
            <a:r>
              <a:rPr lang="en-US" altLang="ja-JP" dirty="0"/>
              <a:t>MIRS1804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ja-JP" altLang="en-US" dirty="0" smtClean="0"/>
              <a:t>　  </a:t>
            </a:r>
            <a:r>
              <a:rPr lang="ja-JP" altLang="en-US" sz="3600" i="1" dirty="0" smtClean="0"/>
              <a:t>システム提案</a:t>
            </a:r>
            <a:endParaRPr sz="3600" i="1"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243673" y="4997335"/>
            <a:ext cx="8750207" cy="1539947"/>
          </a:xfrm>
          <a:prstGeom prst="rect">
            <a:avLst/>
          </a:prstGeom>
          <a:noFill/>
          <a:ln w="6350" cmpd="thinThick">
            <a:solidFill>
              <a:srgbClr val="00B050"/>
            </a:solidFill>
          </a:ln>
        </p:spPr>
        <p:txBody>
          <a:bodyPr spcFirstLastPara="1" vert="horz" wrap="square" lIns="104300" tIns="52151" rIns="104300" bIns="52151" rtlCol="0" anchor="t" anchorCtr="0">
            <a:noAutofit/>
          </a:bodyPr>
          <a:lstStyle/>
          <a:p>
            <a:pPr algn="l">
              <a:spcBef>
                <a:spcPts val="0"/>
              </a:spcBef>
              <a:buSzPts val="3200"/>
            </a:pPr>
            <a:r>
              <a:rPr lang="ja-JP" altLang="en-US" sz="3200" b="1" dirty="0"/>
              <a:t> メンバー</a:t>
            </a:r>
            <a:endParaRPr sz="3200" b="1" dirty="0"/>
          </a:p>
          <a:p>
            <a:pPr algn="l"/>
            <a:r>
              <a:rPr lang="ja-JP" altLang="en-US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 </a:t>
            </a:r>
            <a:r>
              <a:rPr lang="en-US" altLang="ja-JP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PM:</a:t>
            </a:r>
            <a:r>
              <a:rPr lang="ja-JP" altLang="en-US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土屋優貴	</a:t>
            </a:r>
            <a:r>
              <a:rPr lang="en-US" altLang="ja-JP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TL:</a:t>
            </a:r>
            <a:r>
              <a:rPr lang="ja-JP" altLang="en-US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川口大和	</a:t>
            </a:r>
            <a:r>
              <a:rPr lang="en-US" altLang="ja-JP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DM:</a:t>
            </a:r>
            <a:r>
              <a:rPr lang="ja-JP" altLang="en-US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足立颯一郎</a:t>
            </a:r>
            <a:endParaRPr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sym typeface="Arial"/>
            </a:endParaRPr>
          </a:p>
          <a:p>
            <a:pPr algn="l"/>
            <a:r>
              <a:rPr lang="ja-JP" altLang="en-US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　　板屋醍嗣　　小池勇太　　</a:t>
            </a:r>
            <a:r>
              <a:rPr lang="ja-JP" altLang="en-US" dirty="0">
                <a:ln w="6350"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中村美月</a:t>
            </a:r>
            <a:r>
              <a:rPr lang="ja-JP" altLang="en-US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Arial"/>
              </a:rPr>
              <a:t>　　山崎蒼人　　米持春貴</a:t>
            </a:r>
            <a:endParaRPr dirty="0">
              <a:ln>
                <a:solidFill>
                  <a:schemeClr val="bg1"/>
                </a:solidFill>
              </a:ln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4962051" y="4188755"/>
            <a:ext cx="3331943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ja-JP" altLang="en-US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↑ </a:t>
            </a:r>
            <a:r>
              <a:rPr lang="en-US" altLang="ja-JP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MIRS1804</a:t>
            </a:r>
            <a:r>
              <a:rPr lang="ja-JP" alt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ja-JP" alt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完成イメージ図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r="15524"/>
          <a:stretch/>
        </p:blipFill>
        <p:spPr>
          <a:xfrm>
            <a:off x="4391695" y="927279"/>
            <a:ext cx="4442516" cy="324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77337" y="3130842"/>
            <a:ext cx="4114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ご清聴</a:t>
            </a:r>
            <a:endParaRPr kumimoji="1" lang="en-US" altLang="ja-JP" sz="3200" b="1" dirty="0" smtClean="0"/>
          </a:p>
          <a:p>
            <a:r>
              <a:rPr kumimoji="1" lang="ja-JP" altLang="en-US" sz="3200" b="1" dirty="0" smtClean="0"/>
              <a:t>ありがとうございました。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37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188524" y="1246218"/>
            <a:ext cx="6444176" cy="5522882"/>
            <a:chOff x="1188524" y="1246218"/>
            <a:chExt cx="6782523" cy="414392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860">
              <a:off x="1288035" y="1246218"/>
              <a:ext cx="6683012" cy="4099384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24" y="1276364"/>
              <a:ext cx="6660107" cy="4113783"/>
            </a:xfrm>
            <a:prstGeom prst="rect">
              <a:avLst/>
            </a:prstGeom>
          </p:spPr>
        </p:pic>
      </p:grpSp>
      <p:sp>
        <p:nvSpPr>
          <p:cNvPr id="2" name="テキスト プレースホルダー 1"/>
          <p:cNvSpPr>
            <a:spLocks noGrp="1"/>
          </p:cNvSpPr>
          <p:nvPr>
            <p:ph type="body" idx="4294967295"/>
          </p:nvPr>
        </p:nvSpPr>
        <p:spPr>
          <a:xfrm rot="156444">
            <a:off x="1545511" y="2095740"/>
            <a:ext cx="5716972" cy="3355536"/>
          </a:xfrm>
        </p:spPr>
        <p:txBody>
          <a:bodyPr/>
          <a:lstStyle/>
          <a:p>
            <a:pPr marL="569214" indent="-514350">
              <a:buFont typeface="+mj-lt"/>
              <a:buAutoNum type="arabicPeriod"/>
            </a:pPr>
            <a:r>
              <a:rPr lang="ja-JP" altLang="en-US" dirty="0" smtClean="0"/>
              <a:t>はじめに </a:t>
            </a:r>
            <a:endParaRPr lang="en-US" altLang="ja-JP" dirty="0" smtClean="0"/>
          </a:p>
          <a:p>
            <a:pPr marL="569214" indent="-514350">
              <a:buFont typeface="+mj-lt"/>
              <a:buAutoNum type="arabicPeriod"/>
            </a:pPr>
            <a:r>
              <a:rPr kumimoji="1" lang="ja-JP" altLang="en-US" dirty="0" smtClean="0"/>
              <a:t>製品コンセプト </a:t>
            </a:r>
            <a:endParaRPr kumimoji="1" lang="en-US" altLang="ja-JP" dirty="0" smtClean="0"/>
          </a:p>
          <a:p>
            <a:pPr marL="569214" indent="-514350">
              <a:buFont typeface="+mj-lt"/>
              <a:buAutoNum type="arabicPeriod"/>
            </a:pPr>
            <a:r>
              <a:rPr lang="ja-JP" altLang="en-US" dirty="0"/>
              <a:t>システム</a:t>
            </a:r>
            <a:r>
              <a:rPr lang="ja-JP" altLang="en-US" dirty="0" smtClean="0"/>
              <a:t>の外観イメージ</a:t>
            </a:r>
            <a:endParaRPr lang="en-US" altLang="ja-JP" dirty="0" smtClean="0"/>
          </a:p>
          <a:p>
            <a:pPr marL="569214" indent="-514350">
              <a:buFont typeface="+mj-lt"/>
              <a:buAutoNum type="arabicPeriod"/>
            </a:pPr>
            <a:r>
              <a:rPr kumimoji="1" lang="ja-JP" altLang="en-US" dirty="0" smtClean="0"/>
              <a:t>主な機能</a:t>
            </a:r>
            <a:r>
              <a:rPr lang="ja-JP" altLang="en-US" dirty="0" smtClean="0"/>
              <a:t>・特徴</a:t>
            </a:r>
            <a:endParaRPr lang="en-US" altLang="ja-JP" dirty="0" smtClean="0"/>
          </a:p>
          <a:p>
            <a:pPr marL="569214" indent="-514350">
              <a:buFont typeface="+mj-lt"/>
              <a:buAutoNum type="arabicPeriod"/>
            </a:pPr>
            <a:r>
              <a:rPr lang="ja-JP" altLang="en-US" dirty="0"/>
              <a:t>仕様</a:t>
            </a:r>
            <a:r>
              <a:rPr kumimoji="1" lang="ja-JP" altLang="en-US" dirty="0" smtClean="0"/>
              <a:t>一覧</a:t>
            </a:r>
            <a:endParaRPr kumimoji="1" lang="en-US" altLang="ja-JP" dirty="0" smtClean="0"/>
          </a:p>
          <a:p>
            <a:pPr marL="569214" indent="-514350">
              <a:buFont typeface="+mj-lt"/>
              <a:buAutoNum type="arabicPeriod"/>
            </a:pPr>
            <a:r>
              <a:rPr lang="ja-JP" altLang="en-US" dirty="0" smtClean="0"/>
              <a:t>価格</a:t>
            </a:r>
            <a:r>
              <a:rPr lang="ja-JP" altLang="en-US" dirty="0"/>
              <a:t>設定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360609" y="311552"/>
            <a:ext cx="8461419" cy="653106"/>
          </a:xfrm>
        </p:spPr>
        <p:txBody>
          <a:bodyPr/>
          <a:lstStyle/>
          <a:p>
            <a:r>
              <a:rPr lang="en-US" altLang="ja-JP" sz="4400" b="0" dirty="0" smtClean="0"/>
              <a:t>MIRS1804</a:t>
            </a:r>
            <a:r>
              <a:rPr lang="ja-JP" altLang="en-US" sz="4400" b="0" dirty="0" smtClean="0"/>
              <a:t>システム提案</a:t>
            </a:r>
            <a:endParaRPr kumimoji="1" lang="ja-JP" alt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42382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idx="4294967295"/>
          </p:nvPr>
        </p:nvSpPr>
        <p:spPr>
          <a:xfrm>
            <a:off x="0" y="2991116"/>
            <a:ext cx="9144000" cy="1072884"/>
          </a:xfrm>
        </p:spPr>
        <p:txBody>
          <a:bodyPr/>
          <a:lstStyle/>
          <a:p>
            <a:pPr marL="54864" indent="0">
              <a:buNone/>
            </a:pPr>
            <a:r>
              <a:rPr kumimoji="1" lang="ja-JP" altLang="en-US" sz="4800" dirty="0" smtClean="0"/>
              <a:t>学校の先生、忙しすぎない！？</a:t>
            </a:r>
            <a:endParaRPr kumimoji="1" lang="ja-JP" altLang="en-US" sz="4800" dirty="0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131952" cy="653106"/>
          </a:xfrm>
        </p:spPr>
        <p:txBody>
          <a:bodyPr/>
          <a:lstStyle/>
          <a:p>
            <a:pPr algn="l"/>
            <a:r>
              <a:rPr kumimoji="1" lang="en-US" altLang="ja-JP" sz="3600" dirty="0" smtClean="0"/>
              <a:t>1. </a:t>
            </a:r>
            <a:r>
              <a:rPr kumimoji="1" lang="ja-JP" altLang="en-US" sz="3600" dirty="0" smtClean="0"/>
              <a:t>はじめに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2688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17" y="137212"/>
            <a:ext cx="6148583" cy="648073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 flipH="1">
            <a:off x="7484853" y="198551"/>
            <a:ext cx="738664" cy="37166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b="1" dirty="0" smtClean="0"/>
              <a:t>※</a:t>
            </a:r>
            <a:r>
              <a:rPr kumimoji="1" lang="ja-JP" altLang="en-US" b="1" dirty="0" smtClean="0"/>
              <a:t>実際に</a:t>
            </a:r>
            <a:r>
              <a:rPr lang="ja-JP" altLang="en-US" b="1" dirty="0" smtClean="0"/>
              <a:t>小学校</a:t>
            </a:r>
            <a:r>
              <a:rPr lang="ja-JP" altLang="en-US" b="1" dirty="0"/>
              <a:t>の</a:t>
            </a:r>
            <a:r>
              <a:rPr kumimoji="1" lang="ja-JP" altLang="en-US" b="1" dirty="0" smtClean="0"/>
              <a:t>先生に聞いた</a:t>
            </a:r>
            <a:endParaRPr kumimoji="1"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　　　　　　　　</a:t>
            </a:r>
            <a:r>
              <a:rPr kumimoji="1" lang="ja-JP" altLang="en-US" b="1" dirty="0" smtClean="0"/>
              <a:t>情報をもとに作成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5214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902" y="174372"/>
            <a:ext cx="6066898" cy="647948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086377" y="2962141"/>
            <a:ext cx="2331077" cy="20992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69" y="1393757"/>
            <a:ext cx="4587813" cy="397337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円/楕円 6"/>
          <p:cNvSpPr/>
          <p:nvPr/>
        </p:nvSpPr>
        <p:spPr>
          <a:xfrm>
            <a:off x="6308859" y="1079143"/>
            <a:ext cx="1171978" cy="6568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雲形吹き出し 11"/>
          <p:cNvSpPr/>
          <p:nvPr/>
        </p:nvSpPr>
        <p:spPr>
          <a:xfrm>
            <a:off x="5321589" y="4102489"/>
            <a:ext cx="3610376" cy="2202287"/>
          </a:xfrm>
          <a:prstGeom prst="cloudCallout">
            <a:avLst>
              <a:gd name="adj1" fmla="val -54047"/>
              <a:gd name="adj2" fmla="val -587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06329" y="4768840"/>
            <a:ext cx="3119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休み時間は</a:t>
            </a:r>
            <a:r>
              <a:rPr lang="ja-JP" altLang="en-US" dirty="0" smtClean="0"/>
              <a:t>児童が</a:t>
            </a:r>
            <a:r>
              <a:rPr lang="ja-JP" altLang="en-US" dirty="0"/>
              <a:t>休</a:t>
            </a:r>
            <a:r>
              <a:rPr lang="ja-JP" altLang="en-US" dirty="0" smtClean="0"/>
              <a:t>む時間。</a:t>
            </a:r>
            <a:endParaRPr lang="en-US" altLang="ja-JP" dirty="0" smtClean="0"/>
          </a:p>
          <a:p>
            <a:r>
              <a:rPr kumimoji="1" lang="ja-JP" altLang="en-US" sz="2000" b="1" dirty="0"/>
              <a:t>先生</a:t>
            </a:r>
            <a:r>
              <a:rPr kumimoji="1" lang="ja-JP" altLang="en-US" sz="2000" b="1" dirty="0" smtClean="0"/>
              <a:t>は次の授業の</a:t>
            </a:r>
            <a:endParaRPr kumimoji="1" lang="en-US" altLang="ja-JP" sz="2000" b="1" dirty="0" smtClean="0"/>
          </a:p>
          <a:p>
            <a:r>
              <a:rPr kumimoji="1" lang="ja-JP" altLang="en-US" sz="2000" b="1" dirty="0" smtClean="0"/>
              <a:t>　　　準備をするのじゃ</a:t>
            </a:r>
            <a:r>
              <a:rPr kumimoji="1" lang="ja-JP" altLang="en-US" sz="2400" b="1" dirty="0" smtClean="0"/>
              <a:t>。</a:t>
            </a:r>
            <a:endParaRPr kumimoji="1" lang="en-US" altLang="ja-JP" sz="2400" b="1" dirty="0" smtClean="0"/>
          </a:p>
          <a:p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flipH="1">
            <a:off x="7484853" y="198551"/>
            <a:ext cx="738664" cy="37166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b="1" dirty="0" smtClean="0"/>
              <a:t>※</a:t>
            </a:r>
            <a:r>
              <a:rPr kumimoji="1" lang="ja-JP" altLang="en-US" b="1" dirty="0" smtClean="0"/>
              <a:t>実際に</a:t>
            </a:r>
            <a:r>
              <a:rPr lang="ja-JP" altLang="en-US" b="1" dirty="0" smtClean="0"/>
              <a:t>小学校</a:t>
            </a:r>
            <a:r>
              <a:rPr lang="ja-JP" altLang="en-US" b="1" dirty="0"/>
              <a:t>の</a:t>
            </a:r>
            <a:r>
              <a:rPr kumimoji="1" lang="ja-JP" altLang="en-US" b="1" dirty="0" smtClean="0"/>
              <a:t>先生に聞いた</a:t>
            </a:r>
            <a:endParaRPr kumimoji="1"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　　　　　　　　</a:t>
            </a:r>
            <a:r>
              <a:rPr kumimoji="1" lang="ja-JP" altLang="en-US" b="1" dirty="0" smtClean="0"/>
              <a:t>情報をもとに作成</a:t>
            </a:r>
            <a:endParaRPr kumimoji="1" lang="ja-JP" altLang="en-US" b="1" dirty="0"/>
          </a:p>
        </p:txBody>
      </p:sp>
      <p:sp>
        <p:nvSpPr>
          <p:cNvPr id="15" name="円/楕円 14"/>
          <p:cNvSpPr/>
          <p:nvPr/>
        </p:nvSpPr>
        <p:spPr>
          <a:xfrm>
            <a:off x="3760560" y="2109522"/>
            <a:ext cx="1462289" cy="7720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04" name="テキスト ボックス 11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4450"/>
            <a:ext cx="96837" cy="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直線コネクタ 11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6675"/>
            <a:ext cx="303212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/楕円 13"/>
          <p:cNvSpPr/>
          <p:nvPr/>
        </p:nvSpPr>
        <p:spPr>
          <a:xfrm>
            <a:off x="3551979" y="3265355"/>
            <a:ext cx="1696256" cy="8392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23696" y="4609609"/>
            <a:ext cx="1462289" cy="7720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0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9" grpId="0"/>
      <p:bldP spid="15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131952" cy="653106"/>
          </a:xfrm>
        </p:spPr>
        <p:txBody>
          <a:bodyPr/>
          <a:lstStyle/>
          <a:p>
            <a:pPr algn="l"/>
            <a:r>
              <a:rPr kumimoji="1" lang="en-US" altLang="ja-JP" sz="3600" dirty="0" smtClean="0"/>
              <a:t>1. </a:t>
            </a:r>
            <a:r>
              <a:rPr kumimoji="1" lang="ja-JP" altLang="en-US" sz="3600" dirty="0" smtClean="0"/>
              <a:t>はじめに</a:t>
            </a:r>
            <a:endParaRPr kumimoji="1"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81825" y="1481070"/>
            <a:ext cx="6952352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体育の準備</a:t>
            </a:r>
            <a:r>
              <a:rPr kumimoji="1" lang="ja-JP" altLang="en-US" sz="3600" dirty="0" smtClean="0"/>
              <a:t>が結構大変らしい</a:t>
            </a:r>
            <a:r>
              <a:rPr kumimoji="1" lang="en-US" altLang="ja-JP" sz="3600" dirty="0" smtClean="0"/>
              <a:t>…</a:t>
            </a:r>
            <a:endParaRPr kumimoji="1" lang="en-US" altLang="ja-JP" sz="800" dirty="0" smtClean="0"/>
          </a:p>
          <a:p>
            <a:endParaRPr kumimoji="1" lang="en-US" altLang="ja-JP" sz="1050" dirty="0" smtClean="0"/>
          </a:p>
          <a:p>
            <a:r>
              <a:rPr lang="ja-JP" altLang="en-US" sz="2800" dirty="0" smtClean="0"/>
              <a:t>　</a:t>
            </a:r>
            <a:r>
              <a:rPr lang="ja-JP" altLang="en-US" sz="2800" dirty="0"/>
              <a:t>　</a:t>
            </a:r>
            <a:r>
              <a:rPr lang="en-US" altLang="ja-JP" sz="2800" dirty="0" smtClean="0"/>
              <a:t>ex)</a:t>
            </a:r>
            <a:r>
              <a:rPr lang="ja-JP" altLang="en-US" sz="2800" dirty="0"/>
              <a:t> </a:t>
            </a:r>
            <a:r>
              <a:rPr lang="ja-JP" altLang="en-US" sz="2800" dirty="0" smtClean="0"/>
              <a:t>・移動距離が長い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　　      ・測定や</a:t>
            </a:r>
            <a:r>
              <a:rPr lang="ja-JP" altLang="en-US" sz="2800" dirty="0"/>
              <a:t>器具</a:t>
            </a:r>
            <a:r>
              <a:rPr lang="ja-JP" altLang="en-US" sz="2800" dirty="0" smtClean="0"/>
              <a:t>の準備に時間がかかる</a:t>
            </a:r>
            <a:endParaRPr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17431" y="3902299"/>
            <a:ext cx="8126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そ</a:t>
            </a:r>
            <a:r>
              <a:rPr kumimoji="1" lang="ja-JP" altLang="en-US" sz="4000" dirty="0" smtClean="0"/>
              <a:t>の仕事、</a:t>
            </a:r>
            <a:endParaRPr kumimoji="1" lang="en-US" altLang="ja-JP" sz="4000" dirty="0" smtClean="0"/>
          </a:p>
          <a:p>
            <a:r>
              <a:rPr lang="ja-JP" altLang="en-US" sz="4000" dirty="0"/>
              <a:t>　</a:t>
            </a:r>
            <a:r>
              <a:rPr lang="ja-JP" altLang="en-US" sz="4000" dirty="0" smtClean="0"/>
              <a:t>　</a:t>
            </a:r>
            <a:r>
              <a:rPr kumimoji="1" lang="ja-JP" altLang="en-US" sz="4000" dirty="0" smtClean="0"/>
              <a:t>ロボットがやればいいじゃない！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328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003" y="1661376"/>
            <a:ext cx="10134896" cy="3116687"/>
          </a:xfrm>
          <a:prstGeom prst="rect">
            <a:avLst/>
          </a:prstGeom>
        </p:spPr>
      </p:pic>
      <p:sp>
        <p:nvSpPr>
          <p:cNvPr id="3" name="タイトル 2"/>
          <p:cNvSpPr txBox="1">
            <a:spLocks/>
          </p:cNvSpPr>
          <p:nvPr/>
        </p:nvSpPr>
        <p:spPr>
          <a:xfrm>
            <a:off x="0" y="0"/>
            <a:ext cx="7131952" cy="65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76"/>
              <a:buFont typeface="Arial"/>
              <a:buNone/>
              <a:defRPr kumimoji="1" sz="42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kumimoji="1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altLang="ja-JP" sz="3600" kern="0" smtClean="0"/>
              <a:t>1. </a:t>
            </a:r>
            <a:r>
              <a:rPr lang="ja-JP" altLang="en-US" sz="3600" kern="0" smtClean="0"/>
              <a:t>はじめに</a:t>
            </a:r>
            <a:endParaRPr lang="ja-JP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2619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131952" cy="653106"/>
          </a:xfrm>
        </p:spPr>
        <p:txBody>
          <a:bodyPr/>
          <a:lstStyle/>
          <a:p>
            <a:pPr algn="l"/>
            <a:r>
              <a:rPr lang="en-US" altLang="ja-JP" sz="3600" dirty="0" smtClean="0"/>
              <a:t>2. </a:t>
            </a:r>
            <a:r>
              <a:rPr lang="ja-JP" altLang="en-US" sz="3600" dirty="0" smtClean="0"/>
              <a:t>製品コンセプト</a:t>
            </a: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1399182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短い</a:t>
            </a:r>
            <a:r>
              <a:rPr lang="ja-JP" altLang="en-US" sz="3200" dirty="0">
                <a:solidFill>
                  <a:srgbClr val="333333"/>
                </a:solidFill>
                <a:latin typeface="Verdana" panose="020B0604030504040204" pitchFamily="34" charset="0"/>
              </a:rPr>
              <a:t>休み時間、効率よく授業の準備をしませんか？</a:t>
            </a:r>
            <a:r>
              <a:rPr lang="ja-JP" altLang="en-US" sz="3200" dirty="0"/>
              <a:t/>
            </a:r>
            <a:br>
              <a:rPr lang="ja-JP" altLang="en-US" sz="3200" dirty="0"/>
            </a:br>
            <a:r>
              <a:rPr lang="ja-JP" altLang="en-US" sz="3200" dirty="0">
                <a:solidFill>
                  <a:srgbClr val="FF0000"/>
                </a:solidFill>
                <a:latin typeface="Verdana" panose="020B0604030504040204" pitchFamily="34" charset="0"/>
              </a:rPr>
              <a:t>いつも大変なグラウンド準備</a:t>
            </a:r>
            <a:r>
              <a:rPr lang="ja-JP" altLang="en-US" sz="3200" dirty="0">
                <a:solidFill>
                  <a:srgbClr val="333333"/>
                </a:solidFill>
                <a:latin typeface="Verdana" panose="020B0604030504040204" pitchFamily="34" charset="0"/>
              </a:rPr>
              <a:t>はロボットにお任せ！</a:t>
            </a:r>
            <a:r>
              <a:rPr lang="ja-JP" altLang="en-US" sz="3200" dirty="0"/>
              <a:t/>
            </a:r>
            <a:br>
              <a:rPr lang="ja-JP" altLang="en-US" sz="3200" dirty="0"/>
            </a:br>
            <a:r>
              <a:rPr lang="ja-JP" altLang="en-US" sz="3200" dirty="0">
                <a:solidFill>
                  <a:srgbClr val="333333"/>
                </a:solidFill>
                <a:latin typeface="Verdana" panose="020B0604030504040204" pitchFamily="34" charset="0"/>
              </a:rPr>
              <a:t>　</a:t>
            </a:r>
            <a:endParaRPr lang="en-US" altLang="ja-JP" sz="320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algn="ctr"/>
            <a:r>
              <a:rPr lang="en-US" altLang="ja-JP" sz="40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『</a:t>
            </a:r>
            <a:r>
              <a:rPr lang="ja-JP" altLang="en-US" sz="4000" b="1" dirty="0">
                <a:solidFill>
                  <a:srgbClr val="333333"/>
                </a:solidFill>
                <a:latin typeface="Verdana" panose="020B0604030504040204" pitchFamily="34" charset="0"/>
              </a:rPr>
              <a:t>先生！休んでください！</a:t>
            </a:r>
            <a:r>
              <a:rPr lang="en-US" altLang="ja-JP" sz="4000" b="1" dirty="0">
                <a:solidFill>
                  <a:srgbClr val="333333"/>
                </a:solidFill>
                <a:latin typeface="Verdana" panose="020B0604030504040204" pitchFamily="34" charset="0"/>
              </a:rPr>
              <a:t>』</a:t>
            </a:r>
            <a:endParaRPr lang="ja-JP" altLang="en-US" sz="40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06937" y="3626833"/>
            <a:ext cx="8445500" cy="2273300"/>
            <a:chOff x="406937" y="3626833"/>
            <a:chExt cx="8445500" cy="2273300"/>
          </a:xfrm>
        </p:grpSpPr>
        <p:sp>
          <p:nvSpPr>
            <p:cNvPr id="5" name="横巻き 4"/>
            <p:cNvSpPr/>
            <p:nvPr/>
          </p:nvSpPr>
          <p:spPr>
            <a:xfrm>
              <a:off x="406937" y="3626833"/>
              <a:ext cx="8445500" cy="2273300"/>
            </a:xfrm>
            <a:prstGeom prst="horizontalScroll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864137" y="4250744"/>
              <a:ext cx="7848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白線引きとマーカーコーン設置を自動で行い、少しでも先生</a:t>
              </a:r>
              <a:endParaRPr lang="en-US" altLang="ja-JP" sz="2400" dirty="0" smtClean="0"/>
            </a:p>
            <a:p>
              <a:endParaRPr lang="en-US" altLang="ja-JP" sz="800" dirty="0"/>
            </a:p>
            <a:p>
              <a:r>
                <a:rPr lang="ja-JP" altLang="en-US" sz="2400" dirty="0" smtClean="0"/>
                <a:t>の負担を減らし休憩時間を増やすことを目的にする。</a:t>
              </a:r>
              <a:endParaRPr kumimoji="1" lang="ja-JP" altLang="en-US" sz="2400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4546241" y="5267458"/>
            <a:ext cx="486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※</a:t>
            </a:r>
            <a:r>
              <a:rPr kumimoji="1" lang="ja-JP" altLang="en-US" sz="1600" dirty="0" smtClean="0"/>
              <a:t>以下、マーカーコーンをマーカーと表記する。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66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131952" cy="653106"/>
          </a:xfrm>
        </p:spPr>
        <p:txBody>
          <a:bodyPr/>
          <a:lstStyle/>
          <a:p>
            <a:pPr marL="54864" algn="l"/>
            <a:r>
              <a:rPr lang="en-US" altLang="ja-JP" sz="3600" dirty="0" smtClean="0"/>
              <a:t>3.</a:t>
            </a:r>
            <a:r>
              <a:rPr lang="ja-JP" altLang="en-US" sz="3600" dirty="0" smtClean="0"/>
              <a:t>システム</a:t>
            </a:r>
            <a:r>
              <a:rPr lang="ja-JP" altLang="en-US" sz="3600" dirty="0"/>
              <a:t>の外観イメージ</a:t>
            </a:r>
            <a:endParaRPr lang="en-US" altLang="ja-JP" sz="3600" dirty="0"/>
          </a:p>
        </p:txBody>
      </p:sp>
      <p:sp>
        <p:nvSpPr>
          <p:cNvPr id="5" name="Shape 91"/>
          <p:cNvSpPr txBox="1"/>
          <p:nvPr/>
        </p:nvSpPr>
        <p:spPr>
          <a:xfrm>
            <a:off x="7302500" y="3384489"/>
            <a:ext cx="540554" cy="2114611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91425" tIns="45700" rIns="91425" bIns="45700" anchor="t" anchorCtr="0">
            <a:noAutofit/>
          </a:bodyPr>
          <a:lstStyle/>
          <a:p>
            <a:r>
              <a:rPr lang="ja-JP" altLang="en-US" sz="2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↓</a:t>
            </a:r>
            <a:r>
              <a:rPr lang="ja-JP" alt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完成予想三面図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71125" y="1244988"/>
            <a:ext cx="7201905" cy="5220429"/>
            <a:chOff x="983925" y="625603"/>
            <a:chExt cx="7201905" cy="5220429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25" y="625603"/>
              <a:ext cx="7201905" cy="5220429"/>
            </a:xfrm>
            <a:prstGeom prst="rect">
              <a:avLst/>
            </a:prstGeom>
          </p:spPr>
        </p:pic>
        <p:cxnSp>
          <p:nvCxnSpPr>
            <p:cNvPr id="6" name="直線コネクタ 5"/>
            <p:cNvCxnSpPr/>
            <p:nvPr/>
          </p:nvCxnSpPr>
          <p:spPr>
            <a:xfrm>
              <a:off x="6001555" y="1468192"/>
              <a:ext cx="396000" cy="23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円/楕円 1"/>
          <p:cNvSpPr/>
          <p:nvPr/>
        </p:nvSpPr>
        <p:spPr>
          <a:xfrm>
            <a:off x="3822700" y="1597285"/>
            <a:ext cx="2425700" cy="172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82900" y="3095885"/>
            <a:ext cx="1524000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00B050"/>
                </a:solidFill>
              </a:rPr>
              <a:t>石灰ボックス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410200" y="4645285"/>
            <a:ext cx="1143000" cy="12954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21300" y="5978786"/>
            <a:ext cx="1955800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マーカー設置機構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92200" y="5546985"/>
            <a:ext cx="18796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8000" y="6054986"/>
            <a:ext cx="31877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サスペンション付きキャスター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3" name="Shape 91"/>
          <p:cNvSpPr txBox="1"/>
          <p:nvPr/>
        </p:nvSpPr>
        <p:spPr>
          <a:xfrm>
            <a:off x="6688536" y="2326632"/>
            <a:ext cx="2239743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ja-JP" altLang="en-US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↑ </a:t>
            </a:r>
            <a:r>
              <a:rPr lang="ja-JP" alt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マーカー概形図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t="6511" r="13334" b="6392"/>
          <a:stretch/>
        </p:blipFill>
        <p:spPr>
          <a:xfrm>
            <a:off x="6439437" y="669702"/>
            <a:ext cx="2524260" cy="184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907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テーマ1">
  <a:themeElements>
    <a:clrScheme name="シック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B5F1AD00-BDCF-4641-B125-D127070CF67C}" vid="{DE8BDBE6-CC84-496A-914B-AB9BA24A70A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1789</TotalTime>
  <Words>403</Words>
  <Application>Microsoft Office PowerPoint</Application>
  <PresentationFormat>画面に合わせる (4:3)</PresentationFormat>
  <Paragraphs>199</Paragraphs>
  <Slides>18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HGP創英角ｺﾞｼｯｸUB</vt:lpstr>
      <vt:lpstr>ＭＳ Ｐゴシック</vt:lpstr>
      <vt:lpstr>Arial</vt:lpstr>
      <vt:lpstr>Calibri</vt:lpstr>
      <vt:lpstr>Cambria</vt:lpstr>
      <vt:lpstr>Verdana</vt:lpstr>
      <vt:lpstr>Wingdings</vt:lpstr>
      <vt:lpstr>テーマ1</vt:lpstr>
      <vt:lpstr>　MIRS1804 　　  システム提案</vt:lpstr>
      <vt:lpstr>MIRS1804システム提案</vt:lpstr>
      <vt:lpstr>1. はじめに</vt:lpstr>
      <vt:lpstr>PowerPoint プレゼンテーション</vt:lpstr>
      <vt:lpstr>PowerPoint プレゼンテーション</vt:lpstr>
      <vt:lpstr>1. はじめに</vt:lpstr>
      <vt:lpstr>PowerPoint プレゼンテーション</vt:lpstr>
      <vt:lpstr>2. 製品コンセプト</vt:lpstr>
      <vt:lpstr>3.システムの外観イメージ</vt:lpstr>
      <vt:lpstr>4. 主な機能・特徴</vt:lpstr>
      <vt:lpstr>PowerPoint プレゼンテーション</vt:lpstr>
      <vt:lpstr>PowerPoint プレゼンテーション</vt:lpstr>
      <vt:lpstr>5. 仕様一覧</vt:lpstr>
      <vt:lpstr>PowerPoint プレゼンテーション</vt:lpstr>
      <vt:lpstr>PowerPoint プレゼンテーション</vt:lpstr>
      <vt:lpstr>PowerPoint プレゼンテーション</vt:lpstr>
      <vt:lpstr>6. 物品購入予算</vt:lpstr>
      <vt:lpstr>　MIRS1804 　　  システム提案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MIRS1804 　プロジェクトテーマ報告</dc:title>
  <dc:creator>ネッシー0303</dc:creator>
  <cp:lastModifiedBy>ネッシー0303</cp:lastModifiedBy>
  <cp:revision>109</cp:revision>
  <dcterms:created xsi:type="dcterms:W3CDTF">2018-10-01T05:02:52Z</dcterms:created>
  <dcterms:modified xsi:type="dcterms:W3CDTF">2018-10-05T03:53:02Z</dcterms:modified>
</cp:coreProperties>
</file>