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ja-JP"/>
    </a:defPPr>
    <a:lvl1pPr marL="0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1pPr>
    <a:lvl2pPr marL="1834285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2pPr>
    <a:lvl3pPr marL="3668569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3pPr>
    <a:lvl4pPr marL="550285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4pPr>
    <a:lvl5pPr marL="7337138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5pPr>
    <a:lvl6pPr marL="917142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6pPr>
    <a:lvl7pPr marL="11005707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7pPr>
    <a:lvl8pPr marL="12839993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8pPr>
    <a:lvl9pPr marL="14674276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9BFEB"/>
    <a:srgbClr val="404040"/>
    <a:srgbClr val="5DA3D6"/>
    <a:srgbClr val="AFECFF"/>
    <a:srgbClr val="A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9" d="100"/>
          <a:sy n="19" d="100"/>
        </p:scale>
        <p:origin x="3630" y="78"/>
      </p:cViewPr>
      <p:guideLst>
        <p:guide orient="horz" pos="13484"/>
        <p:guide pos="95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80" cy="9176088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8" y="24258165"/>
            <a:ext cx="21195984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6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3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507385" y="12604735"/>
            <a:ext cx="18777788" cy="268464944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74014" y="12604735"/>
            <a:ext cx="55828703" cy="2684649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6"/>
            <a:ext cx="25737980" cy="8502248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80" cy="9364361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3428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685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50285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33713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17142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74012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981926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582378"/>
            <a:ext cx="13378913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003" y="13575854"/>
            <a:ext cx="13378913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10" y="9582378"/>
            <a:ext cx="13384169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10" y="13575854"/>
            <a:ext cx="13384169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04413"/>
            <a:ext cx="9961905" cy="7253666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32" y="1704421"/>
            <a:ext cx="16927348" cy="36535889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3" y="8958086"/>
            <a:ext cx="9961905" cy="29282224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9" y="29965971"/>
            <a:ext cx="18167985" cy="35376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9" y="3825022"/>
            <a:ext cx="18167985" cy="25685115"/>
          </a:xfrm>
        </p:spPr>
        <p:txBody>
          <a:bodyPr/>
          <a:lstStyle>
            <a:lvl1pPr marL="0" indent="0">
              <a:buNone/>
              <a:defRPr sz="12800"/>
            </a:lvl1pPr>
            <a:lvl2pPr marL="1834285" indent="0">
              <a:buNone/>
              <a:defRPr sz="11200"/>
            </a:lvl2pPr>
            <a:lvl3pPr marL="3668569" indent="0">
              <a:buNone/>
              <a:defRPr sz="9600"/>
            </a:lvl3pPr>
            <a:lvl4pPr marL="5502854" indent="0">
              <a:buNone/>
              <a:defRPr sz="8000"/>
            </a:lvl4pPr>
            <a:lvl5pPr marL="7337138" indent="0">
              <a:buNone/>
              <a:defRPr sz="8000"/>
            </a:lvl5pPr>
            <a:lvl6pPr marL="9171424" indent="0">
              <a:buNone/>
              <a:defRPr sz="8000"/>
            </a:lvl6pPr>
            <a:lvl7pPr marL="11005707" indent="0">
              <a:buNone/>
              <a:defRPr sz="8000"/>
            </a:lvl7pPr>
            <a:lvl8pPr marL="12839993" indent="0">
              <a:buNone/>
              <a:defRPr sz="8000"/>
            </a:lvl8pPr>
            <a:lvl9pPr marL="14674276" indent="0">
              <a:buNone/>
              <a:defRPr sz="8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9" y="33503622"/>
            <a:ext cx="18167985" cy="5024052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  <a:prstGeom prst="rect">
            <a:avLst/>
          </a:prstGeom>
        </p:spPr>
        <p:txBody>
          <a:bodyPr vert="horz" lIns="366856" tIns="183430" rIns="366856" bIns="18343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988661"/>
            <a:ext cx="27251978" cy="28251646"/>
          </a:xfrm>
          <a:prstGeom prst="rect">
            <a:avLst/>
          </a:prstGeom>
        </p:spPr>
        <p:txBody>
          <a:bodyPr vert="horz" lIns="366856" tIns="183430" rIns="366856" bIns="18343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4002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01BE-B01F-4BF7-B98B-637D558E7802}" type="datetimeFigureOut">
              <a:rPr kumimoji="1" lang="ja-JP" altLang="en-US" smtClean="0"/>
              <a:pPr/>
              <a:t>2018/1/31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9" y="39677169"/>
            <a:ext cx="9588659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53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8569" rtl="0" eaLnBrk="1" latinLnBrk="0" hangingPunct="1">
        <a:spcBef>
          <a:spcPct val="0"/>
        </a:spcBef>
        <a:buNone/>
        <a:defRPr kumimoji="1"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5714" indent="-1375714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80713" indent="-1146429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85711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19997" indent="-917141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54281" indent="-917141" algn="l" defTabSz="3668569" rtl="0" eaLnBrk="1" latinLnBrk="0" hangingPunct="1">
        <a:spcBef>
          <a:spcPct val="20000"/>
        </a:spcBef>
        <a:buFont typeface="Arial" pitchFamily="34" charset="0"/>
        <a:buChar char="»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856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922849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5713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91420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4285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68569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0285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37138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7142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5707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39993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674276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3">
            <a:clrChange>
              <a:clrFrom>
                <a:srgbClr val="E8E8DD">
                  <a:alpha val="96078"/>
                </a:srgbClr>
              </a:clrFrom>
              <a:clrTo>
                <a:srgbClr val="E8E8D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15">
            <a:off x="25180504" y="31917430"/>
            <a:ext cx="3510404" cy="348078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199">
            <a:off x="12017727" y="29238534"/>
            <a:ext cx="3950201" cy="397618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40" y="1170838"/>
            <a:ext cx="33977678" cy="2462306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31845843" y="10340442"/>
            <a:ext cx="17816199" cy="12951948"/>
            <a:chOff x="31527588" y="14857836"/>
            <a:chExt cx="17816199" cy="1295194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1527588" y="14857836"/>
              <a:ext cx="16200000" cy="2730002"/>
            </a:xfrm>
            <a:prstGeom prst="rect">
              <a:avLst/>
            </a:prstGeom>
            <a:noFill/>
          </p:spPr>
          <p:txBody>
            <a:bodyPr wrap="square" lIns="0" tIns="648000" rIns="0" bIns="648000" rtlCol="0">
              <a:spAutoFit/>
            </a:bodyPr>
            <a:lstStyle/>
            <a:p>
              <a:pPr algn="ctr"/>
              <a:r>
                <a:rPr lang="ja-JP" altLang="en-US" sz="9000" b="1" smtClean="0">
                  <a:latin typeface="ＭＳ ゴシック" pitchFamily="49" charset="-128"/>
                  <a:ea typeface="ＭＳ ゴシック" pitchFamily="49" charset="-128"/>
                </a:rPr>
                <a:t>テンプレート：</a:t>
              </a:r>
              <a:r>
                <a:rPr lang="en-US" altLang="ja-JP" sz="9000" b="1" smtClean="0">
                  <a:latin typeface="ＭＳ ゴシック" pitchFamily="49" charset="-128"/>
                  <a:ea typeface="ＭＳ ゴシック" pitchFamily="49" charset="-128"/>
                </a:rPr>
                <a:t>A0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527588" y="18584442"/>
              <a:ext cx="16200000" cy="540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648000" rIns="0" bIns="648000" rtlCol="0">
              <a:spAutoFit/>
            </a:bodyPr>
            <a:lstStyle/>
            <a:p>
              <a:pPr algn="ctr"/>
              <a:r>
                <a:rPr lang="ja-JP" altLang="en-US" sz="9000" dirty="0" smtClean="0">
                  <a:latin typeface="ＭＳ ゴシック" pitchFamily="49" charset="-128"/>
                  <a:ea typeface="ＭＳ ゴシック" pitchFamily="49" charset="-128"/>
                </a:rPr>
                <a:t>ページ設定</a:t>
              </a:r>
              <a:r>
                <a:rPr lang="en-US" altLang="ja-JP" sz="9000" b="1" baseline="40000" dirty="0" smtClean="0">
                  <a:latin typeface="ＭＳ ゴシック" pitchFamily="49" charset="-128"/>
                  <a:ea typeface="ＭＳ ゴシック" pitchFamily="49" charset="-128"/>
                </a:rPr>
                <a:t>※</a:t>
              </a:r>
              <a:endParaRPr lang="en-US" altLang="ja-JP" sz="90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pPr algn="ctr"/>
              <a:r>
                <a:rPr lang="ja-JP" altLang="en-US" sz="9000" dirty="0" smtClean="0">
                  <a:latin typeface="ＭＳ ゴシック" pitchFamily="49" charset="-128"/>
                  <a:ea typeface="ＭＳ ゴシック" pitchFamily="49" charset="-128"/>
                </a:rPr>
                <a:t>幅　  </a:t>
              </a:r>
              <a:r>
                <a:rPr lang="en-US" altLang="ja-JP" sz="9000" dirty="0" smtClean="0">
                  <a:latin typeface="ＭＳ ゴシック" pitchFamily="49" charset="-128"/>
                  <a:ea typeface="ＭＳ ゴシック" pitchFamily="49" charset="-128"/>
                </a:rPr>
                <a:t>84.1cm</a:t>
              </a:r>
            </a:p>
            <a:p>
              <a:pPr algn="ctr"/>
              <a:r>
                <a:rPr lang="ja-JP" altLang="en-US" sz="9000" dirty="0" smtClean="0">
                  <a:latin typeface="ＭＳ ゴシック" pitchFamily="49" charset="-128"/>
                  <a:ea typeface="ＭＳ ゴシック" pitchFamily="49" charset="-128"/>
                </a:rPr>
                <a:t>高さ </a:t>
              </a:r>
              <a:r>
                <a:rPr lang="en-US" altLang="ja-JP" sz="9000" dirty="0" smtClean="0">
                  <a:latin typeface="ＭＳ ゴシック" pitchFamily="49" charset="-128"/>
                  <a:ea typeface="ＭＳ ゴシック" pitchFamily="49" charset="-128"/>
                </a:rPr>
                <a:t>118.9cm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1527588" y="24716630"/>
              <a:ext cx="17816199" cy="3093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6500" b="1" dirty="0" smtClean="0">
                  <a:latin typeface="ＭＳ ゴシック" pitchFamily="49" charset="-128"/>
                  <a:ea typeface="ＭＳ ゴシック" pitchFamily="49" charset="-128"/>
                </a:rPr>
                <a:t>※</a:t>
              </a:r>
              <a:r>
                <a:rPr lang="en-US" altLang="ja-JP" sz="6500" dirty="0" smtClean="0">
                  <a:latin typeface="ＭＳ ゴシック" pitchFamily="49" charset="-128"/>
                  <a:ea typeface="ＭＳ ゴシック" pitchFamily="49" charset="-128"/>
                </a:rPr>
                <a:t>PowerPoint</a:t>
              </a:r>
              <a:r>
                <a:rPr lang="ja-JP" altLang="en-US" sz="6500" dirty="0" smtClean="0">
                  <a:latin typeface="ＭＳ ゴシック" pitchFamily="49" charset="-128"/>
                  <a:ea typeface="ＭＳ ゴシック" pitchFamily="49" charset="-128"/>
                </a:rPr>
                <a:t>のバージョンによっては数値に</a:t>
              </a:r>
              <a:endParaRPr lang="en-US" altLang="ja-JP" sz="65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6500" dirty="0" smtClean="0">
                  <a:latin typeface="ＭＳ ゴシック" pitchFamily="49" charset="-128"/>
                  <a:ea typeface="ＭＳ ゴシック" pitchFamily="49" charset="-128"/>
                </a:rPr>
                <a:t>　若干誤差が生じている場合がありますが、</a:t>
              </a:r>
              <a:endParaRPr lang="en-US" altLang="ja-JP" sz="65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6500" dirty="0" smtClean="0">
                  <a:latin typeface="ＭＳ ゴシック" pitchFamily="49" charset="-128"/>
                  <a:ea typeface="ＭＳ ゴシック" pitchFamily="49" charset="-128"/>
                </a:rPr>
                <a:t>　そのまま作成いただいて問題ございません。</a:t>
              </a:r>
              <a:endParaRPr lang="en-US" altLang="ja-JP" sz="6500" dirty="0" smtClean="0"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31527588" y="25218713"/>
            <a:ext cx="7200000" cy="72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046643" y="27092894"/>
            <a:ext cx="11521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500" b="1" smtClean="0">
                <a:latin typeface="ＭＳ ゴシック" pitchFamily="49" charset="-128"/>
                <a:ea typeface="ＭＳ ゴシック" pitchFamily="49" charset="-128"/>
              </a:rPr>
              <a:t>ご参考）</a:t>
            </a:r>
            <a:endParaRPr lang="en-US" altLang="ja-JP" sz="6500" b="1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6500" smtClean="0">
                <a:latin typeface="ＭＳ ゴシック" pitchFamily="49" charset="-128"/>
                <a:ea typeface="ＭＳ ゴシック" pitchFamily="49" charset="-128"/>
              </a:rPr>
              <a:t>演題</a:t>
            </a:r>
            <a:r>
              <a:rPr lang="ja-JP" altLang="en-US" sz="6500">
                <a:latin typeface="ＭＳ ゴシック" pitchFamily="49" charset="-128"/>
                <a:ea typeface="ＭＳ ゴシック" pitchFamily="49" charset="-128"/>
              </a:rPr>
              <a:t>番号スペース</a:t>
            </a:r>
            <a:r>
              <a:rPr lang="ja-JP" altLang="en-US" sz="6500" smtClean="0">
                <a:latin typeface="ＭＳ ゴシック" pitchFamily="49" charset="-128"/>
                <a:ea typeface="ＭＳ ゴシック" pitchFamily="49" charset="-128"/>
              </a:rPr>
              <a:t>を設ける</a:t>
            </a:r>
            <a:endParaRPr lang="en-US" altLang="ja-JP" sz="65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6500" smtClean="0">
                <a:latin typeface="ＭＳ ゴシック" pitchFamily="49" charset="-128"/>
                <a:ea typeface="ＭＳ ゴシック" pitchFamily="49" charset="-128"/>
              </a:rPr>
              <a:t>場合に、サイズの目安として</a:t>
            </a:r>
            <a:endParaRPr lang="en-US" altLang="ja-JP" sz="65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6500" smtClean="0">
                <a:latin typeface="ＭＳ ゴシック" pitchFamily="49" charset="-128"/>
                <a:ea typeface="ＭＳ ゴシック" pitchFamily="49" charset="-128"/>
              </a:rPr>
              <a:t>ご利用ください。</a:t>
            </a:r>
            <a:endParaRPr lang="en-US" altLang="ja-JP" sz="650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26788" y="28299607"/>
            <a:ext cx="56016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7000" smtClean="0">
                <a:latin typeface="ＭＳ ゴシック" pitchFamily="49" charset="-128"/>
                <a:ea typeface="ＭＳ ゴシック" pitchFamily="49" charset="-128"/>
              </a:rPr>
              <a:t>20×20cm</a:t>
            </a:r>
            <a:endParaRPr lang="en-US" altLang="ja-JP" sz="700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58467" y="1170838"/>
            <a:ext cx="231967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0" dirty="0" smtClean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CUEBOT</a:t>
            </a:r>
            <a:r>
              <a:rPr lang="ja-JP" altLang="en-US" sz="23000" dirty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en-US" altLang="ja-JP" sz="23000" dirty="0" smtClean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PROJECT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328974" y="2250134"/>
            <a:ext cx="429502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50000"/>
                  </a:schemeClr>
                </a:solidFill>
              </a:rPr>
              <a:t>MIRS1705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27250" y="20446932"/>
            <a:ext cx="307834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66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23000" dirty="0" smtClean="0">
                <a:solidFill>
                  <a:schemeClr val="tx2">
                    <a:lumMod val="50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プ ロ グ ラ ミ ン グ</a:t>
            </a:r>
            <a:endParaRPr kumimoji="1" lang="ja-JP" altLang="en-US" sz="23000" dirty="0">
              <a:solidFill>
                <a:schemeClr val="tx2">
                  <a:lumMod val="50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6867" y="9165181"/>
            <a:ext cx="4031873" cy="139040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5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時 代</a:t>
            </a:r>
            <a:r>
              <a:rPr lang="ja-JP" altLang="en-US" sz="25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kumimoji="1" lang="ja-JP" altLang="en-US" sz="25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は</a:t>
            </a:r>
            <a:endParaRPr kumimoji="1" lang="ja-JP" altLang="en-US" sz="250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27385" y="14944476"/>
            <a:ext cx="1761776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7200" b="1" dirty="0" smtClean="0"/>
              <a:t>lean </a:t>
            </a:r>
            <a:r>
              <a:rPr kumimoji="1" lang="en-US" altLang="ja-JP" sz="7200" b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7200" b="1" dirty="0" smtClean="0"/>
              <a:t>p </a:t>
            </a:r>
            <a:r>
              <a:rPr lang="en-US" altLang="ja-JP" sz="7200" b="1" dirty="0" smtClean="0"/>
              <a:t>&amp;</a:t>
            </a:r>
            <a:r>
              <a:rPr kumimoji="1" lang="ja-JP" altLang="en-US" sz="7200" b="1" dirty="0" smtClean="0"/>
              <a:t> </a:t>
            </a:r>
            <a:r>
              <a:rPr kumimoji="1" lang="en-US" altLang="ja-JP" sz="7200" b="1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7200" b="1" dirty="0" smtClean="0"/>
              <a:t>ducation</a:t>
            </a:r>
          </a:p>
          <a:p>
            <a:r>
              <a:rPr lang="ja-JP" altLang="en-US" sz="7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プログラミングを体験</a:t>
            </a:r>
            <a:endParaRPr lang="en-US" altLang="ja-JP" sz="72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kumimoji="1" lang="ja-JP" altLang="en-US" sz="7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片づけ機能付き。</a:t>
            </a:r>
            <a:endParaRPr kumimoji="1" lang="en-US" altLang="ja-JP" sz="72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altLang="ja-JP" b="1" dirty="0" smtClean="0">
              <a:latin typeface="+mj-lt"/>
            </a:endParaRPr>
          </a:p>
          <a:p>
            <a:endParaRPr kumimoji="1" lang="ja-JP" altLang="en-US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5245" y="26539336"/>
            <a:ext cx="1424910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8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パネルの組み合わせによるプログラミング</a:t>
            </a:r>
            <a:endParaRPr kumimoji="1" lang="en-US" altLang="ja-JP" sz="5800" b="1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endParaRPr lang="en-US" altLang="ja-JP" sz="3600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ja-JP" sz="3600" dirty="0"/>
          </a:p>
          <a:p>
            <a:r>
              <a:rPr kumimoji="1" lang="ja-JP" altLang="en-US" sz="4000" dirty="0" smtClean="0"/>
              <a:t>　パネルを並べる</a:t>
            </a:r>
            <a:r>
              <a:rPr lang="ja-JP" altLang="en-US" sz="4000" dirty="0" smtClean="0"/>
              <a:t>ことによって機体が動作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kumimoji="1" lang="ja-JP" altLang="en-US" sz="3600" dirty="0" smtClean="0"/>
              <a:t>　並べるだけなのでお子様でも簡単にプログラム可能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endParaRPr kumimoji="1" lang="en-US" altLang="ja-JP" sz="4800" dirty="0" smtClean="0"/>
          </a:p>
          <a:p>
            <a:endParaRPr lang="en-US" altLang="ja-JP" sz="4800" dirty="0"/>
          </a:p>
          <a:p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0397" y="34940429"/>
            <a:ext cx="1370257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8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パネルに付加された多彩な機能</a:t>
            </a:r>
            <a:endParaRPr lang="en-US" altLang="ja-JP" sz="5800" b="1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パネルの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によって</a:t>
            </a:r>
            <a:r>
              <a:rPr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MIRS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の動作が変化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パネル表面に表記された数字によって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MIRS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の運動量をコントロール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ループパネルの使用により多彩な動きを可能にし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sz="4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</a:t>
            </a:r>
            <a:r>
              <a:rPr lang="ja-JP" altLang="en-US" sz="40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いる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85216" y="29940102"/>
            <a:ext cx="1330472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9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片付けモード</a:t>
            </a:r>
            <a:endParaRPr kumimoji="1" lang="en-US" altLang="ja-JP" sz="5900" b="1" dirty="0" smtClean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endParaRPr lang="en-US" altLang="ja-JP" sz="59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4000" dirty="0" smtClean="0"/>
              <a:t>　　　　　　パネル</a:t>
            </a:r>
            <a:r>
              <a:rPr lang="ja-JP" altLang="en-US" sz="4000" dirty="0"/>
              <a:t>収納用</a:t>
            </a:r>
            <a:r>
              <a:rPr lang="ja-JP" altLang="en-US" sz="4000" dirty="0" smtClean="0"/>
              <a:t>ケースを置くことによって</a:t>
            </a:r>
            <a:r>
              <a:rPr kumimoji="1" lang="en-US" altLang="ja-JP" sz="4000" dirty="0" smtClean="0">
                <a:latin typeface="+mj-ea"/>
                <a:ea typeface="+mj-ea"/>
              </a:rPr>
              <a:t>MIRS</a:t>
            </a:r>
            <a:r>
              <a:rPr kumimoji="1" lang="ja-JP" altLang="en-US" sz="4000" dirty="0" smtClean="0">
                <a:latin typeface="+mj-ea"/>
                <a:ea typeface="+mj-ea"/>
              </a:rPr>
              <a:t>が片付　　　　　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　　　　　</a:t>
            </a:r>
            <a:r>
              <a:rPr kumimoji="1" lang="ja-JP" altLang="en-US" sz="4000" dirty="0" err="1" smtClean="0">
                <a:latin typeface="+mj-ea"/>
                <a:ea typeface="+mj-ea"/>
              </a:rPr>
              <a:t>け</a:t>
            </a:r>
            <a:r>
              <a:rPr kumimoji="1" lang="ja-JP" altLang="en-US" sz="4000" dirty="0" smtClean="0">
                <a:latin typeface="+mj-ea"/>
                <a:ea typeface="+mj-ea"/>
              </a:rPr>
              <a:t>モードに移行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endParaRPr lang="en-US" altLang="ja-JP" sz="4000" dirty="0">
              <a:latin typeface="+mj-ea"/>
              <a:ea typeface="+mj-ea"/>
            </a:endParaRPr>
          </a:p>
          <a:p>
            <a:r>
              <a:rPr kumimoji="1" lang="ja-JP" altLang="en-US" sz="4000" dirty="0" smtClean="0">
                <a:latin typeface="+mj-ea"/>
                <a:ea typeface="+mj-ea"/>
              </a:rPr>
              <a:t>　　　　　　散らかったパネルをカメラで認識し片付ける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endParaRPr lang="en-US" altLang="ja-JP" sz="4000" dirty="0">
              <a:latin typeface="+mj-ea"/>
              <a:ea typeface="+mj-ea"/>
            </a:endParaRPr>
          </a:p>
          <a:p>
            <a:r>
              <a:rPr kumimoji="1" lang="ja-JP" altLang="en-US" sz="4000" dirty="0" smtClean="0">
                <a:latin typeface="+mj-ea"/>
                <a:ea typeface="+mj-ea"/>
              </a:rPr>
              <a:t>　　　　　　</a:t>
            </a:r>
            <a:endParaRPr lang="en-US" altLang="ja-JP" sz="4000" dirty="0">
              <a:latin typeface="+mj-ea"/>
              <a:ea typeface="+mj-ea"/>
            </a:endParaRPr>
          </a:p>
          <a:p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5875" y="5422308"/>
            <a:ext cx="2905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404040"/>
                </a:solidFill>
              </a:rPr>
              <a:t>PM:</a:t>
            </a:r>
            <a:r>
              <a:rPr kumimoji="1" lang="ja-JP" altLang="en-US" sz="4800" dirty="0" smtClean="0">
                <a:solidFill>
                  <a:srgbClr val="404040"/>
                </a:solidFill>
              </a:rPr>
              <a:t>鈴木圭太　</a:t>
            </a:r>
            <a:r>
              <a:rPr lang="en-US" altLang="ja-JP" sz="4800" dirty="0" smtClean="0">
                <a:solidFill>
                  <a:srgbClr val="404040"/>
                </a:solidFill>
              </a:rPr>
              <a:t>TL:</a:t>
            </a:r>
            <a:r>
              <a:rPr lang="ja-JP" altLang="en-US" sz="4800" dirty="0" smtClean="0">
                <a:solidFill>
                  <a:srgbClr val="404040"/>
                </a:solidFill>
              </a:rPr>
              <a:t>櫻井海斗　</a:t>
            </a:r>
            <a:r>
              <a:rPr lang="en-US" altLang="ja-JP" sz="4800" dirty="0" smtClean="0">
                <a:solidFill>
                  <a:srgbClr val="404040"/>
                </a:solidFill>
              </a:rPr>
              <a:t>MECH:</a:t>
            </a:r>
            <a:r>
              <a:rPr lang="ja-JP" altLang="en-US" sz="4800" dirty="0" smtClean="0">
                <a:solidFill>
                  <a:srgbClr val="404040"/>
                </a:solidFill>
              </a:rPr>
              <a:t>太田裕哉　山路倍弘　</a:t>
            </a:r>
            <a:r>
              <a:rPr lang="en-US" altLang="ja-JP" sz="4800" dirty="0" smtClean="0">
                <a:solidFill>
                  <a:srgbClr val="404040"/>
                </a:solidFill>
              </a:rPr>
              <a:t>ELEC:</a:t>
            </a:r>
            <a:r>
              <a:rPr lang="ja-JP" altLang="en-US" sz="4800" dirty="0" smtClean="0">
                <a:solidFill>
                  <a:srgbClr val="404040"/>
                </a:solidFill>
              </a:rPr>
              <a:t>赤羽健　渡邊莉奈　落合良亮　</a:t>
            </a:r>
            <a:r>
              <a:rPr lang="en-US" altLang="ja-JP" sz="4800" dirty="0" smtClean="0">
                <a:solidFill>
                  <a:srgbClr val="404040"/>
                </a:solidFill>
              </a:rPr>
              <a:t>SOFT:</a:t>
            </a:r>
            <a:r>
              <a:rPr lang="ja-JP" altLang="en-US" sz="4800" dirty="0" smtClean="0">
                <a:solidFill>
                  <a:srgbClr val="404040"/>
                </a:solidFill>
              </a:rPr>
              <a:t>松本修児</a:t>
            </a:r>
            <a:endParaRPr kumimoji="1" lang="ja-JP" altLang="en-US" sz="4800" dirty="0">
              <a:solidFill>
                <a:srgbClr val="404040"/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>
            <a:clrChange>
              <a:clrFrom>
                <a:srgbClr val="E6E6DB"/>
              </a:clrFrom>
              <a:clrTo>
                <a:srgbClr val="E6E6D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89" y="38307358"/>
            <a:ext cx="3957285" cy="395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78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Batang</vt:lpstr>
      <vt:lpstr>FangSong</vt:lpstr>
      <vt:lpstr>HGP創英ﾌﾟﾚｾﾞﾝｽEB</vt:lpstr>
      <vt:lpstr>HGSｺﾞｼｯｸM</vt:lpstr>
      <vt:lpstr>HGS明朝E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cybignet</dc:creator>
  <cp:lastModifiedBy>confuser</cp:lastModifiedBy>
  <cp:revision>65</cp:revision>
  <dcterms:created xsi:type="dcterms:W3CDTF">2013-06-11T08:36:10Z</dcterms:created>
  <dcterms:modified xsi:type="dcterms:W3CDTF">2018-01-31T07:41:35Z</dcterms:modified>
</cp:coreProperties>
</file>