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6" r:id="rId1"/>
    <p:sldMasterId id="2147483778" r:id="rId2"/>
  </p:sldMasterIdLst>
  <p:handoutMasterIdLst>
    <p:handoutMasterId r:id="rId37"/>
  </p:handoutMasterIdLst>
  <p:sldIdLst>
    <p:sldId id="302" r:id="rId3"/>
    <p:sldId id="260" r:id="rId4"/>
    <p:sldId id="262" r:id="rId5"/>
    <p:sldId id="272" r:id="rId6"/>
    <p:sldId id="261" r:id="rId7"/>
    <p:sldId id="263" r:id="rId8"/>
    <p:sldId id="307" r:id="rId9"/>
    <p:sldId id="280" r:id="rId10"/>
    <p:sldId id="268" r:id="rId11"/>
    <p:sldId id="270" r:id="rId12"/>
    <p:sldId id="266" r:id="rId13"/>
    <p:sldId id="274" r:id="rId14"/>
    <p:sldId id="275" r:id="rId15"/>
    <p:sldId id="276" r:id="rId16"/>
    <p:sldId id="265" r:id="rId17"/>
    <p:sldId id="269" r:id="rId18"/>
    <p:sldId id="279" r:id="rId19"/>
    <p:sldId id="271" r:id="rId20"/>
    <p:sldId id="296" r:id="rId21"/>
    <p:sldId id="282" r:id="rId22"/>
    <p:sldId id="288" r:id="rId23"/>
    <p:sldId id="289" r:id="rId24"/>
    <p:sldId id="286" r:id="rId25"/>
    <p:sldId id="301" r:id="rId26"/>
    <p:sldId id="290" r:id="rId27"/>
    <p:sldId id="278" r:id="rId28"/>
    <p:sldId id="305" r:id="rId29"/>
    <p:sldId id="291" r:id="rId30"/>
    <p:sldId id="294" r:id="rId31"/>
    <p:sldId id="295" r:id="rId32"/>
    <p:sldId id="284" r:id="rId33"/>
    <p:sldId id="283" r:id="rId34"/>
    <p:sldId id="299" r:id="rId35"/>
    <p:sldId id="300" r:id="rId36"/>
  </p:sldIdLst>
  <p:sldSz cx="12192000" cy="6858000"/>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5DC38F4C-E51A-4BE7-B097-52E30B99E37E}" type="datetimeFigureOut">
              <a:rPr kumimoji="1" lang="ja-JP" altLang="en-US" smtClean="0"/>
              <a:t>2017/11/16</a:t>
            </a:fld>
            <a:endParaRPr kumimoji="1" lang="ja-JP" altLang="en-US"/>
          </a:p>
        </p:txBody>
      </p:sp>
      <p:sp>
        <p:nvSpPr>
          <p:cNvPr id="4" name="フッター プレースホルダー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C6EF975E-1E16-4002-BE5F-0DA7A819E449}" type="slidenum">
              <a:rPr kumimoji="1" lang="ja-JP" altLang="en-US" smtClean="0"/>
              <a:t>‹#›</a:t>
            </a:fld>
            <a:endParaRPr kumimoji="1" lang="ja-JP" altLang="en-US"/>
          </a:p>
        </p:txBody>
      </p:sp>
    </p:spTree>
    <p:extLst>
      <p:ext uri="{BB962C8B-B14F-4D97-AF65-F5344CB8AC3E}">
        <p14:creationId xmlns:p14="http://schemas.microsoft.com/office/powerpoint/2010/main" val="1594687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26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49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365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59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075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084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354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336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0809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073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74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6285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3916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2741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027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188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663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191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46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73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90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48B226-31CE-49CC-9596-0B8B7888EECE}" type="datetimeFigureOut">
              <a:rPr lang="ja-JP" altLang="en-US">
                <a:solidFill>
                  <a:prstClr val="black">
                    <a:tint val="75000"/>
                  </a:prstClr>
                </a:solidFill>
              </a:rPr>
              <a:pPr/>
              <a:t>2017/11/16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1961DB3-33DB-4366-9632-580DE66447BE}"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852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8B226-31CE-49CC-9596-0B8B7888EECE}" type="datetimeFigureOut">
              <a:rPr lang="ja-JP" altLang="en-US" smtClean="0">
                <a:solidFill>
                  <a:prstClr val="black">
                    <a:tint val="75000"/>
                  </a:prstClr>
                </a:solidFill>
              </a:rPr>
              <a:pPr/>
              <a:t>2017/11/16</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1DB3-33DB-4366-9632-580DE66447BE}"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216160852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8B226-31CE-49CC-9596-0B8B7888EECE}" type="datetimeFigureOut">
              <a:rPr lang="ja-JP" altLang="en-US" smtClean="0">
                <a:solidFill>
                  <a:prstClr val="black">
                    <a:tint val="75000"/>
                  </a:prstClr>
                </a:solidFill>
              </a:rPr>
              <a:pPr/>
              <a:t>2017/11/16</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1DB3-33DB-4366-9632-580DE66447BE}"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26763031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7251" y="839028"/>
            <a:ext cx="9144000" cy="2387600"/>
          </a:xfrm>
        </p:spPr>
        <p:txBody>
          <a:bodyPr>
            <a:normAutofit/>
          </a:bodyPr>
          <a:lstStyle/>
          <a:p>
            <a:pPr algn="ctr"/>
            <a:r>
              <a:rPr lang="ja-JP" altLang="en-US" sz="7200" dirty="0"/>
              <a:t>中間発表報告</a:t>
            </a:r>
            <a:endParaRPr kumimoji="1" lang="ja-JP" altLang="en-US" sz="7200" dirty="0"/>
          </a:p>
        </p:txBody>
      </p:sp>
      <p:sp>
        <p:nvSpPr>
          <p:cNvPr id="3" name="サブタイトル 2"/>
          <p:cNvSpPr>
            <a:spLocks noGrp="1"/>
          </p:cNvSpPr>
          <p:nvPr>
            <p:ph type="subTitle" idx="1"/>
          </p:nvPr>
        </p:nvSpPr>
        <p:spPr>
          <a:xfrm>
            <a:off x="1100051" y="4095012"/>
            <a:ext cx="10058400" cy="2035796"/>
          </a:xfrm>
        </p:spPr>
        <p:txBody>
          <a:bodyPr>
            <a:normAutofit/>
          </a:bodyPr>
          <a:lstStyle/>
          <a:p>
            <a:r>
              <a:rPr lang="en-US" altLang="ja-JP" sz="32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MIRS1705</a:t>
            </a:r>
          </a:p>
          <a:p>
            <a:r>
              <a:rPr lang="en-US" altLang="ja-JP" sz="3200" u="sng" dirty="0">
                <a:solidFill>
                  <a:schemeClr val="tx1">
                    <a:lumMod val="95000"/>
                    <a:lumOff val="5000"/>
                  </a:schemeClr>
                </a:solidFill>
              </a:rPr>
              <a:t>PM </a:t>
            </a:r>
            <a:r>
              <a:rPr lang="ja-JP" altLang="en-US" sz="3200" u="sng" dirty="0">
                <a:solidFill>
                  <a:schemeClr val="tx1">
                    <a:lumMod val="95000"/>
                    <a:lumOff val="5000"/>
                  </a:schemeClr>
                </a:solidFill>
              </a:rPr>
              <a:t>鈴木圭太 </a:t>
            </a:r>
            <a:r>
              <a:rPr lang="en-US" altLang="ja-JP" sz="3200" u="sng" dirty="0">
                <a:solidFill>
                  <a:schemeClr val="tx1">
                    <a:lumMod val="95000"/>
                    <a:lumOff val="5000"/>
                  </a:schemeClr>
                </a:solidFill>
              </a:rPr>
              <a:t>TL </a:t>
            </a:r>
            <a:r>
              <a:rPr lang="ja-JP" altLang="en-US" sz="3200" u="sng" dirty="0">
                <a:solidFill>
                  <a:schemeClr val="tx1">
                    <a:lumMod val="95000"/>
                    <a:lumOff val="5000"/>
                  </a:schemeClr>
                </a:solidFill>
              </a:rPr>
              <a:t>櫻井海斗 </a:t>
            </a:r>
            <a:r>
              <a:rPr lang="en-US" altLang="ja-JP" sz="3200" u="sng" dirty="0">
                <a:solidFill>
                  <a:schemeClr val="tx1">
                    <a:lumMod val="95000"/>
                    <a:lumOff val="5000"/>
                  </a:schemeClr>
                </a:solidFill>
              </a:rPr>
              <a:t>MECH </a:t>
            </a:r>
            <a:r>
              <a:rPr lang="ja-JP" altLang="en-US" sz="3200" u="sng" dirty="0">
                <a:solidFill>
                  <a:schemeClr val="tx1">
                    <a:lumMod val="95000"/>
                    <a:lumOff val="5000"/>
                  </a:schemeClr>
                </a:solidFill>
              </a:rPr>
              <a:t>太田裕哉 山路倍弘</a:t>
            </a:r>
            <a:endParaRPr lang="en-US" altLang="ja-JP" sz="3200" u="sng" dirty="0">
              <a:solidFill>
                <a:schemeClr val="tx1">
                  <a:lumMod val="95000"/>
                  <a:lumOff val="5000"/>
                </a:schemeClr>
              </a:solidFill>
            </a:endParaRPr>
          </a:p>
          <a:p>
            <a:r>
              <a:rPr lang="en-US" altLang="ja-JP" sz="3200" u="sng" dirty="0">
                <a:solidFill>
                  <a:schemeClr val="tx1">
                    <a:lumMod val="95000"/>
                    <a:lumOff val="5000"/>
                  </a:schemeClr>
                </a:solidFill>
              </a:rPr>
              <a:t>ELEC </a:t>
            </a:r>
            <a:r>
              <a:rPr lang="ja-JP" altLang="en-US" sz="3200" u="sng" dirty="0">
                <a:solidFill>
                  <a:schemeClr val="tx1">
                    <a:lumMod val="95000"/>
                    <a:lumOff val="5000"/>
                  </a:schemeClr>
                </a:solidFill>
              </a:rPr>
              <a:t>赤羽健 落合亮介 渡邊莉奈 </a:t>
            </a:r>
            <a:r>
              <a:rPr lang="en-US" altLang="ja-JP" sz="3200" u="sng" dirty="0">
                <a:solidFill>
                  <a:schemeClr val="tx1">
                    <a:lumMod val="95000"/>
                    <a:lumOff val="5000"/>
                  </a:schemeClr>
                </a:solidFill>
              </a:rPr>
              <a:t>SOFT </a:t>
            </a:r>
            <a:r>
              <a:rPr lang="ja-JP" altLang="en-US" sz="3200" u="sng" dirty="0">
                <a:solidFill>
                  <a:schemeClr val="tx1">
                    <a:lumMod val="95000"/>
                    <a:lumOff val="5000"/>
                  </a:schemeClr>
                </a:solidFill>
              </a:rPr>
              <a:t>松本修児</a:t>
            </a:r>
            <a:r>
              <a:rPr lang="ja-JP" altLang="en-US" sz="3200" u="sng" dirty="0"/>
              <a:t>　</a:t>
            </a:r>
            <a:endParaRPr lang="en-US" altLang="ja-JP" sz="3200" u="sng" dirty="0"/>
          </a:p>
          <a:p>
            <a:endParaRPr kumimoji="1" lang="ja-JP" altLang="en-US" dirty="0"/>
          </a:p>
        </p:txBody>
      </p:sp>
    </p:spTree>
    <p:extLst>
      <p:ext uri="{BB962C8B-B14F-4D97-AF65-F5344CB8AC3E}">
        <p14:creationId xmlns:p14="http://schemas.microsoft.com/office/powerpoint/2010/main" val="17347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5000" dirty="0"/>
              <a:t>機能</a:t>
            </a:r>
            <a:endParaRPr kumimoji="1" lang="ja-JP" altLang="en-US" sz="5000" dirty="0"/>
          </a:p>
        </p:txBody>
      </p:sp>
      <p:sp>
        <p:nvSpPr>
          <p:cNvPr id="4" name="テキスト プレースホルダー 3"/>
          <p:cNvSpPr>
            <a:spLocks noGrp="1"/>
          </p:cNvSpPr>
          <p:nvPr>
            <p:ph idx="1"/>
          </p:nvPr>
        </p:nvSpPr>
        <p:spPr>
          <a:xfrm>
            <a:off x="914400" y="1952368"/>
            <a:ext cx="11063416" cy="4333102"/>
          </a:xfrm>
        </p:spPr>
        <p:txBody>
          <a:bodyPr>
            <a:normAutofit/>
          </a:bodyPr>
          <a:lstStyle/>
          <a:p>
            <a:pPr marL="0" lvl="0" indent="0">
              <a:buClr>
                <a:srgbClr val="E48312"/>
              </a:buClr>
              <a:buNone/>
            </a:pPr>
            <a:r>
              <a:rPr lang="ja-JP" altLang="en-US" sz="3200" dirty="0" smtClean="0">
                <a:solidFill>
                  <a:srgbClr val="000000">
                    <a:lumMod val="75000"/>
                    <a:lumOff val="25000"/>
                  </a:srgbClr>
                </a:solidFill>
              </a:rPr>
              <a:t>　②</a:t>
            </a:r>
            <a:r>
              <a:rPr lang="ja-JP" altLang="en-US" sz="3200" dirty="0">
                <a:solidFill>
                  <a:srgbClr val="000000">
                    <a:lumMod val="75000"/>
                    <a:lumOff val="25000"/>
                  </a:srgbClr>
                </a:solidFill>
              </a:rPr>
              <a:t>パネルの種類によって様々な</a:t>
            </a:r>
            <a:r>
              <a:rPr lang="ja-JP" altLang="en-US" sz="3200" dirty="0" smtClean="0">
                <a:solidFill>
                  <a:srgbClr val="000000">
                    <a:lumMod val="75000"/>
                    <a:lumOff val="25000"/>
                  </a:srgbClr>
                </a:solidFill>
              </a:rPr>
              <a:t>動作</a:t>
            </a:r>
            <a:endParaRPr lang="en-US" altLang="ja-JP" dirty="0" smtClean="0"/>
          </a:p>
          <a:p>
            <a:pPr>
              <a:lnSpc>
                <a:spcPct val="70000"/>
              </a:lnSpc>
              <a:spcBef>
                <a:spcPts val="0"/>
              </a:spcBef>
            </a:pPr>
            <a:endParaRPr lang="en-US" altLang="ja-JP" sz="2800" dirty="0" smtClean="0"/>
          </a:p>
          <a:p>
            <a:pPr marL="0" indent="0">
              <a:buNone/>
            </a:pPr>
            <a:r>
              <a:rPr lang="ja-JP" altLang="en-US" sz="2800" dirty="0" smtClean="0"/>
              <a:t>　カラーパネルは</a:t>
            </a:r>
            <a:endParaRPr lang="en-US" altLang="ja-JP" sz="2800" dirty="0"/>
          </a:p>
          <a:p>
            <a:pPr marL="0" indent="0">
              <a:buNone/>
            </a:pPr>
            <a:r>
              <a:rPr lang="ja-JP" altLang="en-US" sz="2800" dirty="0" smtClean="0"/>
              <a:t>　・前進　・後退　・</a:t>
            </a:r>
            <a:r>
              <a:rPr lang="ja-JP" altLang="en-US" sz="2800" dirty="0"/>
              <a:t>左</a:t>
            </a:r>
            <a:r>
              <a:rPr lang="ja-JP" altLang="en-US" sz="2800" dirty="0" smtClean="0"/>
              <a:t>回転　・</a:t>
            </a:r>
            <a:r>
              <a:rPr lang="ja-JP" altLang="en-US" sz="2800" dirty="0"/>
              <a:t>右</a:t>
            </a:r>
            <a:r>
              <a:rPr lang="ja-JP" altLang="en-US" sz="2800" dirty="0" smtClean="0"/>
              <a:t>回転</a:t>
            </a:r>
            <a:endParaRPr lang="en-US" altLang="ja-JP" sz="2800" dirty="0" smtClean="0"/>
          </a:p>
          <a:p>
            <a:pPr marL="0" indent="0">
              <a:buNone/>
            </a:pPr>
            <a:r>
              <a:rPr lang="ja-JP" altLang="en-US" sz="2800" dirty="0" smtClean="0"/>
              <a:t>　・待機　・ループスタート</a:t>
            </a:r>
            <a:r>
              <a:rPr lang="ja-JP" altLang="en-US" sz="2800" dirty="0"/>
              <a:t>　</a:t>
            </a:r>
            <a:r>
              <a:rPr lang="ja-JP" altLang="en-US" sz="2800" dirty="0" smtClean="0"/>
              <a:t>・ループエンド　・</a:t>
            </a:r>
            <a:r>
              <a:rPr lang="ja-JP" altLang="en-US" sz="2800" dirty="0"/>
              <a:t>動作</a:t>
            </a:r>
            <a:r>
              <a:rPr lang="ja-JP" altLang="en-US" sz="2800" dirty="0" smtClean="0"/>
              <a:t>終了</a:t>
            </a:r>
            <a:endParaRPr lang="en-US" altLang="ja-JP" sz="2800" dirty="0" smtClean="0"/>
          </a:p>
          <a:p>
            <a:endParaRPr lang="en-US" altLang="ja-JP" sz="1200" dirty="0"/>
          </a:p>
          <a:p>
            <a:pPr marL="0" indent="0">
              <a:buNone/>
            </a:pPr>
            <a:r>
              <a:rPr lang="ja-JP" altLang="en-US" sz="2800" dirty="0" smtClean="0"/>
              <a:t>　の</a:t>
            </a:r>
            <a:r>
              <a:rPr lang="ja-JP" altLang="en-US" sz="2800" dirty="0"/>
              <a:t>８つの動作に対応した８色を</a:t>
            </a:r>
            <a:r>
              <a:rPr lang="ja-JP" altLang="en-US" sz="2800" dirty="0" smtClean="0"/>
              <a:t>用いる</a:t>
            </a:r>
            <a:endParaRPr lang="en-US" altLang="ja-JP" sz="2800" dirty="0" smtClean="0"/>
          </a:p>
          <a:p>
            <a:pPr marL="0" indent="0">
              <a:buNone/>
            </a:pPr>
            <a:r>
              <a:rPr lang="ja-JP" altLang="en-US" sz="2800" dirty="0" smtClean="0"/>
              <a:t>　パネル</a:t>
            </a:r>
            <a:r>
              <a:rPr lang="ja-JP" altLang="en-US" sz="2800" dirty="0"/>
              <a:t>に</a:t>
            </a:r>
            <a:r>
              <a:rPr lang="ja-JP" altLang="en-US" sz="2800" dirty="0" smtClean="0"/>
              <a:t>は数字</a:t>
            </a:r>
            <a:r>
              <a:rPr lang="ja-JP" altLang="en-US" sz="2800" dirty="0"/>
              <a:t>も表記</a:t>
            </a:r>
            <a:r>
              <a:rPr lang="ja-JP" altLang="en-US" sz="2800" dirty="0" smtClean="0"/>
              <a:t>し、それを</a:t>
            </a:r>
            <a:r>
              <a:rPr lang="ja-JP" altLang="en-US" sz="2800" dirty="0"/>
              <a:t>認識することに</a:t>
            </a:r>
            <a:r>
              <a:rPr lang="ja-JP" altLang="en-US" sz="2800" dirty="0" smtClean="0"/>
              <a:t>よって</a:t>
            </a:r>
            <a:endParaRPr lang="en-US" altLang="ja-JP" sz="2800" dirty="0" smtClean="0"/>
          </a:p>
          <a:p>
            <a:pPr marL="0" indent="0">
              <a:buNone/>
            </a:pPr>
            <a:r>
              <a:rPr lang="ja-JP" altLang="en-US" sz="2800" dirty="0" smtClean="0"/>
              <a:t>動作量を変更する</a:t>
            </a:r>
            <a:endParaRPr lang="en-US" altLang="ja-JP" sz="2800" dirty="0"/>
          </a:p>
          <a:p>
            <a:endParaRPr lang="en-US" altLang="ja-JP" sz="2200" dirty="0"/>
          </a:p>
          <a:p>
            <a:endParaRPr kumimoji="1" lang="ja-JP" altLang="en-US"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26782" r="16052"/>
          <a:stretch/>
        </p:blipFill>
        <p:spPr>
          <a:xfrm>
            <a:off x="8986773" y="2669058"/>
            <a:ext cx="2168907" cy="1995577"/>
          </a:xfrm>
          <a:prstGeom prst="rect">
            <a:avLst/>
          </a:prstGeom>
          <a:ln w="25400">
            <a:solidFill>
              <a:schemeClr val="tx1"/>
            </a:solidFill>
          </a:ln>
        </p:spPr>
      </p:pic>
    </p:spTree>
    <p:extLst>
      <p:ext uri="{BB962C8B-B14F-4D97-AF65-F5344CB8AC3E}">
        <p14:creationId xmlns:p14="http://schemas.microsoft.com/office/powerpoint/2010/main" val="1610952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機能</a:t>
            </a:r>
            <a:endParaRPr kumimoji="1" lang="ja-JP" altLang="en-US" dirty="0"/>
          </a:p>
        </p:txBody>
      </p:sp>
      <p:sp>
        <p:nvSpPr>
          <p:cNvPr id="3" name="コンテンツ プレースホルダー 2"/>
          <p:cNvSpPr>
            <a:spLocks noGrp="1"/>
          </p:cNvSpPr>
          <p:nvPr>
            <p:ph idx="1"/>
          </p:nvPr>
        </p:nvSpPr>
        <p:spPr>
          <a:xfrm>
            <a:off x="1097280" y="1845733"/>
            <a:ext cx="10058400" cy="4755091"/>
          </a:xfrm>
        </p:spPr>
        <p:txBody>
          <a:bodyPr>
            <a:normAutofit/>
          </a:bodyPr>
          <a:lstStyle/>
          <a:p>
            <a:pPr marL="0" lvl="0" indent="0">
              <a:buClr>
                <a:srgbClr val="E48312"/>
              </a:buClr>
              <a:buNone/>
            </a:pPr>
            <a:r>
              <a:rPr lang="ja-JP" altLang="en-US" sz="3200" dirty="0">
                <a:solidFill>
                  <a:srgbClr val="000000">
                    <a:lumMod val="75000"/>
                    <a:lumOff val="25000"/>
                  </a:srgbClr>
                </a:solidFill>
              </a:rPr>
              <a:t>③専用の箱を置けば自動片付けを</a:t>
            </a:r>
            <a:r>
              <a:rPr lang="ja-JP" altLang="en-US" sz="3200" dirty="0" smtClean="0">
                <a:solidFill>
                  <a:srgbClr val="000000">
                    <a:lumMod val="75000"/>
                    <a:lumOff val="25000"/>
                  </a:srgbClr>
                </a:solidFill>
              </a:rPr>
              <a:t>する</a:t>
            </a:r>
            <a:endParaRPr lang="en-US" altLang="ja-JP" sz="3200" dirty="0" smtClean="0">
              <a:solidFill>
                <a:srgbClr val="000000">
                  <a:lumMod val="75000"/>
                  <a:lumOff val="25000"/>
                </a:srgbClr>
              </a:solidFill>
            </a:endParaRPr>
          </a:p>
          <a:p>
            <a:pPr lvl="0">
              <a:lnSpc>
                <a:spcPct val="50000"/>
              </a:lnSpc>
              <a:spcBef>
                <a:spcPts val="0"/>
              </a:spcBef>
              <a:buClr>
                <a:srgbClr val="E48312"/>
              </a:buClr>
            </a:pPr>
            <a:endParaRPr lang="en-US" altLang="ja-JP" sz="3200" dirty="0"/>
          </a:p>
          <a:p>
            <a:pPr marL="201168" lvl="1" indent="0">
              <a:buNone/>
            </a:pPr>
            <a:r>
              <a:rPr lang="ja-JP" altLang="en-US" sz="2800" dirty="0" smtClean="0"/>
              <a:t>パネル</a:t>
            </a:r>
            <a:r>
              <a:rPr lang="ja-JP" altLang="en-US" sz="2800" dirty="0"/>
              <a:t>配置部に収納用ケースを</a:t>
            </a:r>
            <a:r>
              <a:rPr lang="ja-JP" altLang="en-US" sz="2800" dirty="0" smtClean="0"/>
              <a:t>設置</a:t>
            </a:r>
            <a:endParaRPr lang="en-US" altLang="ja-JP" sz="2800" dirty="0" smtClean="0"/>
          </a:p>
          <a:p>
            <a:pPr marL="201168" lvl="1" indent="0">
              <a:lnSpc>
                <a:spcPct val="50000"/>
              </a:lnSpc>
              <a:spcBef>
                <a:spcPts val="0"/>
              </a:spcBef>
              <a:spcAft>
                <a:spcPts val="0"/>
              </a:spcAft>
              <a:buNone/>
            </a:pPr>
            <a:endParaRPr lang="en-US" altLang="ja-JP" sz="2800" dirty="0" smtClean="0"/>
          </a:p>
          <a:p>
            <a:pPr marL="201168" lvl="1" indent="0">
              <a:buNone/>
            </a:pPr>
            <a:r>
              <a:rPr lang="ja-JP" altLang="en-US" sz="2800" dirty="0" smtClean="0"/>
              <a:t>→　片付けモードに移行</a:t>
            </a:r>
            <a:endParaRPr lang="en-US" altLang="ja-JP" sz="2800" dirty="0" smtClean="0"/>
          </a:p>
          <a:p>
            <a:pPr marL="201168" lvl="1" indent="0">
              <a:buNone/>
            </a:pPr>
            <a:endParaRPr lang="en-US" altLang="ja-JP" sz="1100" dirty="0" smtClean="0"/>
          </a:p>
          <a:p>
            <a:pPr marL="201168" lvl="1" indent="0">
              <a:buNone/>
            </a:pPr>
            <a:r>
              <a:rPr lang="ja-JP" altLang="en-US" sz="2800" dirty="0" smtClean="0"/>
              <a:t>片付けモード</a:t>
            </a:r>
            <a:endParaRPr lang="en-US" altLang="ja-JP" sz="2800" dirty="0" smtClean="0"/>
          </a:p>
          <a:p>
            <a:pPr marL="201168" lvl="1" indent="0">
              <a:lnSpc>
                <a:spcPct val="50000"/>
              </a:lnSpc>
              <a:spcBef>
                <a:spcPts val="0"/>
              </a:spcBef>
              <a:spcAft>
                <a:spcPts val="0"/>
              </a:spcAft>
              <a:buNone/>
            </a:pPr>
            <a:endParaRPr lang="en-US" altLang="ja-JP" sz="2800" dirty="0" smtClean="0"/>
          </a:p>
          <a:p>
            <a:pPr marL="201168" lvl="1" indent="0">
              <a:buNone/>
            </a:pPr>
            <a:r>
              <a:rPr lang="ja-JP" altLang="en-US" sz="2800" dirty="0" smtClean="0"/>
              <a:t>①予め</a:t>
            </a:r>
            <a:r>
              <a:rPr lang="ja-JP" altLang="en-US" sz="2800" dirty="0"/>
              <a:t>指定された範囲を</a:t>
            </a:r>
            <a:r>
              <a:rPr lang="ja-JP" altLang="en-US" sz="2800" dirty="0" smtClean="0"/>
              <a:t>移動</a:t>
            </a:r>
            <a:endParaRPr lang="en-US" altLang="ja-JP" sz="2800" dirty="0"/>
          </a:p>
          <a:p>
            <a:pPr marL="201168" lvl="1" indent="0">
              <a:buNone/>
            </a:pPr>
            <a:r>
              <a:rPr lang="ja-JP" altLang="en-US" sz="2800" dirty="0" smtClean="0"/>
              <a:t>②パネルを</a:t>
            </a:r>
            <a:r>
              <a:rPr lang="ja-JP" altLang="en-US" sz="2800" dirty="0"/>
              <a:t>アームにより</a:t>
            </a:r>
            <a:r>
              <a:rPr lang="ja-JP" altLang="en-US" sz="2800" dirty="0" smtClean="0"/>
              <a:t>回収</a:t>
            </a:r>
            <a:endParaRPr lang="en-US" altLang="ja-JP" sz="2800" dirty="0"/>
          </a:p>
          <a:p>
            <a:pPr marL="201168" lvl="1" indent="0">
              <a:buNone/>
            </a:pPr>
            <a:r>
              <a:rPr lang="ja-JP" altLang="en-US" sz="2800" dirty="0" smtClean="0"/>
              <a:t>③収納用ケース</a:t>
            </a:r>
            <a:r>
              <a:rPr lang="ja-JP" altLang="en-US" sz="2800" dirty="0"/>
              <a:t>に</a:t>
            </a:r>
            <a:r>
              <a:rPr lang="ja-JP" altLang="en-US" sz="2800" dirty="0" smtClean="0"/>
              <a:t>散らばったパネル</a:t>
            </a:r>
            <a:r>
              <a:rPr lang="ja-JP" altLang="en-US" sz="2800" dirty="0"/>
              <a:t>を回収</a:t>
            </a:r>
            <a:r>
              <a:rPr lang="ja-JP" altLang="en-US" sz="2800" dirty="0" smtClean="0"/>
              <a:t>する</a:t>
            </a:r>
            <a:endParaRPr lang="ja-JP" altLang="en-US" sz="2800" dirty="0"/>
          </a:p>
        </p:txBody>
      </p:sp>
      <p:sp>
        <p:nvSpPr>
          <p:cNvPr id="17" name="正方形/長方形 16"/>
          <p:cNvSpPr/>
          <p:nvPr/>
        </p:nvSpPr>
        <p:spPr>
          <a:xfrm>
            <a:off x="1023139" y="4369331"/>
            <a:ext cx="8339749" cy="1899664"/>
          </a:xfrm>
          <a:prstGeom prst="rect">
            <a:avLst/>
          </a:prstGeom>
          <a:solidFill>
            <a:schemeClr val="accent1">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9937" y="3173370"/>
            <a:ext cx="2445544" cy="3095625"/>
          </a:xfrm>
          <a:prstGeom prst="rect">
            <a:avLst/>
          </a:prstGeom>
        </p:spPr>
      </p:pic>
    </p:spTree>
    <p:extLst>
      <p:ext uri="{BB962C8B-B14F-4D97-AF65-F5344CB8AC3E}">
        <p14:creationId xmlns:p14="http://schemas.microsoft.com/office/powerpoint/2010/main" val="360513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60764" y="5209309"/>
            <a:ext cx="595745" cy="63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prstClr val="white"/>
              </a:solidFill>
            </a:endParaRPr>
          </a:p>
        </p:txBody>
      </p:sp>
      <p:sp>
        <p:nvSpPr>
          <p:cNvPr id="13" name="正方形/長方形 12"/>
          <p:cNvSpPr/>
          <p:nvPr/>
        </p:nvSpPr>
        <p:spPr>
          <a:xfrm>
            <a:off x="8271164" y="1205345"/>
            <a:ext cx="609600" cy="6373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mtClean="0">
              <a:solidFill>
                <a:prstClr val="white"/>
              </a:solidFill>
            </a:endParaRPr>
          </a:p>
        </p:txBody>
      </p:sp>
      <p:sp>
        <p:nvSpPr>
          <p:cNvPr id="14" name="正方形/長方形 13"/>
          <p:cNvSpPr/>
          <p:nvPr/>
        </p:nvSpPr>
        <p:spPr>
          <a:xfrm>
            <a:off x="6400800" y="4918364"/>
            <a:ext cx="637309" cy="6373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mtClean="0">
              <a:solidFill>
                <a:prstClr val="white"/>
              </a:solidFill>
            </a:endParaRPr>
          </a:p>
        </p:txBody>
      </p:sp>
      <p:sp>
        <p:nvSpPr>
          <p:cNvPr id="15" name="フローチャート: 処理 14"/>
          <p:cNvSpPr/>
          <p:nvPr/>
        </p:nvSpPr>
        <p:spPr>
          <a:xfrm>
            <a:off x="5902036" y="2178287"/>
            <a:ext cx="595746" cy="618185"/>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smtClean="0">
              <a:solidFill>
                <a:prstClr val="white"/>
              </a:solidFill>
            </a:endParaRPr>
          </a:p>
        </p:txBody>
      </p:sp>
      <p:sp>
        <p:nvSpPr>
          <p:cNvPr id="16" name="フローチャート: 処理 15"/>
          <p:cNvSpPr/>
          <p:nvPr/>
        </p:nvSpPr>
        <p:spPr>
          <a:xfrm>
            <a:off x="1579418" y="1205345"/>
            <a:ext cx="678873" cy="63731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mtClean="0">
              <a:solidFill>
                <a:prstClr val="black"/>
              </a:solidFill>
            </a:endParaRPr>
          </a:p>
        </p:txBody>
      </p:sp>
      <p:sp>
        <p:nvSpPr>
          <p:cNvPr id="17" name="フローチャート: 処理 16"/>
          <p:cNvSpPr/>
          <p:nvPr/>
        </p:nvSpPr>
        <p:spPr>
          <a:xfrm>
            <a:off x="9933709" y="2178287"/>
            <a:ext cx="595746" cy="618185"/>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mtClean="0">
              <a:solidFill>
                <a:prstClr val="black"/>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388" y="2796472"/>
            <a:ext cx="3424012" cy="3258601"/>
          </a:xfrm>
          <a:prstGeom prst="rect">
            <a:avLst/>
          </a:prstGeom>
        </p:spPr>
      </p:pic>
      <p:sp>
        <p:nvSpPr>
          <p:cNvPr id="6" name="直方体 5"/>
          <p:cNvSpPr/>
          <p:nvPr/>
        </p:nvSpPr>
        <p:spPr>
          <a:xfrm>
            <a:off x="2585684" y="2178287"/>
            <a:ext cx="2189409" cy="2215167"/>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6600" dirty="0" smtClean="0">
                <a:solidFill>
                  <a:prstClr val="white"/>
                </a:solidFill>
              </a:rPr>
              <a:t>箱</a:t>
            </a:r>
          </a:p>
        </p:txBody>
      </p:sp>
    </p:spTree>
    <p:extLst>
      <p:ext uri="{BB962C8B-B14F-4D97-AF65-F5344CB8AC3E}">
        <p14:creationId xmlns:p14="http://schemas.microsoft.com/office/powerpoint/2010/main" val="29512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91667E-6 3.33333E-6 L 0.13737 0.04004 C 0.16589 0.04907 0.20899 0.05393 0.25404 0.05393 C 0.30547 0.05393 0.34662 0.04907 0.37513 0.04004 L 0.51289 3.33333E-6 " pathEditMode="relative" rAng="0" ptsTypes="AAAAA">
                                      <p:cBhvr>
                                        <p:cTn id="6" dur="2000" fill="hold"/>
                                        <p:tgtEl>
                                          <p:spTgt spid="6"/>
                                        </p:tgtEl>
                                        <p:attrNameLst>
                                          <p:attrName>ppt_x</p:attrName>
                                          <p:attrName>ppt_y</p:attrName>
                                        </p:attrNameLst>
                                      </p:cBhvr>
                                      <p:rCtr x="25638"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60764" y="5209309"/>
            <a:ext cx="595745" cy="63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prstClr val="white"/>
              </a:solidFill>
            </a:endParaRPr>
          </a:p>
        </p:txBody>
      </p:sp>
      <p:sp>
        <p:nvSpPr>
          <p:cNvPr id="7" name="正方形/長方形 6"/>
          <p:cNvSpPr/>
          <p:nvPr/>
        </p:nvSpPr>
        <p:spPr>
          <a:xfrm>
            <a:off x="6400800" y="4918364"/>
            <a:ext cx="637309" cy="6373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mtClean="0">
              <a:solidFill>
                <a:prstClr val="white"/>
              </a:solidFill>
            </a:endParaRPr>
          </a:p>
        </p:txBody>
      </p:sp>
      <p:sp>
        <p:nvSpPr>
          <p:cNvPr id="8" name="正方形/長方形 7"/>
          <p:cNvSpPr/>
          <p:nvPr/>
        </p:nvSpPr>
        <p:spPr>
          <a:xfrm>
            <a:off x="8271164" y="1205345"/>
            <a:ext cx="609600" cy="6373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mtClean="0">
              <a:solidFill>
                <a:prstClr val="white"/>
              </a:solidFill>
            </a:endParaRPr>
          </a:p>
        </p:txBody>
      </p:sp>
      <p:sp>
        <p:nvSpPr>
          <p:cNvPr id="9" name="フローチャート: 処理 8"/>
          <p:cNvSpPr/>
          <p:nvPr/>
        </p:nvSpPr>
        <p:spPr>
          <a:xfrm>
            <a:off x="1579418" y="1205345"/>
            <a:ext cx="678873" cy="63731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mtClean="0">
              <a:solidFill>
                <a:prstClr val="black"/>
              </a:solidFill>
            </a:endParaRPr>
          </a:p>
        </p:txBody>
      </p:sp>
      <p:sp>
        <p:nvSpPr>
          <p:cNvPr id="10" name="フローチャート: 処理 9"/>
          <p:cNvSpPr/>
          <p:nvPr/>
        </p:nvSpPr>
        <p:spPr>
          <a:xfrm>
            <a:off x="5902036" y="2178287"/>
            <a:ext cx="595746" cy="618185"/>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smtClean="0">
              <a:solidFill>
                <a:prstClr val="white"/>
              </a:solidFill>
            </a:endParaRPr>
          </a:p>
        </p:txBody>
      </p:sp>
      <p:sp>
        <p:nvSpPr>
          <p:cNvPr id="11" name="フローチャート: 処理 10"/>
          <p:cNvSpPr/>
          <p:nvPr/>
        </p:nvSpPr>
        <p:spPr>
          <a:xfrm>
            <a:off x="9933709" y="2178287"/>
            <a:ext cx="595746" cy="618185"/>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mtClean="0">
              <a:solidFill>
                <a:prstClr val="black"/>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180" y="2559268"/>
            <a:ext cx="2915057" cy="4153480"/>
          </a:xfrm>
          <a:prstGeom prst="rect">
            <a:avLst/>
          </a:prstGeom>
        </p:spPr>
      </p:pic>
    </p:spTree>
    <p:extLst>
      <p:ext uri="{BB962C8B-B14F-4D97-AF65-F5344CB8AC3E}">
        <p14:creationId xmlns:p14="http://schemas.microsoft.com/office/powerpoint/2010/main" val="39109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3138 -0.56667 C -0.07161 -0.56667 0.125 -0.3838 0.125 -0.15834 C 0.125 0.06689 -0.07161 0.25 -0.3138 0.25 C -0.55599 0.25 -0.75247 0.06689 -0.75247 -0.15834 C -0.75247 -0.3838 -0.55599 -0.56667 -0.3138 -0.56667 Z " pathEditMode="relative" rAng="0" ptsTypes="AAAAA">
                                      <p:cBhvr>
                                        <p:cTn id="6" dur="2000" fill="hold"/>
                                        <p:tgtEl>
                                          <p:spTgt spid="3"/>
                                        </p:tgtEl>
                                        <p:attrNameLst>
                                          <p:attrName>ppt_x</p:attrName>
                                          <p:attrName>ppt_y</p:attrName>
                                        </p:attrNameLst>
                                      </p:cBhvr>
                                      <p:rCtr x="0" y="4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59873" y="2509106"/>
            <a:ext cx="6708028" cy="1506476"/>
          </a:xfrm>
        </p:spPr>
        <p:txBody>
          <a:bodyPr>
            <a:noAutofit/>
          </a:bodyPr>
          <a:lstStyle/>
          <a:p>
            <a:r>
              <a:rPr kumimoji="1" lang="ja-JP" altLang="en-US" sz="8800" dirty="0" smtClean="0"/>
              <a:t>片付けモード</a:t>
            </a:r>
            <a:endParaRPr kumimoji="1" lang="ja-JP" altLang="en-US" sz="8800" dirty="0"/>
          </a:p>
        </p:txBody>
      </p:sp>
      <p:sp>
        <p:nvSpPr>
          <p:cNvPr id="6" name="星 4 5"/>
          <p:cNvSpPr/>
          <p:nvPr/>
        </p:nvSpPr>
        <p:spPr>
          <a:xfrm>
            <a:off x="706582" y="4253345"/>
            <a:ext cx="2147454" cy="2313710"/>
          </a:xfrm>
          <a:prstGeom prst="star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smtClean="0">
              <a:solidFill>
                <a:prstClr val="white"/>
              </a:solidFill>
            </a:endParaRPr>
          </a:p>
        </p:txBody>
      </p:sp>
      <p:sp>
        <p:nvSpPr>
          <p:cNvPr id="7" name="星 4 6"/>
          <p:cNvSpPr/>
          <p:nvPr/>
        </p:nvSpPr>
        <p:spPr>
          <a:xfrm>
            <a:off x="6230047" y="249382"/>
            <a:ext cx="1537854" cy="1371600"/>
          </a:xfrm>
          <a:prstGeom prst="star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smtClean="0">
              <a:solidFill>
                <a:prstClr val="white"/>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671" y="2413575"/>
            <a:ext cx="2915057" cy="4153480"/>
          </a:xfrm>
          <a:prstGeom prst="rect">
            <a:avLst/>
          </a:prstGeom>
        </p:spPr>
      </p:pic>
    </p:spTree>
    <p:extLst>
      <p:ext uri="{BB962C8B-B14F-4D97-AF65-F5344CB8AC3E}">
        <p14:creationId xmlns:p14="http://schemas.microsoft.com/office/powerpoint/2010/main" val="210988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仕様</a:t>
            </a:r>
            <a:endParaRPr kumimoji="1" lang="ja-JP" altLang="en-US" dirty="0"/>
          </a:p>
        </p:txBody>
      </p:sp>
      <p:sp>
        <p:nvSpPr>
          <p:cNvPr id="6" name="コンテンツ プレースホルダー 5"/>
          <p:cNvSpPr>
            <a:spLocks noGrp="1"/>
          </p:cNvSpPr>
          <p:nvPr>
            <p:ph idx="1"/>
          </p:nvPr>
        </p:nvSpPr>
        <p:spPr>
          <a:xfrm>
            <a:off x="1024128" y="2084832"/>
            <a:ext cx="9720073" cy="4023360"/>
          </a:xfrm>
        </p:spPr>
        <p:txBody>
          <a:bodyPr/>
          <a:lstStyle/>
          <a:p>
            <a:r>
              <a:rPr kumimoji="1" lang="ja-JP" altLang="en-US" dirty="0" smtClean="0"/>
              <a:t>標準機からの変更点</a:t>
            </a:r>
            <a:r>
              <a:rPr kumimoji="1" lang="en-US" altLang="ja-JP" dirty="0" smtClean="0"/>
              <a:t>(</a:t>
            </a:r>
            <a:r>
              <a:rPr kumimoji="1" lang="ja-JP" altLang="en-US" dirty="0" smtClean="0"/>
              <a:t>メカ</a:t>
            </a:r>
            <a:r>
              <a:rPr kumimoji="1" lang="en-US" altLang="ja-JP" dirty="0" smtClean="0"/>
              <a:t>)</a:t>
            </a:r>
          </a:p>
          <a:p>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699611916"/>
              </p:ext>
            </p:extLst>
          </p:nvPr>
        </p:nvGraphicFramePr>
        <p:xfrm>
          <a:off x="1024127" y="2903219"/>
          <a:ext cx="10302899" cy="2723444"/>
        </p:xfrm>
        <a:graphic>
          <a:graphicData uri="http://schemas.openxmlformats.org/drawingml/2006/table">
            <a:tbl>
              <a:tblPr>
                <a:tableStyleId>{5C22544A-7EE6-4342-B048-85BDC9FD1C3A}</a:tableStyleId>
              </a:tblPr>
              <a:tblGrid>
                <a:gridCol w="2684967"/>
                <a:gridCol w="7617932"/>
              </a:tblGrid>
              <a:tr h="682696">
                <a:tc>
                  <a:txBody>
                    <a:bodyPr/>
                    <a:lstStyle/>
                    <a:p>
                      <a:pPr algn="l" fontAlgn="ctr"/>
                      <a:r>
                        <a:rPr lang="ja-JP" altLang="en-US" sz="2400" u="none" strike="noStrike" dirty="0">
                          <a:effectLst/>
                        </a:rPr>
                        <a:t>変更点</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c>
                  <a:txBody>
                    <a:bodyPr/>
                    <a:lstStyle/>
                    <a:p>
                      <a:pPr algn="l" fontAlgn="ctr"/>
                      <a:r>
                        <a:rPr lang="ja-JP" altLang="en-US" sz="2400" u="none" strike="noStrike" dirty="0">
                          <a:effectLst/>
                        </a:rPr>
                        <a:t>目的</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r>
              <a:tr h="1358052">
                <a:tc>
                  <a:txBody>
                    <a:bodyPr/>
                    <a:lstStyle/>
                    <a:p>
                      <a:pPr algn="l" fontAlgn="ctr"/>
                      <a:r>
                        <a:rPr lang="ja-JP" altLang="en-US" sz="2400" u="none" strike="noStrike" dirty="0">
                          <a:effectLst/>
                        </a:rPr>
                        <a:t>アクリルシャーシの追加</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dirty="0">
                          <a:effectLst/>
                        </a:rPr>
                        <a:t>パネルを置く場所、パネルの色を認識するカメラの設置場所、アームの増設場所を確保するため。</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682696">
                <a:tc>
                  <a:txBody>
                    <a:bodyPr/>
                    <a:lstStyle/>
                    <a:p>
                      <a:pPr algn="l" fontAlgn="ctr"/>
                      <a:r>
                        <a:rPr lang="ja-JP" altLang="en-US" sz="2400" u="none" strike="noStrike" dirty="0">
                          <a:effectLst/>
                        </a:rPr>
                        <a:t>アームの増設</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dirty="0">
                          <a:effectLst/>
                        </a:rPr>
                        <a:t>床に散らかっているパネルを片付けるため。</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188671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仕様</a:t>
            </a:r>
            <a:endParaRPr kumimoji="1" lang="ja-JP" altLang="en-US" dirty="0"/>
          </a:p>
        </p:txBody>
      </p:sp>
      <p:sp>
        <p:nvSpPr>
          <p:cNvPr id="3" name="コンテンツ プレースホルダー 2"/>
          <p:cNvSpPr>
            <a:spLocks noGrp="1"/>
          </p:cNvSpPr>
          <p:nvPr>
            <p:ph idx="1"/>
          </p:nvPr>
        </p:nvSpPr>
        <p:spPr>
          <a:xfrm>
            <a:off x="1024128" y="2084832"/>
            <a:ext cx="9720073" cy="4023360"/>
          </a:xfrm>
        </p:spPr>
        <p:txBody>
          <a:bodyPr/>
          <a:lstStyle/>
          <a:p>
            <a:r>
              <a:rPr kumimoji="1" lang="ja-JP" altLang="en-US" dirty="0" smtClean="0"/>
              <a:t>標準機からの変更点</a:t>
            </a:r>
            <a:r>
              <a:rPr lang="en-US" altLang="ja-JP" dirty="0" smtClean="0"/>
              <a:t>(</a:t>
            </a:r>
            <a:r>
              <a:rPr lang="ja-JP" altLang="en-US" dirty="0" smtClean="0"/>
              <a:t>エレキ</a:t>
            </a:r>
            <a:r>
              <a:rPr lang="en-US" altLang="ja-JP" dirty="0" smtClean="0"/>
              <a:t>)</a:t>
            </a:r>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70072032"/>
              </p:ext>
            </p:extLst>
          </p:nvPr>
        </p:nvGraphicFramePr>
        <p:xfrm>
          <a:off x="1024128" y="2628901"/>
          <a:ext cx="10383012" cy="3675367"/>
        </p:xfrm>
        <a:graphic>
          <a:graphicData uri="http://schemas.openxmlformats.org/drawingml/2006/table">
            <a:tbl>
              <a:tblPr>
                <a:tableStyleId>{5C22544A-7EE6-4342-B048-85BDC9FD1C3A}</a:tableStyleId>
              </a:tblPr>
              <a:tblGrid>
                <a:gridCol w="4692582"/>
                <a:gridCol w="5690430"/>
              </a:tblGrid>
              <a:tr h="790310">
                <a:tc>
                  <a:txBody>
                    <a:bodyPr/>
                    <a:lstStyle/>
                    <a:p>
                      <a:pPr algn="l" fontAlgn="ctr"/>
                      <a:r>
                        <a:rPr lang="ja-JP" altLang="en-US" sz="2400" u="none" strike="noStrike" dirty="0">
                          <a:effectLst/>
                        </a:rPr>
                        <a:t>変更点</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c>
                  <a:txBody>
                    <a:bodyPr/>
                    <a:lstStyle/>
                    <a:p>
                      <a:pPr algn="l" fontAlgn="ctr"/>
                      <a:r>
                        <a:rPr lang="ja-JP" altLang="en-US" sz="2400" u="none" strike="noStrike" dirty="0">
                          <a:effectLst/>
                        </a:rPr>
                        <a:t>目的</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r>
              <a:tr h="650281">
                <a:tc>
                  <a:txBody>
                    <a:bodyPr/>
                    <a:lstStyle/>
                    <a:p>
                      <a:pPr algn="l" fontAlgn="ctr"/>
                      <a:r>
                        <a:rPr lang="ja-JP" altLang="en-US" sz="2400" u="none" strike="noStrike">
                          <a:effectLst/>
                        </a:rPr>
                        <a:t>カメラの増設</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a:effectLst/>
                        </a:rPr>
                        <a:t>パネルの色を認識するため。</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1136822">
                <a:tc>
                  <a:txBody>
                    <a:bodyPr/>
                    <a:lstStyle/>
                    <a:p>
                      <a:pPr algn="l" fontAlgn="ctr"/>
                      <a:r>
                        <a:rPr lang="ja-JP" altLang="en-US" sz="2400" u="none" strike="noStrike" dirty="0">
                          <a:effectLst/>
                        </a:rPr>
                        <a:t>モータ、ロータリーエンコーダの増設</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a:effectLst/>
                        </a:rPr>
                        <a:t>パネル片付け用のアームを制御するため。</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48977">
                <a:tc>
                  <a:txBody>
                    <a:bodyPr/>
                    <a:lstStyle/>
                    <a:p>
                      <a:pPr algn="l" fontAlgn="ctr"/>
                      <a:r>
                        <a:rPr lang="ja-JP" altLang="en-US" sz="2400" u="none" strike="noStrike" dirty="0" smtClean="0">
                          <a:effectLst/>
                        </a:rPr>
                        <a:t>スイッチの</a:t>
                      </a:r>
                      <a:r>
                        <a:rPr lang="ja-JP" altLang="en-US" sz="2400" u="none" strike="noStrike" dirty="0">
                          <a:effectLst/>
                        </a:rPr>
                        <a:t>増設</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dirty="0" smtClean="0"/>
                        <a:t>動作の開始と停止の操作のため</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48977">
                <a:tc>
                  <a:txBody>
                    <a:bodyPr/>
                    <a:lstStyle/>
                    <a:p>
                      <a:pPr algn="l" fontAlgn="ct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リレーの増設</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電磁石の</a:t>
                      </a: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ON.OFF</a:t>
                      </a: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の制御のため</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734043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仕様</a:t>
            </a:r>
            <a:endParaRPr kumimoji="1" lang="ja-JP" altLang="en-US" dirty="0"/>
          </a:p>
        </p:txBody>
      </p:sp>
      <p:sp>
        <p:nvSpPr>
          <p:cNvPr id="3" name="コンテンツ プレースホルダー 2"/>
          <p:cNvSpPr>
            <a:spLocks noGrp="1"/>
          </p:cNvSpPr>
          <p:nvPr>
            <p:ph idx="1"/>
          </p:nvPr>
        </p:nvSpPr>
        <p:spPr>
          <a:xfrm>
            <a:off x="1024128" y="2112924"/>
            <a:ext cx="9720073" cy="4023360"/>
          </a:xfrm>
        </p:spPr>
        <p:txBody>
          <a:bodyPr/>
          <a:lstStyle/>
          <a:p>
            <a:r>
              <a:rPr kumimoji="1" lang="ja-JP" altLang="en-US" dirty="0" smtClean="0"/>
              <a:t>標準機からの変更点</a:t>
            </a:r>
            <a:r>
              <a:rPr kumimoji="1" lang="en-US" altLang="ja-JP" dirty="0" smtClean="0"/>
              <a:t>(</a:t>
            </a:r>
            <a:r>
              <a:rPr kumimoji="1" lang="ja-JP" altLang="en-US" dirty="0" smtClean="0"/>
              <a:t>ソフト</a:t>
            </a:r>
            <a:r>
              <a:rPr kumimoji="1" lang="en-US" altLang="ja-JP" dirty="0" smtClean="0"/>
              <a:t>)</a:t>
            </a:r>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51796252"/>
              </p:ext>
            </p:extLst>
          </p:nvPr>
        </p:nvGraphicFramePr>
        <p:xfrm>
          <a:off x="1024128" y="2811780"/>
          <a:ext cx="10428732" cy="3457092"/>
        </p:xfrm>
        <a:graphic>
          <a:graphicData uri="http://schemas.openxmlformats.org/drawingml/2006/table">
            <a:tbl>
              <a:tblPr>
                <a:tableStyleId>{5C22544A-7EE6-4342-B048-85BDC9FD1C3A}</a:tableStyleId>
              </a:tblPr>
              <a:tblGrid>
                <a:gridCol w="3677400"/>
                <a:gridCol w="6751332"/>
              </a:tblGrid>
              <a:tr h="845820">
                <a:tc>
                  <a:txBody>
                    <a:bodyPr/>
                    <a:lstStyle/>
                    <a:p>
                      <a:pPr algn="l" fontAlgn="ctr"/>
                      <a:r>
                        <a:rPr lang="ja-JP" altLang="en-US" sz="2400" u="none" strike="noStrike" dirty="0">
                          <a:effectLst/>
                        </a:rPr>
                        <a:t>変更点</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c>
                  <a:txBody>
                    <a:bodyPr/>
                    <a:lstStyle/>
                    <a:p>
                      <a:pPr algn="l" fontAlgn="ctr"/>
                      <a:r>
                        <a:rPr lang="ja-JP" altLang="en-US" sz="2400" u="none" strike="noStrike" dirty="0">
                          <a:effectLst/>
                        </a:rPr>
                        <a:t>目的</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solidFill>
                  </a:tcPr>
                </a:tc>
              </a:tr>
              <a:tr h="1724964">
                <a:tc>
                  <a:txBody>
                    <a:bodyPr/>
                    <a:lstStyle/>
                    <a:p>
                      <a:pPr algn="l" fontAlgn="ctr"/>
                      <a:r>
                        <a:rPr lang="ja-JP" altLang="en-US" sz="2400" u="none" strike="noStrike" dirty="0">
                          <a:effectLst/>
                        </a:rPr>
                        <a:t>パネルの色を認識するプログラムの追加</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a:effectLst/>
                        </a:rPr>
                        <a:t>ユーザーが並べたパネルの色を認識して、ロボットの動作を決定するため。</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886308">
                <a:tc>
                  <a:txBody>
                    <a:bodyPr/>
                    <a:lstStyle/>
                    <a:p>
                      <a:pPr algn="l" fontAlgn="ctr"/>
                      <a:r>
                        <a:rPr lang="ja-JP" altLang="en-US" sz="2400" u="none" strike="noStrike">
                          <a:effectLst/>
                        </a:rPr>
                        <a:t>アームを制御するプログラムの追加</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u="none" strike="noStrike" dirty="0">
                          <a:effectLst/>
                        </a:rPr>
                        <a:t>アームを用いてパネルを片付けるため。</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904163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仕様</a:t>
            </a:r>
            <a:endParaRPr kumimoji="1" lang="ja-JP" altLang="en-US" dirty="0"/>
          </a:p>
        </p:txBody>
      </p:sp>
      <p:sp>
        <p:nvSpPr>
          <p:cNvPr id="5" name="コンテンツ プレースホルダー 4"/>
          <p:cNvSpPr>
            <a:spLocks noGrp="1"/>
          </p:cNvSpPr>
          <p:nvPr>
            <p:ph idx="1"/>
          </p:nvPr>
        </p:nvSpPr>
        <p:spPr>
          <a:xfrm>
            <a:off x="1024128" y="1944130"/>
            <a:ext cx="9720073" cy="4365230"/>
          </a:xfrm>
        </p:spPr>
        <p:txBody>
          <a:bodyPr/>
          <a:lstStyle/>
          <a:p>
            <a:r>
              <a:rPr kumimoji="1" lang="ja-JP" altLang="en-US" dirty="0" smtClean="0"/>
              <a:t>状態遷移図</a:t>
            </a:r>
            <a:endParaRPr kumimoji="1" lang="en-US" altLang="ja-JP" dirty="0" smtClean="0"/>
          </a:p>
          <a:p>
            <a:endParaRPr kumimoji="1" lang="ja-JP" altLang="en-US" dirty="0"/>
          </a:p>
        </p:txBody>
      </p:sp>
      <p:pic>
        <p:nvPicPr>
          <p:cNvPr id="6" name="コンテンツ プレースホルダ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07" y="1944130"/>
            <a:ext cx="8314876" cy="4670139"/>
          </a:xfrm>
          <a:prstGeom prst="rect">
            <a:avLst/>
          </a:prstGeom>
        </p:spPr>
      </p:pic>
    </p:spTree>
    <p:extLst>
      <p:ext uri="{BB962C8B-B14F-4D97-AF65-F5344CB8AC3E}">
        <p14:creationId xmlns:p14="http://schemas.microsoft.com/office/powerpoint/2010/main" val="1505363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097280" y="1979270"/>
            <a:ext cx="4941055" cy="3889823"/>
          </a:xfrm>
        </p:spPr>
        <p:txBody>
          <a:bodyPr>
            <a:normAutofit/>
          </a:bodyPr>
          <a:lstStyle/>
          <a:p>
            <a:pPr marL="0" indent="0">
              <a:buNone/>
            </a:pPr>
            <a:r>
              <a:rPr lang="ja-JP" altLang="en-US" sz="3200" dirty="0" smtClean="0"/>
              <a:t>①各配線</a:t>
            </a:r>
            <a:endParaRPr lang="en-US" altLang="ja-JP" sz="3200" dirty="0" smtClean="0"/>
          </a:p>
          <a:p>
            <a:endParaRPr lang="en-US" altLang="ja-JP" sz="3200" dirty="0"/>
          </a:p>
          <a:p>
            <a:pPr marL="0" indent="0">
              <a:buNone/>
            </a:pPr>
            <a:r>
              <a:rPr lang="ja-JP" altLang="en-US" sz="3200" dirty="0" smtClean="0"/>
              <a:t>②アーム機構</a:t>
            </a:r>
            <a:endParaRPr lang="en-US" altLang="ja-JP" sz="3200" dirty="0" smtClean="0"/>
          </a:p>
          <a:p>
            <a:endParaRPr lang="en-US" altLang="ja-JP" sz="3200" dirty="0"/>
          </a:p>
          <a:p>
            <a:pPr marL="0" indent="0">
              <a:buNone/>
            </a:pPr>
            <a:r>
              <a:rPr lang="ja-JP" altLang="en-US" sz="3200" dirty="0" smtClean="0"/>
              <a:t>③プログラミング</a:t>
            </a:r>
            <a:endParaRPr lang="en-US" altLang="ja-JP" sz="3200" dirty="0"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620" y="2810009"/>
            <a:ext cx="2041939" cy="305908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559" y="2810009"/>
            <a:ext cx="2103121" cy="3059084"/>
          </a:xfrm>
          <a:prstGeom prst="rect">
            <a:avLst/>
          </a:prstGeom>
        </p:spPr>
      </p:pic>
    </p:spTree>
    <p:extLst>
      <p:ext uri="{BB962C8B-B14F-4D97-AF65-F5344CB8AC3E}">
        <p14:creationId xmlns:p14="http://schemas.microsoft.com/office/powerpoint/2010/main" val="375000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999415" y="2084831"/>
            <a:ext cx="10927240" cy="4396179"/>
          </a:xfrm>
        </p:spPr>
        <p:txBody>
          <a:bodyPr>
            <a:normAutofit/>
          </a:bodyPr>
          <a:lstStyle/>
          <a:p>
            <a:r>
              <a:rPr kumimoji="1" lang="ja-JP" altLang="en-US" sz="3600" dirty="0" smtClean="0"/>
              <a:t>テーマ「</a:t>
            </a:r>
            <a:r>
              <a:rPr kumimoji="1" lang="ja-JP" altLang="en-US" sz="3600" dirty="0" smtClean="0">
                <a:solidFill>
                  <a:srgbClr val="0070C0"/>
                </a:solidFill>
              </a:rPr>
              <a:t>ロボットのある生活</a:t>
            </a:r>
            <a:r>
              <a:rPr kumimoji="1" lang="ja-JP" altLang="en-US" sz="3600" dirty="0" smtClean="0"/>
              <a:t>」</a:t>
            </a:r>
            <a:endParaRPr kumimoji="1" lang="en-US" altLang="ja-JP" sz="3600" dirty="0" smtClean="0"/>
          </a:p>
          <a:p>
            <a:r>
              <a:rPr lang="ja-JP" altLang="en-US" sz="2800" dirty="0" smtClean="0"/>
              <a:t>子供向けがいいんじゃないか？</a:t>
            </a:r>
            <a:endParaRPr lang="en-US" altLang="ja-JP" sz="2800" dirty="0" smtClean="0"/>
          </a:p>
          <a:p>
            <a:r>
              <a:rPr lang="ja-JP" altLang="en-US" sz="2800" dirty="0"/>
              <a:t>　</a:t>
            </a:r>
            <a:r>
              <a:rPr lang="ja-JP" altLang="en-US" sz="2800" dirty="0" smtClean="0"/>
              <a:t>→自分</a:t>
            </a:r>
            <a:r>
              <a:rPr lang="ja-JP" altLang="en-US" sz="2800" dirty="0"/>
              <a:t>たちが子供の</a:t>
            </a:r>
            <a:r>
              <a:rPr lang="ja-JP" altLang="en-US" sz="2800" dirty="0" smtClean="0"/>
              <a:t>頃、</a:t>
            </a:r>
            <a:r>
              <a:rPr lang="ja-JP" altLang="en-US" sz="2800" dirty="0"/>
              <a:t>ゲーム機</a:t>
            </a:r>
            <a:r>
              <a:rPr lang="ja-JP" altLang="en-US" sz="2800" dirty="0" smtClean="0"/>
              <a:t>をよく使っていた</a:t>
            </a:r>
            <a:endParaRPr lang="en-US" altLang="ja-JP" sz="2800" dirty="0" smtClean="0"/>
          </a:p>
          <a:p>
            <a:r>
              <a:rPr lang="ja-JP" altLang="en-US" sz="2800" dirty="0" smtClean="0"/>
              <a:t>　→ほかの選択肢は増やせないか</a:t>
            </a:r>
            <a:r>
              <a:rPr lang="en-US" altLang="ja-JP" sz="2800" dirty="0" smtClean="0"/>
              <a:t>…</a:t>
            </a:r>
          </a:p>
          <a:p>
            <a:pPr marL="128016" lvl="1" indent="0">
              <a:buNone/>
            </a:pPr>
            <a:r>
              <a:rPr lang="ja-JP" altLang="en-US" sz="2800" dirty="0"/>
              <a:t>　</a:t>
            </a:r>
            <a:r>
              <a:rPr lang="ja-JP" altLang="en-US" sz="2800" dirty="0" smtClean="0"/>
              <a:t>→これから必要になるものは</a:t>
            </a:r>
            <a:r>
              <a:rPr lang="en-US" altLang="ja-JP" sz="2800" dirty="0" smtClean="0"/>
              <a:t>…</a:t>
            </a:r>
            <a:endParaRPr lang="en-US" altLang="ja-JP" sz="2000" dirty="0" smtClean="0"/>
          </a:p>
          <a:p>
            <a:pPr marL="128016" lvl="1" indent="0">
              <a:buNone/>
            </a:pPr>
            <a:endParaRPr lang="en-US" altLang="ja-JP" sz="1100" dirty="0" smtClean="0"/>
          </a:p>
          <a:p>
            <a:pPr marL="0" indent="0">
              <a:buNone/>
            </a:pPr>
            <a:r>
              <a:rPr lang="ja-JP" altLang="en-US" sz="6000" dirty="0" smtClean="0"/>
              <a:t>　　　　プログラミングだ！</a:t>
            </a:r>
            <a:endParaRPr lang="en-US" altLang="ja-JP" sz="6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4966" y="3781167"/>
            <a:ext cx="2310714" cy="2310714"/>
          </a:xfrm>
          <a:prstGeom prst="rect">
            <a:avLst/>
          </a:prstGeom>
        </p:spPr>
      </p:pic>
    </p:spTree>
    <p:extLst>
      <p:ext uri="{BB962C8B-B14F-4D97-AF65-F5344CB8AC3E}">
        <p14:creationId xmlns:p14="http://schemas.microsoft.com/office/powerpoint/2010/main" val="6101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097281" y="1979270"/>
            <a:ext cx="3616387" cy="3889823"/>
          </a:xfrm>
        </p:spPr>
        <p:txBody>
          <a:bodyPr>
            <a:normAutofit/>
          </a:bodyPr>
          <a:lstStyle/>
          <a:p>
            <a:pPr marL="0" indent="0">
              <a:buNone/>
            </a:pPr>
            <a:r>
              <a:rPr lang="ja-JP" altLang="en-US" sz="3200" dirty="0" smtClean="0"/>
              <a:t>①各配線</a:t>
            </a:r>
            <a:endParaRPr lang="en-US" altLang="ja-JP" sz="3200" dirty="0" smtClean="0"/>
          </a:p>
          <a:p>
            <a:pPr marL="0" indent="0">
              <a:buNone/>
            </a:pPr>
            <a:r>
              <a:rPr kumimoji="1" lang="ja-JP" altLang="en-US" dirty="0" smtClean="0"/>
              <a:t>　</a:t>
            </a:r>
            <a:r>
              <a:rPr kumimoji="1" lang="ja-JP" altLang="en-US" dirty="0" smtClean="0"/>
              <a:t>赤線が</a:t>
            </a:r>
            <a:r>
              <a:rPr kumimoji="1" lang="ja-JP" altLang="en-US" dirty="0" smtClean="0"/>
              <a:t>標準機から</a:t>
            </a:r>
            <a:r>
              <a:rPr kumimoji="1" lang="ja-JP" altLang="en-US" dirty="0" smtClean="0"/>
              <a:t>の</a:t>
            </a:r>
            <a:endParaRPr kumimoji="1" lang="en-US" altLang="ja-JP" dirty="0" smtClean="0"/>
          </a:p>
          <a:p>
            <a:pPr marL="0" indent="0">
              <a:buNone/>
            </a:pPr>
            <a:r>
              <a:rPr lang="ja-JP" altLang="en-US" dirty="0"/>
              <a:t>　</a:t>
            </a:r>
            <a:r>
              <a:rPr kumimoji="1" lang="ja-JP" altLang="en-US" dirty="0" smtClean="0"/>
              <a:t>変更点</a:t>
            </a:r>
            <a:endParaRPr kumimoji="1" lang="en-US" altLang="ja-JP"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8122" y="1803042"/>
            <a:ext cx="7312072" cy="4704850"/>
          </a:xfrm>
          <a:prstGeom prst="rect">
            <a:avLst/>
          </a:prstGeom>
        </p:spPr>
      </p:pic>
    </p:spTree>
    <p:extLst>
      <p:ext uri="{BB962C8B-B14F-4D97-AF65-F5344CB8AC3E}">
        <p14:creationId xmlns:p14="http://schemas.microsoft.com/office/powerpoint/2010/main" val="299084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154945" y="1971032"/>
            <a:ext cx="7330028" cy="4322676"/>
          </a:xfrm>
        </p:spPr>
        <p:txBody>
          <a:bodyPr>
            <a:normAutofit fontScale="85000" lnSpcReduction="20000"/>
          </a:bodyPr>
          <a:lstStyle/>
          <a:p>
            <a:pPr marL="0" indent="0">
              <a:buNone/>
            </a:pPr>
            <a:r>
              <a:rPr lang="ja-JP" altLang="en-US" sz="3500" dirty="0" smtClean="0"/>
              <a:t>②アーム機構</a:t>
            </a:r>
            <a:endParaRPr lang="en-US" altLang="ja-JP" sz="3500" dirty="0" smtClean="0"/>
          </a:p>
          <a:p>
            <a:pPr marL="0" indent="0">
              <a:buNone/>
            </a:pPr>
            <a:r>
              <a:rPr lang="ja-JP" altLang="en-US" sz="3100" dirty="0" smtClean="0"/>
              <a:t>アームは</a:t>
            </a:r>
            <a:r>
              <a:rPr lang="en-US" altLang="ja-JP" sz="3100" dirty="0"/>
              <a:t>4</a:t>
            </a:r>
            <a:r>
              <a:rPr lang="ja-JP" altLang="en-US" sz="3100" dirty="0"/>
              <a:t>本のアルミパイプ</a:t>
            </a:r>
            <a:r>
              <a:rPr lang="en-US" altLang="ja-JP" sz="3100" dirty="0"/>
              <a:t>A,B,C,D</a:t>
            </a:r>
            <a:r>
              <a:rPr lang="ja-JP" altLang="en-US" sz="3100" dirty="0"/>
              <a:t>から</a:t>
            </a:r>
            <a:r>
              <a:rPr lang="ja-JP" altLang="en-US" sz="3100" dirty="0" smtClean="0"/>
              <a:t>構成</a:t>
            </a:r>
            <a:endParaRPr lang="en-US" altLang="ja-JP" sz="3100" dirty="0" smtClean="0"/>
          </a:p>
          <a:p>
            <a:pPr marL="0" indent="0">
              <a:buNone/>
            </a:pPr>
            <a:r>
              <a:rPr lang="ja-JP" altLang="en-US" sz="3100" dirty="0" smtClean="0"/>
              <a:t>軸</a:t>
            </a:r>
            <a:r>
              <a:rPr lang="ja-JP" altLang="en-US" sz="3100" dirty="0"/>
              <a:t>と</a:t>
            </a:r>
            <a:r>
              <a:rPr lang="ja-JP" altLang="en-US" sz="3100" dirty="0" smtClean="0"/>
              <a:t>なる</a:t>
            </a:r>
            <a:r>
              <a:rPr lang="en-US" altLang="ja-JP" sz="3100" dirty="0" smtClean="0"/>
              <a:t>A</a:t>
            </a:r>
            <a:r>
              <a:rPr lang="ja-JP" altLang="en-US" sz="3100" dirty="0"/>
              <a:t>に</a:t>
            </a:r>
            <a:r>
              <a:rPr lang="en-US" altLang="ja-JP" sz="3100" dirty="0"/>
              <a:t>T</a:t>
            </a:r>
            <a:r>
              <a:rPr lang="ja-JP" altLang="en-US" sz="3100" dirty="0"/>
              <a:t>型ジョイント</a:t>
            </a:r>
            <a:r>
              <a:rPr lang="ja-JP" altLang="en-US" sz="3100" dirty="0" smtClean="0"/>
              <a:t>で</a:t>
            </a:r>
            <a:r>
              <a:rPr lang="en-US" altLang="ja-JP" sz="3100" dirty="0" smtClean="0"/>
              <a:t>B,C</a:t>
            </a:r>
            <a:r>
              <a:rPr lang="ja-JP" altLang="en-US" sz="3100" dirty="0"/>
              <a:t>を</a:t>
            </a:r>
            <a:r>
              <a:rPr lang="ja-JP" altLang="en-US" sz="3100" dirty="0" smtClean="0"/>
              <a:t>接続</a:t>
            </a:r>
            <a:endParaRPr lang="en-US" altLang="ja-JP" sz="3100" dirty="0" smtClean="0"/>
          </a:p>
          <a:p>
            <a:pPr marL="0" indent="0">
              <a:buNone/>
            </a:pPr>
            <a:r>
              <a:rPr lang="en-US" altLang="ja-JP" sz="3100" dirty="0" smtClean="0"/>
              <a:t>B,C</a:t>
            </a:r>
            <a:r>
              <a:rPr lang="ja-JP" altLang="en-US" sz="3100" dirty="0"/>
              <a:t>の反対側をパイプ</a:t>
            </a:r>
            <a:r>
              <a:rPr lang="en-US" altLang="ja-JP" sz="3100" dirty="0"/>
              <a:t>D</a:t>
            </a:r>
            <a:r>
              <a:rPr lang="ja-JP" altLang="en-US" sz="3100" dirty="0"/>
              <a:t>で</a:t>
            </a:r>
            <a:r>
              <a:rPr lang="ja-JP" altLang="en-US" sz="3100" dirty="0" smtClean="0"/>
              <a:t>接続</a:t>
            </a:r>
            <a:endParaRPr lang="en-US" altLang="ja-JP" sz="3100" dirty="0" smtClean="0"/>
          </a:p>
          <a:p>
            <a:pPr marL="0" indent="0">
              <a:buNone/>
            </a:pPr>
            <a:endParaRPr lang="en-US" altLang="ja-JP" dirty="0" smtClean="0"/>
          </a:p>
          <a:p>
            <a:pPr marL="0" indent="0">
              <a:buNone/>
            </a:pPr>
            <a:r>
              <a:rPr lang="ja-JP" altLang="en-US" sz="3100" dirty="0"/>
              <a:t>→ </a:t>
            </a:r>
            <a:r>
              <a:rPr lang="en-US" altLang="ja-JP" sz="3100" dirty="0" smtClean="0"/>
              <a:t>4</a:t>
            </a:r>
            <a:r>
              <a:rPr lang="ja-JP" altLang="en-US" sz="3100" dirty="0"/>
              <a:t>本のパイプからなる四</a:t>
            </a:r>
            <a:r>
              <a:rPr lang="ja-JP" altLang="en-US" sz="3100" dirty="0" smtClean="0"/>
              <a:t>角形を作成</a:t>
            </a:r>
            <a:endParaRPr lang="en-US" altLang="ja-JP" sz="3100" dirty="0" smtClean="0"/>
          </a:p>
          <a:p>
            <a:pPr marL="0" indent="0">
              <a:buNone/>
            </a:pPr>
            <a:endParaRPr lang="en-US" altLang="ja-JP" sz="3100" dirty="0"/>
          </a:p>
          <a:p>
            <a:pPr marL="0" indent="0">
              <a:buNone/>
            </a:pPr>
            <a:r>
              <a:rPr lang="ja-JP" altLang="en-US" sz="3100" dirty="0"/>
              <a:t>この四角形</a:t>
            </a:r>
            <a:r>
              <a:rPr lang="ja-JP" altLang="en-US" sz="3100" dirty="0" smtClean="0"/>
              <a:t>が</a:t>
            </a:r>
            <a:r>
              <a:rPr lang="en-US" altLang="ja-JP" sz="3100" dirty="0" smtClean="0"/>
              <a:t>A</a:t>
            </a:r>
            <a:r>
              <a:rPr lang="ja-JP" altLang="en-US" sz="3100" dirty="0"/>
              <a:t>を軸として回転することでコの字型アームとして</a:t>
            </a:r>
            <a:r>
              <a:rPr lang="ja-JP" altLang="en-US" sz="3100" dirty="0" smtClean="0"/>
              <a:t>機能</a:t>
            </a:r>
            <a:r>
              <a:rPr lang="ja-JP" altLang="en-US" sz="2600" dirty="0"/>
              <a:t/>
            </a:r>
            <a:br>
              <a:rPr lang="ja-JP" altLang="en-US" sz="2600" dirty="0"/>
            </a:br>
            <a:r>
              <a:rPr lang="ja-JP" altLang="en-US" sz="2600" dirty="0"/>
              <a:t/>
            </a:r>
            <a:br>
              <a:rPr lang="ja-JP" altLang="en-US" sz="2600" dirty="0"/>
            </a:br>
            <a:endParaRPr kumimoji="1" lang="en-US" altLang="ja-JP" sz="26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21" y="1748672"/>
            <a:ext cx="3730116" cy="4285116"/>
          </a:xfrm>
          <a:prstGeom prst="rect">
            <a:avLst/>
          </a:prstGeom>
        </p:spPr>
      </p:pic>
    </p:spTree>
    <p:extLst>
      <p:ext uri="{BB962C8B-B14F-4D97-AF65-F5344CB8AC3E}">
        <p14:creationId xmlns:p14="http://schemas.microsoft.com/office/powerpoint/2010/main" val="356950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097280" y="1946319"/>
            <a:ext cx="7119441" cy="3889823"/>
          </a:xfrm>
        </p:spPr>
        <p:txBody>
          <a:bodyPr>
            <a:normAutofit/>
          </a:bodyPr>
          <a:lstStyle/>
          <a:p>
            <a:pPr marL="0" indent="0">
              <a:buNone/>
            </a:pPr>
            <a:r>
              <a:rPr lang="ja-JP" altLang="en-US" sz="3200" dirty="0" smtClean="0"/>
              <a:t>②アーム機構</a:t>
            </a:r>
            <a:endParaRPr lang="en-US" altLang="ja-JP" sz="3200" dirty="0" smtClean="0"/>
          </a:p>
          <a:p>
            <a:pPr marL="0" indent="0">
              <a:buNone/>
            </a:pPr>
            <a:r>
              <a:rPr lang="ja-JP" altLang="en-US" sz="2600" dirty="0" smtClean="0"/>
              <a:t>アーム</a:t>
            </a:r>
            <a:r>
              <a:rPr lang="ja-JP" altLang="en-US" sz="2600" dirty="0"/>
              <a:t>の</a:t>
            </a:r>
            <a:r>
              <a:rPr lang="ja-JP" altLang="en-US" sz="2600" dirty="0" smtClean="0"/>
              <a:t>先端にシャフトサポータ</a:t>
            </a:r>
            <a:r>
              <a:rPr lang="ja-JP" altLang="en-US" sz="2600" dirty="0"/>
              <a:t>で電磁石を</a:t>
            </a:r>
            <a:r>
              <a:rPr lang="ja-JP" altLang="en-US" sz="2600" dirty="0" smtClean="0"/>
              <a:t>固定</a:t>
            </a:r>
            <a:endParaRPr lang="en-US" altLang="ja-JP" sz="2600" dirty="0"/>
          </a:p>
          <a:p>
            <a:pPr marL="0" indent="0">
              <a:buNone/>
            </a:pPr>
            <a:r>
              <a:rPr lang="ja-JP" altLang="en-US" sz="2600" dirty="0"/>
              <a:t>接合部にベアリングを使用することで電磁石が常に下を向くようにする</a:t>
            </a:r>
            <a:br>
              <a:rPr lang="ja-JP" altLang="en-US" sz="2600" dirty="0"/>
            </a:br>
            <a:endParaRPr lang="en-US" altLang="ja-JP" sz="2600" dirty="0" smtClean="0"/>
          </a:p>
          <a:p>
            <a:pPr marL="0" indent="0">
              <a:buNone/>
            </a:pPr>
            <a:r>
              <a:rPr lang="ja-JP" altLang="en-US" sz="2600" dirty="0"/>
              <a:t>→　パネルの回収、箱への</a:t>
            </a:r>
            <a:r>
              <a:rPr lang="ja-JP" altLang="en-US" sz="2600" dirty="0" smtClean="0"/>
              <a:t>収納がスムーズに</a:t>
            </a:r>
            <a:endParaRPr kumimoji="1" lang="en-US" altLang="ja-JP" sz="26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21" y="1748672"/>
            <a:ext cx="3730116" cy="4285116"/>
          </a:xfrm>
          <a:prstGeom prst="rect">
            <a:avLst/>
          </a:prstGeom>
        </p:spPr>
      </p:pic>
    </p:spTree>
    <p:extLst>
      <p:ext uri="{BB962C8B-B14F-4D97-AF65-F5344CB8AC3E}">
        <p14:creationId xmlns:p14="http://schemas.microsoft.com/office/powerpoint/2010/main" val="2922660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097280" y="1979270"/>
            <a:ext cx="10058400" cy="3889823"/>
          </a:xfrm>
        </p:spPr>
        <p:txBody>
          <a:bodyPr>
            <a:normAutofit/>
          </a:bodyPr>
          <a:lstStyle/>
          <a:p>
            <a:pPr marL="0" indent="0">
              <a:buNone/>
            </a:pPr>
            <a:r>
              <a:rPr kumimoji="1" lang="ja-JP" altLang="en-US" sz="3200" dirty="0" smtClean="0"/>
              <a:t>③プログラム（</a:t>
            </a:r>
            <a:r>
              <a:rPr lang="en-US" altLang="ja-JP" sz="3200" dirty="0"/>
              <a:t>Raspberry Pi</a:t>
            </a:r>
            <a:r>
              <a:rPr kumimoji="1" lang="ja-JP" altLang="en-US" sz="3200" dirty="0" smtClean="0"/>
              <a:t>）</a:t>
            </a:r>
            <a:endParaRPr kumimoji="1" lang="en-US" altLang="ja-JP" sz="3200" dirty="0" smtClean="0"/>
          </a:p>
          <a:p>
            <a:pPr marL="0" indent="0">
              <a:buNone/>
            </a:pP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368" y="2899719"/>
            <a:ext cx="2922684" cy="2374681"/>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23171841"/>
              </p:ext>
            </p:extLst>
          </p:nvPr>
        </p:nvGraphicFramePr>
        <p:xfrm>
          <a:off x="965803" y="2436968"/>
          <a:ext cx="7668382" cy="3517516"/>
        </p:xfrm>
        <a:graphic>
          <a:graphicData uri="http://schemas.openxmlformats.org/drawingml/2006/table">
            <a:tbl>
              <a:tblPr firstRow="1" bandRow="1">
                <a:tableStyleId>{5C22544A-7EE6-4342-B048-85BDC9FD1C3A}</a:tableStyleId>
              </a:tblPr>
              <a:tblGrid>
                <a:gridCol w="1835062"/>
                <a:gridCol w="5833320"/>
              </a:tblGrid>
              <a:tr h="447828">
                <a:tc>
                  <a:txBody>
                    <a:bodyPr/>
                    <a:lstStyle/>
                    <a:p>
                      <a:r>
                        <a:rPr lang="ja-JP" altLang="en-US" sz="2400" dirty="0">
                          <a:solidFill>
                            <a:schemeClr val="tx1"/>
                          </a:solidFill>
                        </a:rPr>
                        <a:t>クラス名</a:t>
                      </a:r>
                    </a:p>
                  </a:txBody>
                  <a:tcPr anchor="ctr"/>
                </a:tc>
                <a:tc>
                  <a:txBody>
                    <a:bodyPr/>
                    <a:lstStyle/>
                    <a:p>
                      <a:r>
                        <a:rPr lang="ja-JP" altLang="en-US" sz="2400" dirty="0">
                          <a:solidFill>
                            <a:schemeClr val="tx1"/>
                          </a:solidFill>
                        </a:rPr>
                        <a:t>目的</a:t>
                      </a:r>
                    </a:p>
                  </a:txBody>
                  <a:tcPr anchor="ctr"/>
                </a:tc>
              </a:tr>
              <a:tr h="277775">
                <a:tc>
                  <a:txBody>
                    <a:bodyPr/>
                    <a:lstStyle/>
                    <a:p>
                      <a:r>
                        <a:rPr lang="en-US" sz="2400" dirty="0"/>
                        <a:t>Camera</a:t>
                      </a:r>
                    </a:p>
                  </a:txBody>
                  <a:tcPr anchor="ctr"/>
                </a:tc>
                <a:tc>
                  <a:txBody>
                    <a:bodyPr/>
                    <a:lstStyle/>
                    <a:p>
                      <a:r>
                        <a:rPr lang="en-US" altLang="ja-JP" sz="2400" dirty="0"/>
                        <a:t>Web</a:t>
                      </a:r>
                      <a:r>
                        <a:rPr lang="ja-JP" altLang="en-US" sz="2400" dirty="0"/>
                        <a:t>カメラの制御</a:t>
                      </a:r>
                    </a:p>
                  </a:txBody>
                  <a:tcPr anchor="ctr"/>
                </a:tc>
              </a:tr>
              <a:tr h="499996">
                <a:tc>
                  <a:txBody>
                    <a:bodyPr/>
                    <a:lstStyle/>
                    <a:p>
                      <a:r>
                        <a:rPr lang="en-US" sz="2400" dirty="0"/>
                        <a:t>Electromagnet</a:t>
                      </a:r>
                    </a:p>
                  </a:txBody>
                  <a:tcPr anchor="ctr"/>
                </a:tc>
                <a:tc>
                  <a:txBody>
                    <a:bodyPr/>
                    <a:lstStyle/>
                    <a:p>
                      <a:r>
                        <a:rPr lang="ja-JP" altLang="en-US" sz="2400" dirty="0"/>
                        <a:t>電磁石の制御</a:t>
                      </a:r>
                    </a:p>
                  </a:txBody>
                  <a:tcPr anchor="ctr"/>
                </a:tc>
              </a:tr>
              <a:tr h="277775">
                <a:tc>
                  <a:txBody>
                    <a:bodyPr/>
                    <a:lstStyle/>
                    <a:p>
                      <a:r>
                        <a:rPr lang="en-US" sz="2400" dirty="0"/>
                        <a:t>Motor</a:t>
                      </a:r>
                    </a:p>
                  </a:txBody>
                  <a:tcPr anchor="ctr"/>
                </a:tc>
                <a:tc>
                  <a:txBody>
                    <a:bodyPr/>
                    <a:lstStyle/>
                    <a:p>
                      <a:r>
                        <a:rPr lang="ja-JP" altLang="en-US" sz="2400" dirty="0"/>
                        <a:t>モータの制御（内部的には</a:t>
                      </a:r>
                      <a:r>
                        <a:rPr lang="en-US" altLang="ja-JP" sz="2400" dirty="0"/>
                        <a:t>Arduino</a:t>
                      </a:r>
                      <a:r>
                        <a:rPr lang="ja-JP" altLang="en-US" sz="2400" dirty="0"/>
                        <a:t>に出力を依頼するのみ）</a:t>
                      </a:r>
                    </a:p>
                  </a:txBody>
                  <a:tcPr anchor="ctr"/>
                </a:tc>
              </a:tr>
              <a:tr h="499996">
                <a:tc>
                  <a:txBody>
                    <a:bodyPr/>
                    <a:lstStyle/>
                    <a:p>
                      <a:r>
                        <a:rPr lang="en-US" sz="2400" dirty="0" err="1"/>
                        <a:t>TouchSensor</a:t>
                      </a:r>
                      <a:endParaRPr lang="en-US" sz="2400" dirty="0"/>
                    </a:p>
                  </a:txBody>
                  <a:tcPr anchor="ctr"/>
                </a:tc>
                <a:tc>
                  <a:txBody>
                    <a:bodyPr/>
                    <a:lstStyle/>
                    <a:p>
                      <a:r>
                        <a:rPr lang="ja-JP" altLang="en-US" sz="2400" dirty="0"/>
                        <a:t>スイッチの制御</a:t>
                      </a:r>
                    </a:p>
                  </a:txBody>
                  <a:tcPr anchor="ctr"/>
                </a:tc>
              </a:tr>
              <a:tr h="277775">
                <a:tc>
                  <a:txBody>
                    <a:bodyPr/>
                    <a:lstStyle/>
                    <a:p>
                      <a:r>
                        <a:rPr lang="en-US" sz="2400" dirty="0"/>
                        <a:t>Arm</a:t>
                      </a:r>
                    </a:p>
                  </a:txBody>
                  <a:tcPr anchor="ctr"/>
                </a:tc>
                <a:tc>
                  <a:txBody>
                    <a:bodyPr/>
                    <a:lstStyle/>
                    <a:p>
                      <a:r>
                        <a:rPr lang="ja-JP" altLang="en-US" sz="2400" dirty="0"/>
                        <a:t>電磁石とモータで構成されるアームの制御</a:t>
                      </a:r>
                    </a:p>
                  </a:txBody>
                  <a:tcPr anchor="ctr"/>
                </a:tc>
              </a:tr>
            </a:tbl>
          </a:graphicData>
        </a:graphic>
      </p:graphicFrame>
      <p:sp>
        <p:nvSpPr>
          <p:cNvPr id="6" name="テキスト ボックス 5"/>
          <p:cNvSpPr txBox="1"/>
          <p:nvPr/>
        </p:nvSpPr>
        <p:spPr>
          <a:xfrm>
            <a:off x="9670827" y="5407428"/>
            <a:ext cx="1266693" cy="461665"/>
          </a:xfrm>
          <a:prstGeom prst="rect">
            <a:avLst/>
          </a:prstGeom>
          <a:noFill/>
        </p:spPr>
        <p:txBody>
          <a:bodyPr wrap="none" rtlCol="0">
            <a:spAutoFit/>
          </a:bodyPr>
          <a:lstStyle/>
          <a:p>
            <a:r>
              <a:rPr kumimoji="1" lang="ja-JP" altLang="en-US" sz="2400" dirty="0" smtClean="0"/>
              <a:t>クラス名</a:t>
            </a:r>
            <a:endParaRPr kumimoji="1" lang="ja-JP" altLang="en-US" sz="2400" dirty="0"/>
          </a:p>
        </p:txBody>
      </p:sp>
    </p:spTree>
    <p:extLst>
      <p:ext uri="{BB962C8B-B14F-4D97-AF65-F5344CB8AC3E}">
        <p14:creationId xmlns:p14="http://schemas.microsoft.com/office/powerpoint/2010/main" val="794163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5" name="正方形/長方形 4"/>
          <p:cNvSpPr/>
          <p:nvPr/>
        </p:nvSpPr>
        <p:spPr>
          <a:xfrm>
            <a:off x="1056091" y="1690688"/>
            <a:ext cx="4929939" cy="535531"/>
          </a:xfrm>
          <a:prstGeom prst="rect">
            <a:avLst/>
          </a:prstGeom>
        </p:spPr>
        <p:txBody>
          <a:bodyPr wrap="none">
            <a:spAutoFit/>
          </a:bodyPr>
          <a:lstStyle/>
          <a:p>
            <a:pPr lvl="0">
              <a:lnSpc>
                <a:spcPct val="90000"/>
              </a:lnSpc>
              <a:spcBef>
                <a:spcPts val="1200"/>
              </a:spcBef>
              <a:spcAft>
                <a:spcPts val="200"/>
              </a:spcAft>
              <a:buClr>
                <a:srgbClr val="E48312"/>
              </a:buClr>
              <a:buSzPct val="100000"/>
            </a:pPr>
            <a:r>
              <a:rPr lang="ja-JP" altLang="en-US" sz="3200" dirty="0">
                <a:solidFill>
                  <a:srgbClr val="000000">
                    <a:lumMod val="75000"/>
                    <a:lumOff val="25000"/>
                  </a:srgbClr>
                </a:solidFill>
              </a:rPr>
              <a:t>③プログラム（</a:t>
            </a:r>
            <a:r>
              <a:rPr lang="en-US" altLang="ja-JP" sz="3200" dirty="0">
                <a:solidFill>
                  <a:srgbClr val="000000">
                    <a:lumMod val="75000"/>
                    <a:lumOff val="25000"/>
                  </a:srgbClr>
                </a:solidFill>
              </a:rPr>
              <a:t>Raspberry Pi</a:t>
            </a:r>
            <a:r>
              <a:rPr lang="ja-JP" altLang="en-US" sz="3200" dirty="0">
                <a:solidFill>
                  <a:srgbClr val="000000">
                    <a:lumMod val="75000"/>
                    <a:lumOff val="25000"/>
                  </a:srgbClr>
                </a:solidFill>
              </a:rPr>
              <a:t>）</a:t>
            </a:r>
            <a:endParaRPr lang="en-US" altLang="ja-JP" sz="3200" dirty="0">
              <a:solidFill>
                <a:srgbClr val="000000">
                  <a:lumMod val="75000"/>
                  <a:lumOff val="25000"/>
                </a:srgbClr>
              </a:solidFill>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24107621"/>
              </p:ext>
            </p:extLst>
          </p:nvPr>
        </p:nvGraphicFramePr>
        <p:xfrm>
          <a:off x="1174719" y="2226219"/>
          <a:ext cx="10728956" cy="4439550"/>
        </p:xfrm>
        <a:graphic>
          <a:graphicData uri="http://schemas.openxmlformats.org/drawingml/2006/table">
            <a:tbl>
              <a:tblPr/>
              <a:tblGrid>
                <a:gridCol w="5364478"/>
                <a:gridCol w="5364478"/>
              </a:tblGrid>
              <a:tr h="279983">
                <a:tc>
                  <a:txBody>
                    <a:bodyPr/>
                    <a:lstStyle/>
                    <a:p>
                      <a:pPr algn="l" rtl="0"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クラス名</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目的</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r>
              <a:tr h="1329634">
                <a:tc>
                  <a:txBody>
                    <a:bodyPr/>
                    <a:lstStyle/>
                    <a:p>
                      <a:pPr algn="l" rtl="0" fontAlgn="ctr"/>
                      <a:r>
                        <a:rPr lang="en-US" sz="2400" b="0" i="0" u="none" strike="noStrike" dirty="0">
                          <a:solidFill>
                            <a:srgbClr val="000000"/>
                          </a:solidFill>
                          <a:effectLst/>
                          <a:latin typeface="Calibri" panose="020F0502020204030204" pitchFamily="34" charset="0"/>
                          <a:ea typeface="ＭＳ Ｐゴシック" panose="020B0600070205080204" pitchFamily="50" charset="-128"/>
                        </a:rPr>
                        <a:t>Compiler</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内部の</a:t>
                      </a: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Web</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カメラでパネルを読み取り動作を決定</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854556">
                <a:tc>
                  <a:txBody>
                    <a:bodyPr/>
                    <a:lstStyle/>
                    <a:p>
                      <a:pPr algn="l" rtl="0" fontAlgn="ctr"/>
                      <a:r>
                        <a:rPr lang="en-US" sz="2400" b="0" i="0" u="none" strike="noStrike">
                          <a:solidFill>
                            <a:srgbClr val="000000"/>
                          </a:solidFill>
                          <a:effectLst/>
                          <a:latin typeface="Calibri" panose="020F0502020204030204" pitchFamily="34" charset="0"/>
                          <a:ea typeface="ＭＳ Ｐゴシック" panose="020B0600070205080204" pitchFamily="50" charset="-128"/>
                        </a:rPr>
                        <a:t>ExecutionUnit</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Compiler</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に依頼された動作を実行</a:t>
                      </a:r>
                      <a:endParaRPr lang="ja-JP" altLang="en-US" sz="2400" b="0" i="0" u="none" strike="noStrike">
                        <a:solidFill>
                          <a:srgbClr val="000000"/>
                        </a:solidFill>
                        <a:effectLst/>
                        <a:latin typeface="Calibri" panose="020F0502020204030204" pitchFamily="34" charset="0"/>
                        <a:ea typeface="ＭＳ Ｐゴシック" panose="020B0600070205080204" pitchFamily="50" charset="-128"/>
                      </a:endParaRP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557531">
                <a:tc>
                  <a:txBody>
                    <a:bodyPr/>
                    <a:lstStyle/>
                    <a:p>
                      <a:pPr algn="l" rtl="0" fontAlgn="ctr"/>
                      <a:r>
                        <a:rPr lang="en-US" sz="2400" b="0" i="0" u="none" strike="noStrike">
                          <a:solidFill>
                            <a:srgbClr val="000000"/>
                          </a:solidFill>
                          <a:effectLst/>
                          <a:latin typeface="Calibri" panose="020F0502020204030204" pitchFamily="34" charset="0"/>
                          <a:ea typeface="ＭＳ Ｐゴシック" panose="020B0600070205080204" pitchFamily="50" charset="-128"/>
                        </a:rPr>
                        <a:t>CUEBOT</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すべてのクラスの結合</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r h="1329634">
                <a:tc>
                  <a:txBody>
                    <a:bodyPr/>
                    <a:lstStyle/>
                    <a:p>
                      <a:pPr algn="l" rtl="0" fontAlgn="ctr"/>
                      <a:r>
                        <a:rPr lang="en-US" sz="2400" b="0" i="0" u="none" strike="noStrike">
                          <a:solidFill>
                            <a:srgbClr val="000000"/>
                          </a:solidFill>
                          <a:effectLst/>
                          <a:latin typeface="Calibri" panose="020F0502020204030204" pitchFamily="34" charset="0"/>
                          <a:ea typeface="ＭＳ Ｐゴシック" panose="020B0600070205080204" pitchFamily="50" charset="-128"/>
                        </a:rPr>
                        <a:t>DrivingUnit</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車体</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駆動用</a:t>
                      </a: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のモータ２つで構成される駆動部の制御</a:t>
                      </a:r>
                    </a:p>
                  </a:txBody>
                  <a:tcPr marL="2435" marR="2435" marT="24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r>
            </a:tbl>
          </a:graphicData>
        </a:graphic>
      </p:graphicFrame>
    </p:spTree>
    <p:extLst>
      <p:ext uri="{BB962C8B-B14F-4D97-AF65-F5344CB8AC3E}">
        <p14:creationId xmlns:p14="http://schemas.microsoft.com/office/powerpoint/2010/main" val="476778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技術詳細</a:t>
            </a:r>
            <a:endParaRPr kumimoji="1" lang="ja-JP" altLang="en-US" dirty="0"/>
          </a:p>
        </p:txBody>
      </p:sp>
      <p:sp>
        <p:nvSpPr>
          <p:cNvPr id="3" name="コンテンツ プレースホルダー 2"/>
          <p:cNvSpPr>
            <a:spLocks noGrp="1"/>
          </p:cNvSpPr>
          <p:nvPr>
            <p:ph idx="1"/>
          </p:nvPr>
        </p:nvSpPr>
        <p:spPr>
          <a:xfrm>
            <a:off x="1097280" y="1979270"/>
            <a:ext cx="10058400" cy="3889823"/>
          </a:xfrm>
        </p:spPr>
        <p:txBody>
          <a:bodyPr>
            <a:normAutofit/>
          </a:bodyPr>
          <a:lstStyle/>
          <a:p>
            <a:pPr marL="0" indent="0">
              <a:buNone/>
            </a:pPr>
            <a:r>
              <a:rPr kumimoji="1" lang="ja-JP" altLang="en-US" sz="3200" dirty="0" smtClean="0"/>
              <a:t>③プログラム（</a:t>
            </a:r>
            <a:r>
              <a:rPr lang="en-US" altLang="ja-JP" sz="3200" dirty="0"/>
              <a:t>Arduino</a:t>
            </a:r>
            <a:r>
              <a:rPr kumimoji="1" lang="ja-JP" altLang="en-US" sz="3200" dirty="0" smtClean="0"/>
              <a:t>）</a:t>
            </a:r>
            <a:endParaRPr kumimoji="1" lang="ja-JP" altLang="en-US" sz="3200" dirty="0"/>
          </a:p>
        </p:txBody>
      </p:sp>
      <p:graphicFrame>
        <p:nvGraphicFramePr>
          <p:cNvPr id="5" name="表 4"/>
          <p:cNvGraphicFramePr>
            <a:graphicFrameLocks noGrp="1"/>
          </p:cNvGraphicFramePr>
          <p:nvPr>
            <p:extLst>
              <p:ext uri="{D42A27DB-BD31-4B8C-83A1-F6EECF244321}">
                <p14:modId xmlns:p14="http://schemas.microsoft.com/office/powerpoint/2010/main" val="581496617"/>
              </p:ext>
            </p:extLst>
          </p:nvPr>
        </p:nvGraphicFramePr>
        <p:xfrm>
          <a:off x="790009" y="2496047"/>
          <a:ext cx="11229859" cy="4258165"/>
        </p:xfrm>
        <a:graphic>
          <a:graphicData uri="http://schemas.openxmlformats.org/drawingml/2006/table">
            <a:tbl>
              <a:tblPr firstRow="1" bandRow="1">
                <a:tableStyleId>{5C22544A-7EE6-4342-B048-85BDC9FD1C3A}</a:tableStyleId>
              </a:tblPr>
              <a:tblGrid>
                <a:gridCol w="1944953"/>
                <a:gridCol w="4176584"/>
                <a:gridCol w="5108322"/>
              </a:tblGrid>
              <a:tr h="359174">
                <a:tc>
                  <a:txBody>
                    <a:bodyPr/>
                    <a:lstStyle/>
                    <a:p>
                      <a:r>
                        <a:rPr lang="ja-JP" altLang="en-US" sz="2400" dirty="0">
                          <a:solidFill>
                            <a:sysClr val="windowText" lastClr="000000"/>
                          </a:solidFill>
                        </a:rPr>
                        <a:t>モジュール名</a:t>
                      </a:r>
                    </a:p>
                  </a:txBody>
                  <a:tcPr anchor="ctr"/>
                </a:tc>
                <a:tc>
                  <a:txBody>
                    <a:bodyPr/>
                    <a:lstStyle/>
                    <a:p>
                      <a:r>
                        <a:rPr lang="ja-JP" altLang="en-US" sz="2400" dirty="0">
                          <a:solidFill>
                            <a:sysClr val="windowText" lastClr="000000"/>
                          </a:solidFill>
                        </a:rPr>
                        <a:t>目的</a:t>
                      </a:r>
                    </a:p>
                  </a:txBody>
                  <a:tcPr anchor="ctr"/>
                </a:tc>
                <a:tc>
                  <a:txBody>
                    <a:bodyPr/>
                    <a:lstStyle/>
                    <a:p>
                      <a:r>
                        <a:rPr lang="ja-JP" altLang="en-US" sz="2400" dirty="0">
                          <a:solidFill>
                            <a:sysClr val="windowText" lastClr="000000"/>
                          </a:solidFill>
                        </a:rPr>
                        <a:t>変更内容</a:t>
                      </a:r>
                    </a:p>
                  </a:txBody>
                  <a:tcPr anchor="ctr"/>
                </a:tc>
              </a:tr>
              <a:tr h="628555">
                <a:tc>
                  <a:txBody>
                    <a:bodyPr/>
                    <a:lstStyle/>
                    <a:p>
                      <a:r>
                        <a:rPr lang="en-US" sz="2400" dirty="0"/>
                        <a:t>motor</a:t>
                      </a:r>
                    </a:p>
                  </a:txBody>
                  <a:tcPr anchor="ctr"/>
                </a:tc>
                <a:tc>
                  <a:txBody>
                    <a:bodyPr/>
                    <a:lstStyle/>
                    <a:p>
                      <a:r>
                        <a:rPr lang="ja-JP" altLang="en-US" sz="2400" dirty="0"/>
                        <a:t>モータの</a:t>
                      </a:r>
                      <a:r>
                        <a:rPr lang="en-US" altLang="ja-JP" sz="2400" dirty="0"/>
                        <a:t>PWM</a:t>
                      </a:r>
                      <a:r>
                        <a:rPr lang="ja-JP" altLang="en-US" sz="2400" dirty="0"/>
                        <a:t>制御を行う。</a:t>
                      </a:r>
                    </a:p>
                  </a:txBody>
                  <a:tcPr anchor="ctr"/>
                </a:tc>
                <a:tc>
                  <a:txBody>
                    <a:bodyPr/>
                    <a:lstStyle/>
                    <a:p>
                      <a:r>
                        <a:rPr lang="ja-JP" altLang="en-US" sz="2400"/>
                        <a:t>アーム用モータの制御を追加。</a:t>
                      </a:r>
                    </a:p>
                  </a:txBody>
                  <a:tcPr anchor="ctr"/>
                </a:tc>
              </a:tr>
              <a:tr h="628555">
                <a:tc>
                  <a:txBody>
                    <a:bodyPr/>
                    <a:lstStyle/>
                    <a:p>
                      <a:r>
                        <a:rPr lang="en-US" sz="2400"/>
                        <a:t>encoder</a:t>
                      </a:r>
                    </a:p>
                  </a:txBody>
                  <a:tcPr anchor="ctr"/>
                </a:tc>
                <a:tc>
                  <a:txBody>
                    <a:bodyPr/>
                    <a:lstStyle/>
                    <a:p>
                      <a:r>
                        <a:rPr lang="ja-JP" altLang="en-US" sz="2400" dirty="0"/>
                        <a:t>エンコーダの読み取りを行う。</a:t>
                      </a:r>
                    </a:p>
                  </a:txBody>
                  <a:tcPr anchor="ctr"/>
                </a:tc>
                <a:tc>
                  <a:txBody>
                    <a:bodyPr/>
                    <a:lstStyle/>
                    <a:p>
                      <a:r>
                        <a:rPr lang="ja-JP" altLang="en-US" sz="2400" dirty="0"/>
                        <a:t>アーム用エンコーダの読み取りを追加。</a:t>
                      </a:r>
                    </a:p>
                  </a:txBody>
                  <a:tcPr anchor="ctr"/>
                </a:tc>
              </a:tr>
              <a:tr h="628555">
                <a:tc>
                  <a:txBody>
                    <a:bodyPr/>
                    <a:lstStyle/>
                    <a:p>
                      <a:r>
                        <a:rPr lang="en-US" sz="2400"/>
                        <a:t>io</a:t>
                      </a:r>
                    </a:p>
                  </a:txBody>
                  <a:tcPr anchor="ctr"/>
                </a:tc>
                <a:tc>
                  <a:txBody>
                    <a:bodyPr/>
                    <a:lstStyle/>
                    <a:p>
                      <a:r>
                        <a:rPr lang="en-US" altLang="ja-JP" sz="2400" dirty="0"/>
                        <a:t>Arduino</a:t>
                      </a:r>
                      <a:r>
                        <a:rPr lang="ja-JP" altLang="en-US" sz="2400" dirty="0"/>
                        <a:t>に接続された機器（バッテリー等）の制御を行う。</a:t>
                      </a:r>
                    </a:p>
                  </a:txBody>
                  <a:tcPr anchor="ctr"/>
                </a:tc>
                <a:tc>
                  <a:txBody>
                    <a:bodyPr/>
                    <a:lstStyle/>
                    <a:p>
                      <a:endParaRPr lang="ja-JP" altLang="en-US" sz="2400" dirty="0"/>
                    </a:p>
                  </a:txBody>
                  <a:tcPr anchor="ctr"/>
                </a:tc>
              </a:tr>
              <a:tr h="897935">
                <a:tc>
                  <a:txBody>
                    <a:bodyPr/>
                    <a:lstStyle/>
                    <a:p>
                      <a:r>
                        <a:rPr lang="en-US" sz="2400" dirty="0" err="1"/>
                        <a:t>raspi</a:t>
                      </a:r>
                      <a:endParaRPr lang="en-US" sz="2400" dirty="0"/>
                    </a:p>
                  </a:txBody>
                  <a:tcPr anchor="ctr"/>
                </a:tc>
                <a:tc>
                  <a:txBody>
                    <a:bodyPr/>
                    <a:lstStyle/>
                    <a:p>
                      <a:r>
                        <a:rPr lang="en-US" altLang="ja-JP" sz="2400"/>
                        <a:t>Raspberry Pi</a:t>
                      </a:r>
                      <a:r>
                        <a:rPr lang="ja-JP" altLang="en-US" sz="2400"/>
                        <a:t>との通信処理を行う。</a:t>
                      </a:r>
                    </a:p>
                  </a:txBody>
                  <a:tcPr anchor="ctr"/>
                </a:tc>
                <a:tc>
                  <a:txBody>
                    <a:bodyPr/>
                    <a:lstStyle/>
                    <a:p>
                      <a:r>
                        <a:rPr lang="ja-JP" altLang="en-US" sz="2400" dirty="0"/>
                        <a:t>やり取りするデータの変更にあわせ、プログラムを改善。</a:t>
                      </a:r>
                    </a:p>
                  </a:txBody>
                  <a:tcPr anchor="ctr"/>
                </a:tc>
              </a:tr>
              <a:tr h="628555">
                <a:tc>
                  <a:txBody>
                    <a:bodyPr/>
                    <a:lstStyle/>
                    <a:p>
                      <a:r>
                        <a:rPr lang="en-US" sz="2400"/>
                        <a:t>slave</a:t>
                      </a:r>
                    </a:p>
                  </a:txBody>
                  <a:tcPr anchor="ctr"/>
                </a:tc>
                <a:tc>
                  <a:txBody>
                    <a:bodyPr/>
                    <a:lstStyle/>
                    <a:p>
                      <a:r>
                        <a:rPr lang="en-US" sz="2400" dirty="0"/>
                        <a:t>motor, encoder, </a:t>
                      </a:r>
                      <a:r>
                        <a:rPr lang="en-US" sz="2400" dirty="0" err="1"/>
                        <a:t>io</a:t>
                      </a:r>
                      <a:r>
                        <a:rPr lang="en-US" sz="2400" dirty="0"/>
                        <a:t>, </a:t>
                      </a:r>
                      <a:r>
                        <a:rPr lang="en-US" sz="2400" dirty="0" err="1"/>
                        <a:t>raspi</a:t>
                      </a:r>
                      <a:r>
                        <a:rPr lang="ja-JP" altLang="en-US" sz="2400" dirty="0"/>
                        <a:t>の結合。</a:t>
                      </a:r>
                    </a:p>
                  </a:txBody>
                  <a:tcPr anchor="ctr"/>
                </a:tc>
                <a:tc>
                  <a:txBody>
                    <a:bodyPr/>
                    <a:lstStyle/>
                    <a:p>
                      <a:r>
                        <a:rPr lang="ja-JP" altLang="en-US" sz="2400" dirty="0"/>
                        <a:t>下位モジュールの変更にあわせ、全面書き直し。</a:t>
                      </a:r>
                    </a:p>
                  </a:txBody>
                  <a:tcPr anchor="ctr"/>
                </a:tc>
              </a:tr>
            </a:tbl>
          </a:graphicData>
        </a:graphic>
      </p:graphicFrame>
    </p:spTree>
    <p:extLst>
      <p:ext uri="{BB962C8B-B14F-4D97-AF65-F5344CB8AC3E}">
        <p14:creationId xmlns:p14="http://schemas.microsoft.com/office/powerpoint/2010/main" val="1795330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価格</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937614217"/>
              </p:ext>
            </p:extLst>
          </p:nvPr>
        </p:nvGraphicFramePr>
        <p:xfrm>
          <a:off x="230658" y="1550991"/>
          <a:ext cx="11730684" cy="4426672"/>
        </p:xfrm>
        <a:graphic>
          <a:graphicData uri="http://schemas.openxmlformats.org/drawingml/2006/table">
            <a:tbl>
              <a:tblPr/>
              <a:tblGrid>
                <a:gridCol w="1986069"/>
                <a:gridCol w="803564"/>
                <a:gridCol w="2369127"/>
                <a:gridCol w="2133600"/>
                <a:gridCol w="1728075"/>
                <a:gridCol w="1034437"/>
                <a:gridCol w="1675812"/>
              </a:tblGrid>
              <a:tr h="666440">
                <a:tc>
                  <a:txBody>
                    <a:bodyPr/>
                    <a:lstStyle/>
                    <a:p>
                      <a:pPr algn="l" rtl="0" fontAlgn="ctr"/>
                      <a:r>
                        <a:rPr lang="ja-JP" altLang="en-US" sz="2400" b="1" i="0" u="sng" strike="noStrike" dirty="0">
                          <a:solidFill>
                            <a:srgbClr val="000000"/>
                          </a:solidFill>
                          <a:effectLst/>
                          <a:latin typeface="ＭＳ Ｐゴシック" panose="020B0600070205080204" pitchFamily="50" charset="-128"/>
                          <a:ea typeface="ＭＳ Ｐゴシック" panose="020B0600070205080204" pitchFamily="50" charset="-128"/>
                        </a:rPr>
                        <a:t>物品名</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個数</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dirty="0">
                          <a:solidFill>
                            <a:srgbClr val="000000"/>
                          </a:solidFill>
                          <a:effectLst/>
                          <a:latin typeface="ＭＳ Ｐゴシック" panose="020B0600070205080204" pitchFamily="50" charset="-128"/>
                          <a:ea typeface="ＭＳ Ｐゴシック" panose="020B0600070205080204" pitchFamily="50" charset="-128"/>
                        </a:rPr>
                        <a:t>要求</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製品詳細</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購入先</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価格</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ct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確定</a:t>
                      </a:r>
                      <a:r>
                        <a:rPr lang="en-US" altLang="ja-JP" sz="2400" b="1" i="0" u="sng" strike="noStrike">
                          <a:solidFill>
                            <a:srgbClr val="000000"/>
                          </a:solidFill>
                          <a:effectLst/>
                          <a:latin typeface="Calibri" panose="020F0502020204030204" pitchFamily="34" charset="0"/>
                          <a:ea typeface="ＭＳ Ｐゴシック" panose="020B0600070205080204" pitchFamily="50" charset="-128"/>
                        </a:rPr>
                        <a:t>/</a:t>
                      </a:r>
                      <a:r>
                        <a:rPr lang="ja-JP" altLang="en-US" sz="2400" b="1" i="0" u="sng" strike="noStrike">
                          <a:solidFill>
                            <a:srgbClr val="000000"/>
                          </a:solidFill>
                          <a:effectLst/>
                          <a:latin typeface="ＭＳ Ｐゴシック" panose="020B0600070205080204" pitchFamily="50" charset="-128"/>
                          <a:ea typeface="ＭＳ Ｐゴシック" panose="020B0600070205080204" pitchFamily="50" charset="-128"/>
                        </a:rPr>
                        <a:t>未確定</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1447028">
                <a:tc>
                  <a:txBody>
                    <a:bodyPr/>
                    <a:lstStyle/>
                    <a:p>
                      <a:pPr algn="l" rtl="0" fontAlgn="ctr"/>
                      <a:r>
                        <a:rPr lang="ja-JP"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スイッチ</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en-US" altLang="ja-JP" sz="2400" b="1" i="0" u="none" strike="noStrike">
                          <a:solidFill>
                            <a:srgbClr val="000000"/>
                          </a:solidFill>
                          <a:effectLst/>
                          <a:latin typeface="Calibri" panose="020F0502020204030204" pitchFamily="34" charset="0"/>
                          <a:ea typeface="ＭＳ Ｐゴシック" panose="020B0600070205080204" pitchFamily="50" charset="-128"/>
                        </a:rPr>
                        <a:t>1</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ユーザーが開始と停止を操作できるようにする。</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en-US" altLang="ja-JP" sz="2400" b="1" i="0" u="none" strike="noStrike">
                          <a:solidFill>
                            <a:srgbClr val="000000"/>
                          </a:solidFill>
                          <a:effectLst/>
                          <a:latin typeface="Calibri" panose="020F0502020204030204" pitchFamily="34" charset="0"/>
                          <a:ea typeface="ＭＳ Ｐゴシック" panose="020B0600070205080204" pitchFamily="50" charset="-128"/>
                        </a:rPr>
                        <a:t>1</a:t>
                      </a: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回路</a:t>
                      </a:r>
                      <a:r>
                        <a:rPr lang="en-US" altLang="ja-JP" sz="2400" b="1" i="0" u="none" strike="noStrike">
                          <a:solidFill>
                            <a:srgbClr val="000000"/>
                          </a:solidFill>
                          <a:effectLst/>
                          <a:latin typeface="Calibri" panose="020F0502020204030204" pitchFamily="34" charset="0"/>
                          <a:ea typeface="ＭＳ Ｐゴシック" panose="020B0600070205080204" pitchFamily="50" charset="-128"/>
                        </a:rPr>
                        <a:t>1</a:t>
                      </a: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接点モーメンタリ</a:t>
                      </a:r>
                      <a:endParaRPr lang="ja-JP" altLang="en-US" sz="2400" b="1" i="0" u="none" strike="noStrike">
                        <a:solidFill>
                          <a:srgbClr val="000000"/>
                        </a:solidFill>
                        <a:effectLst/>
                        <a:latin typeface="Calibri" panose="020F0502020204030204" pitchFamily="34" charset="0"/>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zh-TW"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rPr>
                        <a:t>秋月</a:t>
                      </a:r>
                      <a:r>
                        <a:rPr lang="zh-TW"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電子</a:t>
                      </a:r>
                      <a:endParaRPr lang="en-US" altLang="zh-TW"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rtl="0" fontAlgn="ctr"/>
                      <a:r>
                        <a:rPr lang="zh-TW" altLang="en-US" sz="24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通商</a:t>
                      </a:r>
                      <a:endParaRPr lang="zh-TW" altLang="en-US" sz="2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en-US" altLang="ja-JP" sz="2400" b="1" i="0" u="none" strike="noStrike">
                          <a:solidFill>
                            <a:srgbClr val="000000"/>
                          </a:solidFill>
                          <a:effectLst/>
                          <a:latin typeface="Calibri" panose="020F0502020204030204" pitchFamily="34" charset="0"/>
                          <a:ea typeface="ＭＳ Ｐゴシック" panose="020B0600070205080204" pitchFamily="50" charset="-128"/>
                        </a:rPr>
                        <a:t>70</a:t>
                      </a: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円</a:t>
                      </a:r>
                      <a:endParaRPr lang="ja-JP" altLang="en-US" sz="2400" b="1" i="0" u="none" strike="noStrike">
                        <a:solidFill>
                          <a:srgbClr val="000000"/>
                        </a:solidFill>
                        <a:effectLst/>
                        <a:latin typeface="Calibri" panose="020F0502020204030204" pitchFamily="34" charset="0"/>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1" i="0" u="none" strike="noStrike">
                          <a:solidFill>
                            <a:srgbClr val="000000"/>
                          </a:solidFill>
                          <a:effectLst/>
                          <a:latin typeface="ＭＳ Ｐゴシック" panose="020B0600070205080204" pitchFamily="50" charset="-128"/>
                          <a:ea typeface="ＭＳ Ｐゴシック" panose="020B0600070205080204" pitchFamily="50" charset="-128"/>
                        </a:rPr>
                        <a:t>確定</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r>
              <a:tr h="1578266">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鉄板</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1</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パネルと電磁石を磁力で接続するため</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シムプレート寸法カット　材質鉄</a:t>
                      </a: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(SPCC</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相当</a:t>
                      </a: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a:t>
                      </a:r>
                      <a:endPar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モノタロウ</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449</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円</a:t>
                      </a:r>
                      <a:endParaRPr lang="ja-JP" altLang="en-US" sz="2400" b="0" i="0" u="none" strike="noStrike">
                        <a:solidFill>
                          <a:srgbClr val="000000"/>
                        </a:solidFill>
                        <a:effectLst/>
                        <a:latin typeface="Calibri" panose="020F0502020204030204" pitchFamily="34" charset="0"/>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確定</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659604">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アルミ丸パイプ</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en-US" altLang="ja-JP" sz="2400" b="0" i="0" u="none" strike="noStrike" dirty="0">
                          <a:solidFill>
                            <a:srgbClr val="000000"/>
                          </a:solidFill>
                          <a:effectLst/>
                          <a:latin typeface="Calibri" panose="020F0502020204030204" pitchFamily="34" charset="0"/>
                          <a:ea typeface="ＭＳ Ｐゴシック" panose="020B0600070205080204" pitchFamily="50" charset="-128"/>
                        </a:rPr>
                        <a:t>2</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アームの腕として利用</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アルミ丸パイプ</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モノタロウ</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en-US" altLang="ja-JP" sz="2400" b="0" i="0" u="none" strike="noStrike">
                          <a:solidFill>
                            <a:srgbClr val="000000"/>
                          </a:solidFill>
                          <a:effectLst/>
                          <a:latin typeface="Calibri" panose="020F0502020204030204" pitchFamily="34" charset="0"/>
                          <a:ea typeface="ＭＳ Ｐゴシック" panose="020B0600070205080204" pitchFamily="50" charset="-128"/>
                        </a:rPr>
                        <a:t>798</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円</a:t>
                      </a:r>
                      <a:endParaRPr lang="ja-JP" altLang="en-US" sz="2400" b="0" i="0" u="none" strike="noStrike">
                        <a:solidFill>
                          <a:srgbClr val="000000"/>
                        </a:solidFill>
                        <a:effectLst/>
                        <a:latin typeface="Calibri" panose="020F0502020204030204" pitchFamily="34" charset="0"/>
                        <a:ea typeface="ＭＳ Ｐゴシック" panose="020B0600070205080204" pitchFamily="50" charset="-128"/>
                      </a:endParaRP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l" rtl="0"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確定</a:t>
                      </a:r>
                    </a:p>
                  </a:txBody>
                  <a:tcPr marL="3418" marR="3418" marT="34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r>
            </a:tbl>
          </a:graphicData>
        </a:graphic>
      </p:graphicFrame>
    </p:spTree>
    <p:extLst>
      <p:ext uri="{BB962C8B-B14F-4D97-AF65-F5344CB8AC3E}">
        <p14:creationId xmlns:p14="http://schemas.microsoft.com/office/powerpoint/2010/main" val="426203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3"/>
          <p:cNvGraphicFramePr>
            <a:graphicFrameLocks/>
          </p:cNvGraphicFramePr>
          <p:nvPr>
            <p:extLst>
              <p:ext uri="{D42A27DB-BD31-4B8C-83A1-F6EECF244321}">
                <p14:modId xmlns:p14="http://schemas.microsoft.com/office/powerpoint/2010/main" val="1984510993"/>
              </p:ext>
            </p:extLst>
          </p:nvPr>
        </p:nvGraphicFramePr>
        <p:xfrm>
          <a:off x="124691" y="1205345"/>
          <a:ext cx="11902179" cy="4960288"/>
        </p:xfrm>
        <a:graphic>
          <a:graphicData uri="http://schemas.openxmlformats.org/drawingml/2006/table">
            <a:tbl>
              <a:tblPr firstRow="1" bandRow="1">
                <a:tableStyleId>{5C22544A-7EE6-4342-B048-85BDC9FD1C3A}</a:tableStyleId>
              </a:tblPr>
              <a:tblGrid>
                <a:gridCol w="1700312"/>
                <a:gridCol w="932052"/>
                <a:gridCol w="1898072"/>
                <a:gridCol w="2881746"/>
                <a:gridCol w="1357745"/>
                <a:gridCol w="1246909"/>
                <a:gridCol w="1885343"/>
              </a:tblGrid>
              <a:tr h="781396">
                <a:tc>
                  <a:txBody>
                    <a:bodyPr/>
                    <a:lstStyle/>
                    <a:p>
                      <a:r>
                        <a:rPr lang="ja-JP" altLang="en-US" sz="2400" i="0" u="sng" dirty="0">
                          <a:solidFill>
                            <a:schemeClr val="tx1"/>
                          </a:solidFill>
                          <a:effectLst/>
                        </a:rPr>
                        <a:t>物品名</a:t>
                      </a:r>
                    </a:p>
                  </a:txBody>
                  <a:tcPr anchor="ctr"/>
                </a:tc>
                <a:tc>
                  <a:txBody>
                    <a:bodyPr/>
                    <a:lstStyle/>
                    <a:p>
                      <a:r>
                        <a:rPr lang="ja-JP" altLang="en-US" sz="2400" i="0" u="sng" dirty="0">
                          <a:solidFill>
                            <a:schemeClr val="tx1"/>
                          </a:solidFill>
                          <a:effectLst/>
                        </a:rPr>
                        <a:t>個数</a:t>
                      </a:r>
                    </a:p>
                  </a:txBody>
                  <a:tcPr anchor="ctr"/>
                </a:tc>
                <a:tc>
                  <a:txBody>
                    <a:bodyPr/>
                    <a:lstStyle/>
                    <a:p>
                      <a:r>
                        <a:rPr lang="ja-JP" altLang="en-US" sz="2400" i="0" u="sng" dirty="0">
                          <a:solidFill>
                            <a:schemeClr val="tx1"/>
                          </a:solidFill>
                          <a:effectLst/>
                        </a:rPr>
                        <a:t>要求</a:t>
                      </a:r>
                    </a:p>
                  </a:txBody>
                  <a:tcPr anchor="ctr"/>
                </a:tc>
                <a:tc>
                  <a:txBody>
                    <a:bodyPr/>
                    <a:lstStyle/>
                    <a:p>
                      <a:r>
                        <a:rPr lang="ja-JP" altLang="en-US" sz="2400" i="0" u="sng" dirty="0">
                          <a:solidFill>
                            <a:schemeClr val="tx1"/>
                          </a:solidFill>
                          <a:effectLst/>
                        </a:rPr>
                        <a:t>製品詳細</a:t>
                      </a:r>
                    </a:p>
                  </a:txBody>
                  <a:tcPr anchor="ctr"/>
                </a:tc>
                <a:tc>
                  <a:txBody>
                    <a:bodyPr/>
                    <a:lstStyle/>
                    <a:p>
                      <a:r>
                        <a:rPr lang="ja-JP" altLang="en-US" sz="2400" i="0" u="sng" dirty="0">
                          <a:solidFill>
                            <a:schemeClr val="tx1"/>
                          </a:solidFill>
                          <a:effectLst/>
                        </a:rPr>
                        <a:t>購入先</a:t>
                      </a:r>
                    </a:p>
                  </a:txBody>
                  <a:tcPr anchor="ctr"/>
                </a:tc>
                <a:tc>
                  <a:txBody>
                    <a:bodyPr/>
                    <a:lstStyle/>
                    <a:p>
                      <a:r>
                        <a:rPr lang="ja-JP" altLang="en-US" sz="2400" i="0" u="sng" dirty="0">
                          <a:solidFill>
                            <a:schemeClr val="tx1"/>
                          </a:solidFill>
                          <a:effectLst/>
                        </a:rPr>
                        <a:t>価格</a:t>
                      </a:r>
                    </a:p>
                  </a:txBody>
                  <a:tcPr anchor="ctr"/>
                </a:tc>
                <a:tc>
                  <a:txBody>
                    <a:bodyPr/>
                    <a:lstStyle/>
                    <a:p>
                      <a:r>
                        <a:rPr lang="ja-JP" altLang="en-US" sz="2400" i="0" u="sng" dirty="0">
                          <a:solidFill>
                            <a:schemeClr val="tx1"/>
                          </a:solidFill>
                          <a:effectLst/>
                        </a:rPr>
                        <a:t>確定</a:t>
                      </a:r>
                      <a:r>
                        <a:rPr lang="en-US" altLang="ja-JP" sz="2400" i="0" u="sng" dirty="0">
                          <a:solidFill>
                            <a:schemeClr val="tx1"/>
                          </a:solidFill>
                          <a:effectLst/>
                        </a:rPr>
                        <a:t>/</a:t>
                      </a:r>
                      <a:r>
                        <a:rPr lang="ja-JP" altLang="en-US" sz="2400" i="0" u="sng" dirty="0">
                          <a:solidFill>
                            <a:schemeClr val="tx1"/>
                          </a:solidFill>
                          <a:effectLst/>
                        </a:rPr>
                        <a:t>未確定</a:t>
                      </a:r>
                    </a:p>
                  </a:txBody>
                  <a:tcPr anchor="ctr"/>
                </a:tc>
              </a:tr>
              <a:tr h="1143301">
                <a:tc>
                  <a:txBody>
                    <a:bodyPr/>
                    <a:lstStyle/>
                    <a:p>
                      <a:r>
                        <a:rPr lang="ja-JP" altLang="en-US" sz="2400" dirty="0"/>
                        <a:t>エンコーダ</a:t>
                      </a:r>
                    </a:p>
                  </a:txBody>
                  <a:tcPr anchor="ctr"/>
                </a:tc>
                <a:tc>
                  <a:txBody>
                    <a:bodyPr/>
                    <a:lstStyle/>
                    <a:p>
                      <a:r>
                        <a:rPr lang="en-US" altLang="ja-JP" sz="2400"/>
                        <a:t>1</a:t>
                      </a:r>
                    </a:p>
                  </a:txBody>
                  <a:tcPr anchor="ctr"/>
                </a:tc>
                <a:tc>
                  <a:txBody>
                    <a:bodyPr/>
                    <a:lstStyle/>
                    <a:p>
                      <a:r>
                        <a:rPr lang="ja-JP" altLang="en-US" sz="2400"/>
                        <a:t>アームを動かす。</a:t>
                      </a:r>
                    </a:p>
                  </a:txBody>
                  <a:tcPr anchor="ctr"/>
                </a:tc>
                <a:tc>
                  <a:txBody>
                    <a:bodyPr/>
                    <a:lstStyle/>
                    <a:p>
                      <a:r>
                        <a:rPr lang="en-US" sz="2400" dirty="0"/>
                        <a:t>OMRON E6A2-CW3C ROTARY ENCODER</a:t>
                      </a:r>
                    </a:p>
                  </a:txBody>
                  <a:tcPr anchor="ctr"/>
                </a:tc>
                <a:tc>
                  <a:txBody>
                    <a:bodyPr/>
                    <a:lstStyle/>
                    <a:p>
                      <a:r>
                        <a:rPr lang="ja-JP" altLang="en-US" sz="2400" dirty="0"/>
                        <a:t>ジャンク</a:t>
                      </a:r>
                    </a:p>
                  </a:txBody>
                  <a:tcPr anchor="ctr"/>
                </a:tc>
                <a:tc>
                  <a:txBody>
                    <a:bodyPr/>
                    <a:lstStyle/>
                    <a:p>
                      <a:r>
                        <a:rPr lang="en-US" altLang="ja-JP" sz="2400"/>
                        <a:t>0</a:t>
                      </a:r>
                      <a:r>
                        <a:rPr lang="ja-JP" altLang="en-US" sz="2400"/>
                        <a:t>円</a:t>
                      </a:r>
                    </a:p>
                  </a:txBody>
                  <a:tcPr anchor="ctr"/>
                </a:tc>
                <a:tc>
                  <a:txBody>
                    <a:bodyPr/>
                    <a:lstStyle/>
                    <a:p>
                      <a:r>
                        <a:rPr lang="ja-JP" altLang="en-US" sz="2400" dirty="0"/>
                        <a:t>確定</a:t>
                      </a:r>
                    </a:p>
                  </a:txBody>
                  <a:tcPr anchor="ctr"/>
                </a:tc>
              </a:tr>
              <a:tr h="1143301">
                <a:tc>
                  <a:txBody>
                    <a:bodyPr/>
                    <a:lstStyle/>
                    <a:p>
                      <a:r>
                        <a:rPr lang="en-US" sz="2400" dirty="0"/>
                        <a:t>Arduino Mega</a:t>
                      </a:r>
                    </a:p>
                  </a:txBody>
                  <a:tcPr anchor="ctr"/>
                </a:tc>
                <a:tc>
                  <a:txBody>
                    <a:bodyPr/>
                    <a:lstStyle/>
                    <a:p>
                      <a:r>
                        <a:rPr lang="en-US" altLang="ja-JP" sz="2400" dirty="0"/>
                        <a:t>1</a:t>
                      </a:r>
                    </a:p>
                  </a:txBody>
                  <a:tcPr anchor="ctr"/>
                </a:tc>
                <a:tc>
                  <a:txBody>
                    <a:bodyPr/>
                    <a:lstStyle/>
                    <a:p>
                      <a:r>
                        <a:rPr lang="ja-JP" altLang="en-US" sz="2400" dirty="0"/>
                        <a:t>アームを増設する</a:t>
                      </a:r>
                      <a:r>
                        <a:rPr lang="ja-JP" altLang="en-US" sz="2400" dirty="0" smtClean="0"/>
                        <a:t>と端子のため</a:t>
                      </a:r>
                      <a:r>
                        <a:rPr lang="ja-JP" altLang="en-US" sz="2400" dirty="0"/>
                        <a:t>。</a:t>
                      </a:r>
                    </a:p>
                  </a:txBody>
                  <a:tcPr anchor="ctr"/>
                </a:tc>
                <a:tc>
                  <a:txBody>
                    <a:bodyPr/>
                    <a:lstStyle/>
                    <a:p>
                      <a:r>
                        <a:rPr lang="en-US" sz="2400"/>
                        <a:t>Arduino Mega2560 </a:t>
                      </a:r>
                    </a:p>
                  </a:txBody>
                  <a:tcPr anchor="ctr"/>
                </a:tc>
                <a:tc>
                  <a:txBody>
                    <a:bodyPr/>
                    <a:lstStyle/>
                    <a:p>
                      <a:r>
                        <a:rPr lang="ja-JP" altLang="en-US" sz="2400"/>
                        <a:t>ジャンク</a:t>
                      </a:r>
                    </a:p>
                  </a:txBody>
                  <a:tcPr anchor="ctr"/>
                </a:tc>
                <a:tc>
                  <a:txBody>
                    <a:bodyPr/>
                    <a:lstStyle/>
                    <a:p>
                      <a:r>
                        <a:rPr lang="en-US" altLang="ja-JP" sz="2400"/>
                        <a:t>0</a:t>
                      </a:r>
                      <a:r>
                        <a:rPr lang="ja-JP" altLang="en-US" sz="2400"/>
                        <a:t>円</a:t>
                      </a:r>
                    </a:p>
                  </a:txBody>
                  <a:tcPr anchor="ctr"/>
                </a:tc>
                <a:tc>
                  <a:txBody>
                    <a:bodyPr/>
                    <a:lstStyle/>
                    <a:p>
                      <a:r>
                        <a:rPr lang="ja-JP" altLang="en-US" sz="2400"/>
                        <a:t>確定</a:t>
                      </a:r>
                    </a:p>
                  </a:txBody>
                  <a:tcPr anchor="ctr"/>
                </a:tc>
              </a:tr>
              <a:tr h="1846871">
                <a:tc>
                  <a:txBody>
                    <a:bodyPr/>
                    <a:lstStyle/>
                    <a:p>
                      <a:r>
                        <a:rPr lang="ja-JP" altLang="en-US" sz="2400" dirty="0"/>
                        <a:t>モータドライバ</a:t>
                      </a:r>
                    </a:p>
                  </a:txBody>
                  <a:tcPr anchor="ctr"/>
                </a:tc>
                <a:tc>
                  <a:txBody>
                    <a:bodyPr/>
                    <a:lstStyle/>
                    <a:p>
                      <a:r>
                        <a:rPr lang="en-US" altLang="ja-JP" sz="2400"/>
                        <a:t>1</a:t>
                      </a:r>
                    </a:p>
                  </a:txBody>
                  <a:tcPr anchor="ctr"/>
                </a:tc>
                <a:tc>
                  <a:txBody>
                    <a:bodyPr/>
                    <a:lstStyle/>
                    <a:p>
                      <a:r>
                        <a:rPr lang="ja-JP" altLang="en-US" sz="2400" dirty="0"/>
                        <a:t>アームで使用するモータの制御のため。</a:t>
                      </a:r>
                    </a:p>
                  </a:txBody>
                  <a:tcPr anchor="ctr"/>
                </a:tc>
                <a:tc>
                  <a:txBody>
                    <a:bodyPr/>
                    <a:lstStyle/>
                    <a:p>
                      <a:r>
                        <a:rPr lang="en-US" altLang="ja-JP" sz="2400" dirty="0"/>
                        <a:t>MD10C DC</a:t>
                      </a:r>
                      <a:r>
                        <a:rPr lang="ja-JP" altLang="en-US" sz="2400" dirty="0"/>
                        <a:t>ブラシモータードライバー</a:t>
                      </a:r>
                      <a:r>
                        <a:rPr lang="en-US" altLang="ja-JP" sz="2400" dirty="0"/>
                        <a:t>25V 13A PWM</a:t>
                      </a:r>
                      <a:r>
                        <a:rPr lang="ja-JP" altLang="en-US" sz="2400" dirty="0"/>
                        <a:t>信号入力制御</a:t>
                      </a:r>
                    </a:p>
                  </a:txBody>
                  <a:tcPr anchor="ctr"/>
                </a:tc>
                <a:tc>
                  <a:txBody>
                    <a:bodyPr/>
                    <a:lstStyle/>
                    <a:p>
                      <a:r>
                        <a:rPr lang="en-US" sz="2400" dirty="0"/>
                        <a:t>ELEFINE</a:t>
                      </a:r>
                    </a:p>
                  </a:txBody>
                  <a:tcPr anchor="ctr"/>
                </a:tc>
                <a:tc>
                  <a:txBody>
                    <a:bodyPr/>
                    <a:lstStyle/>
                    <a:p>
                      <a:r>
                        <a:rPr lang="en-US" altLang="ja-JP" sz="2400"/>
                        <a:t>2500</a:t>
                      </a:r>
                      <a:r>
                        <a:rPr lang="ja-JP" altLang="en-US" sz="2400"/>
                        <a:t>円</a:t>
                      </a:r>
                    </a:p>
                  </a:txBody>
                  <a:tcPr anchor="ctr"/>
                </a:tc>
                <a:tc>
                  <a:txBody>
                    <a:bodyPr/>
                    <a:lstStyle/>
                    <a:p>
                      <a:r>
                        <a:rPr lang="ja-JP" altLang="en-US" sz="2400" dirty="0"/>
                        <a:t>確定</a:t>
                      </a:r>
                    </a:p>
                  </a:txBody>
                  <a:tcPr anchor="ctr"/>
                </a:tc>
              </a:tr>
            </a:tbl>
          </a:graphicData>
        </a:graphic>
      </p:graphicFrame>
      <p:sp>
        <p:nvSpPr>
          <p:cNvPr id="3" name="テキスト ボックス 2"/>
          <p:cNvSpPr txBox="1"/>
          <p:nvPr/>
        </p:nvSpPr>
        <p:spPr>
          <a:xfrm>
            <a:off x="8286091" y="6254159"/>
            <a:ext cx="3485199" cy="523220"/>
          </a:xfrm>
          <a:prstGeom prst="rect">
            <a:avLst/>
          </a:prstGeom>
          <a:noFill/>
        </p:spPr>
        <p:txBody>
          <a:bodyPr wrap="square" rtlCol="0">
            <a:spAutoFit/>
          </a:bodyPr>
          <a:lstStyle/>
          <a:p>
            <a:r>
              <a:rPr lang="zh-TW" altLang="en-US" sz="2800" b="1" dirty="0" smtClean="0"/>
              <a:t>合計</a:t>
            </a:r>
            <a:r>
              <a:rPr lang="zh-TW" altLang="en-US" sz="2800" b="1" dirty="0"/>
              <a:t>  </a:t>
            </a:r>
            <a:r>
              <a:rPr lang="en-US" altLang="zh-TW" sz="2800" b="1" dirty="0"/>
              <a:t>3817</a:t>
            </a:r>
            <a:r>
              <a:rPr lang="zh-TW" altLang="en-US" sz="2800" b="1" dirty="0"/>
              <a:t>円</a:t>
            </a:r>
            <a:r>
              <a:rPr lang="en-US" altLang="zh-TW" sz="2800" b="1" dirty="0"/>
              <a:t>(</a:t>
            </a:r>
            <a:r>
              <a:rPr lang="zh-TW" altLang="en-US" sz="2800" b="1" dirty="0"/>
              <a:t>確定</a:t>
            </a:r>
            <a:r>
              <a:rPr lang="en-US" altLang="zh-TW" sz="2800" b="1" dirty="0"/>
              <a:t>)  </a:t>
            </a:r>
            <a:r>
              <a:rPr lang="en-US" altLang="zh-TW" sz="2800" b="1" dirty="0" smtClean="0"/>
              <a:t> </a:t>
            </a:r>
            <a:endParaRPr kumimoji="1" lang="ja-JP" altLang="en-US" sz="2800" b="1" dirty="0"/>
          </a:p>
        </p:txBody>
      </p:sp>
    </p:spTree>
    <p:extLst>
      <p:ext uri="{BB962C8B-B14F-4D97-AF65-F5344CB8AC3E}">
        <p14:creationId xmlns:p14="http://schemas.microsoft.com/office/powerpoint/2010/main" val="3500681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進捗</a:t>
            </a:r>
            <a:r>
              <a:rPr kumimoji="1" lang="ja-JP" altLang="en-US" dirty="0" smtClean="0"/>
              <a:t>状況、今後の内容</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3200" dirty="0" smtClean="0"/>
              <a:t>①メカ</a:t>
            </a:r>
            <a:endParaRPr kumimoji="1" lang="en-US" altLang="ja-JP" sz="3200" dirty="0" smtClean="0"/>
          </a:p>
          <a:p>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502341465"/>
              </p:ext>
            </p:extLst>
          </p:nvPr>
        </p:nvGraphicFramePr>
        <p:xfrm>
          <a:off x="953039" y="2482564"/>
          <a:ext cx="10400761" cy="3291840"/>
        </p:xfrm>
        <a:graphic>
          <a:graphicData uri="http://schemas.openxmlformats.org/drawingml/2006/table">
            <a:tbl>
              <a:tblPr firstRow="1" bandRow="1">
                <a:tableStyleId>{5C22544A-7EE6-4342-B048-85BDC9FD1C3A}</a:tableStyleId>
              </a:tblPr>
              <a:tblGrid>
                <a:gridCol w="2910623"/>
                <a:gridCol w="1764182"/>
                <a:gridCol w="5725956"/>
              </a:tblGrid>
              <a:tr h="398934">
                <a:tc>
                  <a:txBody>
                    <a:bodyPr/>
                    <a:lstStyle/>
                    <a:p>
                      <a:r>
                        <a:rPr kumimoji="1" lang="ja-JP" altLang="en-US" sz="2400" dirty="0" smtClean="0">
                          <a:solidFill>
                            <a:schemeClr val="tx1"/>
                          </a:solidFill>
                        </a:rPr>
                        <a:t>仕事内容</a:t>
                      </a:r>
                      <a:endParaRPr kumimoji="1" lang="ja-JP" altLang="en-US" sz="2400" dirty="0">
                        <a:solidFill>
                          <a:schemeClr val="tx1"/>
                        </a:solidFill>
                      </a:endParaRPr>
                    </a:p>
                  </a:txBody>
                  <a:tcPr/>
                </a:tc>
                <a:tc>
                  <a:txBody>
                    <a:bodyPr/>
                    <a:lstStyle/>
                    <a:p>
                      <a:r>
                        <a:rPr lang="ja-JP" altLang="en-US" sz="2400" dirty="0" smtClean="0">
                          <a:solidFill>
                            <a:schemeClr val="tx1"/>
                          </a:solidFill>
                        </a:rPr>
                        <a:t>進捗</a:t>
                      </a:r>
                      <a:r>
                        <a:rPr kumimoji="1" lang="ja-JP" altLang="en-US" sz="2400" dirty="0" smtClean="0">
                          <a:solidFill>
                            <a:schemeClr val="tx1"/>
                          </a:solidFill>
                        </a:rPr>
                        <a:t>状況</a:t>
                      </a:r>
                      <a:endParaRPr kumimoji="1" lang="ja-JP" altLang="en-US" sz="2400" dirty="0">
                        <a:solidFill>
                          <a:schemeClr val="tx1"/>
                        </a:solidFill>
                      </a:endParaRPr>
                    </a:p>
                  </a:txBody>
                  <a:tcPr/>
                </a:tc>
                <a:tc>
                  <a:txBody>
                    <a:bodyPr/>
                    <a:lstStyle/>
                    <a:p>
                      <a:r>
                        <a:rPr kumimoji="1" lang="ja-JP" altLang="en-US" sz="2400" dirty="0" smtClean="0">
                          <a:solidFill>
                            <a:schemeClr val="tx1"/>
                          </a:solidFill>
                        </a:rPr>
                        <a:t>今後の内容</a:t>
                      </a:r>
                      <a:endParaRPr kumimoji="1" lang="ja-JP" altLang="en-US" sz="2400" dirty="0">
                        <a:solidFill>
                          <a:schemeClr val="tx1"/>
                        </a:solidFill>
                      </a:endParaRPr>
                    </a:p>
                  </a:txBody>
                  <a:tcPr/>
                </a:tc>
              </a:tr>
              <a:tr h="1011366">
                <a:tc>
                  <a:txBody>
                    <a:bodyPr/>
                    <a:lstStyle/>
                    <a:p>
                      <a:r>
                        <a:rPr kumimoji="1" lang="ja-JP" altLang="en-US" sz="2400" dirty="0" smtClean="0"/>
                        <a:t>アーム機構の作成</a:t>
                      </a:r>
                      <a:endParaRPr kumimoji="1" lang="ja-JP" altLang="en-US" sz="2400" dirty="0"/>
                    </a:p>
                  </a:txBody>
                  <a:tcPr/>
                </a:tc>
                <a:tc>
                  <a:txBody>
                    <a:bodyPr/>
                    <a:lstStyle/>
                    <a:p>
                      <a:r>
                        <a:rPr kumimoji="1" lang="ja-JP" altLang="en-US" sz="2400" dirty="0" smtClean="0"/>
                        <a:t>設計途中</a:t>
                      </a:r>
                      <a:endParaRPr kumimoji="1" lang="en-US" altLang="ja-JP"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mn-lt"/>
                          <a:ea typeface="+mn-ea"/>
                          <a:cs typeface="+mn-cs"/>
                        </a:rPr>
                        <a:t>購入物品を</a:t>
                      </a:r>
                      <a:r>
                        <a:rPr kumimoji="1" lang="en-US" altLang="ja-JP" sz="2400" b="0" i="0" u="none" strike="noStrike" kern="1200" cap="none" spc="0" normalizeH="0" baseline="0" noProof="0" dirty="0" smtClean="0">
                          <a:ln>
                            <a:noFill/>
                          </a:ln>
                          <a:solidFill>
                            <a:srgbClr val="000000"/>
                          </a:solidFill>
                          <a:effectLst/>
                          <a:uLnTx/>
                          <a:uFillTx/>
                          <a:latin typeface="+mn-lt"/>
                          <a:ea typeface="+mn-ea"/>
                          <a:cs typeface="+mn-cs"/>
                        </a:rPr>
                        <a:t>3D</a:t>
                      </a:r>
                      <a:r>
                        <a:rPr kumimoji="1" lang="ja-JP" altLang="en-US" sz="2400" b="0" i="0" u="none" strike="noStrike" kern="1200" cap="none" spc="0" normalizeH="0" baseline="0" noProof="0" dirty="0" smtClean="0">
                          <a:ln>
                            <a:noFill/>
                          </a:ln>
                          <a:solidFill>
                            <a:srgbClr val="000000"/>
                          </a:solidFill>
                          <a:effectLst/>
                          <a:uLnTx/>
                          <a:uFillTx/>
                          <a:latin typeface="+mn-lt"/>
                          <a:ea typeface="+mn-ea"/>
                          <a:cs typeface="+mn-cs"/>
                        </a:rPr>
                        <a:t>プリンタで試作後購入し、本実装へ移る</a:t>
                      </a:r>
                      <a:endParaRPr kumimoji="1" lang="en-US" altLang="ja-JP" sz="2400" b="0" i="0" u="none" strike="noStrike" kern="1200" cap="none" spc="0" normalizeH="0" baseline="0" noProof="0" dirty="0" smtClean="0">
                        <a:ln>
                          <a:noFill/>
                        </a:ln>
                        <a:solidFill>
                          <a:srgbClr val="000000"/>
                        </a:solidFill>
                        <a:effectLst/>
                        <a:uLnTx/>
                        <a:uFillTx/>
                        <a:latin typeface="+mn-lt"/>
                        <a:ea typeface="+mn-ea"/>
                        <a:cs typeface="+mn-cs"/>
                      </a:endParaRPr>
                    </a:p>
                    <a:p>
                      <a:endParaRPr kumimoji="1" lang="ja-JP" altLang="en-US" sz="2400" dirty="0"/>
                    </a:p>
                  </a:txBody>
                  <a:tcPr/>
                </a:tc>
              </a:tr>
              <a:tr h="700177">
                <a:tc>
                  <a:txBody>
                    <a:bodyPr/>
                    <a:lstStyle/>
                    <a:p>
                      <a:r>
                        <a:rPr kumimoji="1" lang="ja-JP" altLang="en-US" sz="2400" dirty="0" smtClean="0"/>
                        <a:t>パネルの作成</a:t>
                      </a:r>
                      <a:endParaRPr kumimoji="1" lang="ja-JP" altLang="en-US" sz="2400" dirty="0"/>
                    </a:p>
                  </a:txBody>
                  <a:tcPr/>
                </a:tc>
                <a:tc>
                  <a:txBody>
                    <a:bodyPr/>
                    <a:lstStyle/>
                    <a:p>
                      <a:r>
                        <a:rPr kumimoji="1" lang="ja-JP" altLang="en-US" sz="2400" dirty="0" smtClean="0"/>
                        <a:t>設計途中</a:t>
                      </a:r>
                      <a:endParaRPr kumimoji="1" lang="en-US" altLang="ja-JP" sz="2400" dirty="0" smtClean="0"/>
                    </a:p>
                    <a:p>
                      <a:endParaRPr kumimoji="1" lang="ja-JP"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srgbClr val="000000"/>
                          </a:solidFill>
                          <a:effectLst/>
                          <a:uLnTx/>
                          <a:uFillTx/>
                          <a:latin typeface="+mn-lt"/>
                          <a:ea typeface="+mn-ea"/>
                          <a:cs typeface="+mn-cs"/>
                        </a:rPr>
                        <a:t>3D</a:t>
                      </a:r>
                      <a:r>
                        <a:rPr kumimoji="1" lang="ja-JP" altLang="en-US" sz="2400" b="0" i="0" u="none" strike="noStrike" kern="1200" cap="none" spc="0" normalizeH="0" baseline="0" noProof="0" dirty="0" smtClean="0">
                          <a:ln>
                            <a:noFill/>
                          </a:ln>
                          <a:solidFill>
                            <a:srgbClr val="000000"/>
                          </a:solidFill>
                          <a:effectLst/>
                          <a:uLnTx/>
                          <a:uFillTx/>
                          <a:latin typeface="+mn-lt"/>
                          <a:ea typeface="+mn-ea"/>
                          <a:cs typeface="+mn-cs"/>
                        </a:rPr>
                        <a:t>プリンタでパネルを作成後、パネル内に鉄板を挿入する</a:t>
                      </a:r>
                      <a:endParaRPr kumimoji="1" lang="ja-JP" altLang="en-US" sz="2400" dirty="0"/>
                    </a:p>
                  </a:txBody>
                  <a:tcPr/>
                </a:tc>
              </a:tr>
              <a:tr h="700177">
                <a:tc>
                  <a:txBody>
                    <a:bodyPr/>
                    <a:lstStyle/>
                    <a:p>
                      <a:r>
                        <a:rPr kumimoji="1" lang="ja-JP" altLang="en-US" sz="2400" dirty="0" smtClean="0"/>
                        <a:t>格子の作成</a:t>
                      </a:r>
                      <a:endParaRPr kumimoji="1" lang="en-US" altLang="ja-JP" sz="2400" dirty="0" smtClean="0"/>
                    </a:p>
                    <a:p>
                      <a:r>
                        <a:rPr kumimoji="1" lang="ja-JP" altLang="en-US" sz="2400" dirty="0" smtClean="0"/>
                        <a:t>シャーシの作成</a:t>
                      </a:r>
                      <a:endParaRPr kumimoji="1" lang="ja-JP" altLang="en-US" sz="2400" dirty="0"/>
                    </a:p>
                  </a:txBody>
                  <a:tcPr/>
                </a:tc>
                <a:tc>
                  <a:txBody>
                    <a:bodyPr/>
                    <a:lstStyle/>
                    <a:p>
                      <a:r>
                        <a:rPr kumimoji="1" lang="ja-JP" altLang="en-US" sz="2400" dirty="0" smtClean="0"/>
                        <a:t>設計途中</a:t>
                      </a:r>
                      <a:endParaRPr kumimoji="1" lang="ja-JP" altLang="en-US" sz="2400" dirty="0"/>
                    </a:p>
                  </a:txBody>
                  <a:tcPr/>
                </a:tc>
                <a:tc>
                  <a:txBody>
                    <a:bodyPr/>
                    <a:lstStyle/>
                    <a:p>
                      <a:r>
                        <a:rPr kumimoji="1" lang="ja-JP" altLang="en-US" sz="2400" dirty="0" smtClean="0"/>
                        <a:t>格子の設計後にシャーシを作成する</a:t>
                      </a:r>
                      <a:endParaRPr kumimoji="1" lang="ja-JP" altLang="en-US" sz="2400" dirty="0"/>
                    </a:p>
                  </a:txBody>
                  <a:tcPr/>
                </a:tc>
              </a:tr>
            </a:tbl>
          </a:graphicData>
        </a:graphic>
      </p:graphicFrame>
    </p:spTree>
    <p:extLst>
      <p:ext uri="{BB962C8B-B14F-4D97-AF65-F5344CB8AC3E}">
        <p14:creationId xmlns:p14="http://schemas.microsoft.com/office/powerpoint/2010/main" val="4238801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進捗</a:t>
            </a:r>
            <a:r>
              <a:rPr kumimoji="1" lang="ja-JP" altLang="en-US" dirty="0" smtClean="0"/>
              <a:t>状況、今後の内容</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3200" dirty="0"/>
              <a:t>②</a:t>
            </a:r>
            <a:r>
              <a:rPr kumimoji="1" lang="ja-JP" altLang="en-US" sz="3200" dirty="0" smtClean="0"/>
              <a:t>エレキ</a:t>
            </a:r>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3592117848"/>
              </p:ext>
            </p:extLst>
          </p:nvPr>
        </p:nvGraphicFramePr>
        <p:xfrm>
          <a:off x="1097280" y="2581415"/>
          <a:ext cx="10058400" cy="2245958"/>
        </p:xfrm>
        <a:graphic>
          <a:graphicData uri="http://schemas.openxmlformats.org/drawingml/2006/table">
            <a:tbl>
              <a:tblPr firstRow="1" bandRow="1">
                <a:tableStyleId>{5C22544A-7EE6-4342-B048-85BDC9FD1C3A}</a:tableStyleId>
              </a:tblPr>
              <a:tblGrid>
                <a:gridCol w="3005163"/>
                <a:gridCol w="2487827"/>
                <a:gridCol w="4565410"/>
              </a:tblGrid>
              <a:tr h="681642">
                <a:tc>
                  <a:txBody>
                    <a:bodyPr/>
                    <a:lstStyle/>
                    <a:p>
                      <a:r>
                        <a:rPr kumimoji="1" lang="ja-JP" altLang="en-US" sz="2400" dirty="0" smtClean="0">
                          <a:solidFill>
                            <a:schemeClr val="tx1"/>
                          </a:solidFill>
                        </a:rPr>
                        <a:t>仕事内容</a:t>
                      </a:r>
                      <a:endParaRPr kumimoji="1" lang="ja-JP" altLang="en-US" sz="2400" dirty="0">
                        <a:solidFill>
                          <a:schemeClr val="tx1"/>
                        </a:solidFill>
                      </a:endParaRPr>
                    </a:p>
                  </a:txBody>
                  <a:tcPr/>
                </a:tc>
                <a:tc>
                  <a:txBody>
                    <a:bodyPr/>
                    <a:lstStyle/>
                    <a:p>
                      <a:r>
                        <a:rPr lang="ja-JP" altLang="en-US" sz="2400" dirty="0" smtClean="0">
                          <a:solidFill>
                            <a:schemeClr val="tx1"/>
                          </a:solidFill>
                        </a:rPr>
                        <a:t>進捗</a:t>
                      </a:r>
                      <a:r>
                        <a:rPr kumimoji="1" lang="ja-JP" altLang="en-US" sz="2400" dirty="0" smtClean="0">
                          <a:solidFill>
                            <a:schemeClr val="tx1"/>
                          </a:solidFill>
                        </a:rPr>
                        <a:t>状況</a:t>
                      </a:r>
                      <a:endParaRPr kumimoji="1" lang="ja-JP" altLang="en-US" sz="2400" dirty="0">
                        <a:solidFill>
                          <a:schemeClr val="tx1"/>
                        </a:solidFill>
                      </a:endParaRPr>
                    </a:p>
                  </a:txBody>
                  <a:tcPr/>
                </a:tc>
                <a:tc>
                  <a:txBody>
                    <a:bodyPr/>
                    <a:lstStyle/>
                    <a:p>
                      <a:r>
                        <a:rPr kumimoji="1" lang="ja-JP" altLang="en-US" sz="2400" dirty="0" smtClean="0">
                          <a:solidFill>
                            <a:schemeClr val="tx1"/>
                          </a:solidFill>
                        </a:rPr>
                        <a:t>今後の内容</a:t>
                      </a:r>
                      <a:endParaRPr kumimoji="1" lang="ja-JP" altLang="en-US" sz="2400" dirty="0">
                        <a:solidFill>
                          <a:schemeClr val="tx1"/>
                        </a:solidFill>
                      </a:endParaRPr>
                    </a:p>
                  </a:txBody>
                  <a:tcPr/>
                </a:tc>
              </a:tr>
              <a:tr h="1564316">
                <a:tc>
                  <a:txBody>
                    <a:bodyPr/>
                    <a:lstStyle/>
                    <a:p>
                      <a:r>
                        <a:rPr kumimoji="1" lang="ja-JP" altLang="en-US" sz="2400" dirty="0" smtClean="0"/>
                        <a:t>モータドライバの実装</a:t>
                      </a:r>
                      <a:endParaRPr kumimoji="1" lang="en-US" altLang="ja-JP" sz="2400" dirty="0" smtClean="0"/>
                    </a:p>
                    <a:p>
                      <a:r>
                        <a:rPr kumimoji="1" lang="ja-JP" altLang="en-US" sz="2400" dirty="0" smtClean="0"/>
                        <a:t>リレーの実装</a:t>
                      </a:r>
                      <a:endParaRPr kumimoji="1" lang="en-US" altLang="ja-JP" sz="2400" dirty="0" smtClean="0"/>
                    </a:p>
                    <a:p>
                      <a:r>
                        <a:rPr kumimoji="1" lang="ja-JP" altLang="en-US" sz="2400" dirty="0" smtClean="0"/>
                        <a:t>スイッチの実装</a:t>
                      </a:r>
                      <a:endParaRPr kumimoji="1" lang="ja-JP" altLang="en-US" sz="2400" dirty="0"/>
                    </a:p>
                  </a:txBody>
                  <a:tcPr/>
                </a:tc>
                <a:tc>
                  <a:txBody>
                    <a:bodyPr/>
                    <a:lstStyle/>
                    <a:p>
                      <a:r>
                        <a:rPr kumimoji="1" lang="ja-JP" altLang="en-US" sz="2400" dirty="0" smtClean="0"/>
                        <a:t>進捗なし</a:t>
                      </a:r>
                      <a:endParaRPr kumimoji="1" lang="ja-JP" altLang="en-US" sz="2400" dirty="0"/>
                    </a:p>
                  </a:txBody>
                  <a:tcPr/>
                </a:tc>
                <a:tc>
                  <a:txBody>
                    <a:bodyPr/>
                    <a:lstStyle/>
                    <a:p>
                      <a:r>
                        <a:rPr kumimoji="1" lang="ja-JP" altLang="en-US" sz="2400" dirty="0" smtClean="0"/>
                        <a:t>物品が届き次第、実装開始</a:t>
                      </a:r>
                      <a:endParaRPr kumimoji="1" lang="ja-JP" altLang="en-US" sz="2400" dirty="0"/>
                    </a:p>
                  </a:txBody>
                  <a:tcPr/>
                </a:tc>
              </a:tr>
            </a:tbl>
          </a:graphicData>
        </a:graphic>
      </p:graphicFrame>
    </p:spTree>
    <p:extLst>
      <p:ext uri="{BB962C8B-B14F-4D97-AF65-F5344CB8AC3E}">
        <p14:creationId xmlns:p14="http://schemas.microsoft.com/office/powerpoint/2010/main" val="57481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プロジェクト名</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gn="ctr">
              <a:buNone/>
            </a:pPr>
            <a:endParaRPr lang="en-US" altLang="ja-JP" sz="2800" dirty="0"/>
          </a:p>
          <a:p>
            <a:pPr marL="0" indent="0" algn="ctr">
              <a:buNone/>
            </a:pPr>
            <a:r>
              <a:rPr lang="ja-JP" altLang="en-US" sz="5400" dirty="0" smtClean="0"/>
              <a:t>→　</a:t>
            </a:r>
            <a:r>
              <a:rPr lang="ja-JP" altLang="en-US" sz="4400" dirty="0" smtClean="0"/>
              <a:t>片付け機能付き教育ロボット</a:t>
            </a:r>
            <a:endParaRPr lang="en-US" altLang="ja-JP" sz="4400" dirty="0" smtClean="0"/>
          </a:p>
          <a:p>
            <a:pPr marL="0" indent="0" algn="ctr">
              <a:buNone/>
            </a:pPr>
            <a:r>
              <a:rPr lang="en-US" altLang="ja-JP" sz="4800" dirty="0" smtClean="0">
                <a:solidFill>
                  <a:srgbClr val="FF0000"/>
                </a:solidFill>
              </a:rPr>
              <a:t>C</a:t>
            </a:r>
            <a:r>
              <a:rPr lang="en-US" altLang="ja-JP" sz="4800" dirty="0" smtClean="0"/>
              <a:t>lean </a:t>
            </a:r>
            <a:r>
              <a:rPr lang="en-US" altLang="ja-JP" sz="4800" dirty="0" smtClean="0">
                <a:solidFill>
                  <a:srgbClr val="FF0000"/>
                </a:solidFill>
              </a:rPr>
              <a:t>U</a:t>
            </a:r>
            <a:r>
              <a:rPr lang="en-US" altLang="ja-JP" sz="4800" dirty="0" smtClean="0"/>
              <a:t>p</a:t>
            </a:r>
            <a:r>
              <a:rPr lang="ja-JP" altLang="en-US" sz="4800" dirty="0" smtClean="0"/>
              <a:t>＆</a:t>
            </a:r>
            <a:r>
              <a:rPr lang="en-US" altLang="ja-JP" sz="4800" dirty="0" smtClean="0">
                <a:solidFill>
                  <a:srgbClr val="FF0000"/>
                </a:solidFill>
              </a:rPr>
              <a:t>E</a:t>
            </a:r>
            <a:r>
              <a:rPr lang="en-US" altLang="ja-JP" sz="4800" dirty="0" smtClean="0"/>
              <a:t>ducation</a:t>
            </a:r>
          </a:p>
          <a:p>
            <a:pPr marL="0" indent="0" algn="ctr">
              <a:buNone/>
            </a:pPr>
            <a:endParaRPr lang="en-US" altLang="ja-JP" sz="4400" dirty="0" smtClean="0"/>
          </a:p>
          <a:p>
            <a:pPr marL="0" indent="0" algn="ctr">
              <a:buNone/>
            </a:pPr>
            <a:r>
              <a:rPr lang="en-US" altLang="ja-JP" sz="8800" dirty="0" smtClean="0">
                <a:solidFill>
                  <a:srgbClr val="FF0000"/>
                </a:solidFill>
                <a:latin typeface="HGP行書体" panose="03000600000000000000" pitchFamily="66" charset="-128"/>
                <a:ea typeface="HGP行書体" panose="03000600000000000000" pitchFamily="66" charset="-128"/>
                <a:cs typeface="Ebrima" panose="02000000000000000000" pitchFamily="2" charset="0"/>
              </a:rPr>
              <a:t>CUE</a:t>
            </a:r>
            <a:r>
              <a:rPr lang="en-US" altLang="ja-JP" sz="8800" dirty="0" smtClean="0">
                <a:latin typeface="HGP行書体" panose="03000600000000000000" pitchFamily="66" charset="-128"/>
                <a:ea typeface="HGP行書体" panose="03000600000000000000" pitchFamily="66" charset="-128"/>
                <a:cs typeface="Ebrima" panose="02000000000000000000" pitchFamily="2" charset="0"/>
              </a:rPr>
              <a:t>BOT</a:t>
            </a:r>
            <a:r>
              <a:rPr lang="ja-JP" altLang="en-US" sz="8800" dirty="0" smtClean="0">
                <a:latin typeface="HGP行書体" panose="03000600000000000000" pitchFamily="66" charset="-128"/>
                <a:ea typeface="HGP行書体" panose="03000600000000000000" pitchFamily="66" charset="-128"/>
                <a:cs typeface="Ebrima" panose="02000000000000000000" pitchFamily="2" charset="0"/>
              </a:rPr>
              <a:t>プロジェクト</a:t>
            </a:r>
            <a:endParaRPr lang="en-US" altLang="ja-JP" sz="8800" dirty="0" smtClean="0">
              <a:solidFill>
                <a:srgbClr val="FF0000"/>
              </a:solidFill>
              <a:latin typeface="HGP行書体" panose="03000600000000000000" pitchFamily="66" charset="-128"/>
              <a:ea typeface="HGP行書体" panose="03000600000000000000" pitchFamily="66" charset="-128"/>
              <a:cs typeface="Ebrima" panose="02000000000000000000" pitchFamily="2" charset="0"/>
            </a:endParaRPr>
          </a:p>
          <a:p>
            <a:endParaRPr kumimoji="1" lang="ja-JP" altLang="en-US" dirty="0"/>
          </a:p>
        </p:txBody>
      </p:sp>
    </p:spTree>
    <p:extLst>
      <p:ext uri="{BB962C8B-B14F-4D97-AF65-F5344CB8AC3E}">
        <p14:creationId xmlns:p14="http://schemas.microsoft.com/office/powerpoint/2010/main" val="5268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進捗</a:t>
            </a:r>
            <a:r>
              <a:rPr kumimoji="1" lang="ja-JP" altLang="en-US" dirty="0" smtClean="0"/>
              <a:t>状況、今後の内容</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3200" dirty="0" smtClean="0"/>
              <a:t>③ソフト</a:t>
            </a:r>
            <a:endParaRPr kumimoji="1" lang="en-US" altLang="ja-JP" sz="3200" dirty="0" smtClean="0"/>
          </a:p>
          <a:p>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1864255590"/>
              </p:ext>
            </p:extLst>
          </p:nvPr>
        </p:nvGraphicFramePr>
        <p:xfrm>
          <a:off x="1097280" y="2531989"/>
          <a:ext cx="10058400" cy="2517806"/>
        </p:xfrm>
        <a:graphic>
          <a:graphicData uri="http://schemas.openxmlformats.org/drawingml/2006/table">
            <a:tbl>
              <a:tblPr firstRow="1" bandRow="1">
                <a:tableStyleId>{5C22544A-7EE6-4342-B048-85BDC9FD1C3A}</a:tableStyleId>
              </a:tblPr>
              <a:tblGrid>
                <a:gridCol w="2337898"/>
                <a:gridCol w="3978876"/>
                <a:gridCol w="3741626"/>
              </a:tblGrid>
              <a:tr h="853898">
                <a:tc>
                  <a:txBody>
                    <a:bodyPr/>
                    <a:lstStyle/>
                    <a:p>
                      <a:r>
                        <a:rPr kumimoji="1" lang="ja-JP" altLang="en-US" sz="2400" dirty="0" smtClean="0">
                          <a:solidFill>
                            <a:schemeClr val="tx1"/>
                          </a:solidFill>
                        </a:rPr>
                        <a:t>仕事内容</a:t>
                      </a:r>
                      <a:endParaRPr kumimoji="1" lang="ja-JP" altLang="en-US" sz="2400" dirty="0">
                        <a:solidFill>
                          <a:schemeClr val="tx1"/>
                        </a:solidFill>
                      </a:endParaRPr>
                    </a:p>
                  </a:txBody>
                  <a:tcPr/>
                </a:tc>
                <a:tc>
                  <a:txBody>
                    <a:bodyPr/>
                    <a:lstStyle/>
                    <a:p>
                      <a:r>
                        <a:rPr lang="ja-JP" altLang="en-US" sz="2400" dirty="0" smtClean="0">
                          <a:solidFill>
                            <a:schemeClr val="tx1"/>
                          </a:solidFill>
                        </a:rPr>
                        <a:t>進捗</a:t>
                      </a:r>
                      <a:r>
                        <a:rPr kumimoji="1" lang="ja-JP" altLang="en-US" sz="2400" dirty="0" smtClean="0">
                          <a:solidFill>
                            <a:schemeClr val="tx1"/>
                          </a:solidFill>
                        </a:rPr>
                        <a:t>状況</a:t>
                      </a:r>
                      <a:endParaRPr kumimoji="1" lang="ja-JP" altLang="en-US" sz="2400" dirty="0">
                        <a:solidFill>
                          <a:schemeClr val="tx1"/>
                        </a:solidFill>
                      </a:endParaRPr>
                    </a:p>
                  </a:txBody>
                  <a:tcPr/>
                </a:tc>
                <a:tc>
                  <a:txBody>
                    <a:bodyPr/>
                    <a:lstStyle/>
                    <a:p>
                      <a:r>
                        <a:rPr kumimoji="1" lang="ja-JP" altLang="en-US" sz="2400" dirty="0" smtClean="0">
                          <a:solidFill>
                            <a:schemeClr val="tx1"/>
                          </a:solidFill>
                        </a:rPr>
                        <a:t>今後の内容</a:t>
                      </a:r>
                      <a:endParaRPr kumimoji="1" lang="ja-JP" altLang="en-US" sz="2400" dirty="0">
                        <a:solidFill>
                          <a:schemeClr val="tx1"/>
                        </a:solidFill>
                      </a:endParaRPr>
                    </a:p>
                  </a:txBody>
                  <a:tcPr/>
                </a:tc>
              </a:tr>
              <a:tr h="1663908">
                <a:tc>
                  <a:txBody>
                    <a:bodyPr/>
                    <a:lstStyle/>
                    <a:p>
                      <a:r>
                        <a:rPr kumimoji="1" lang="ja-JP" altLang="en-US" sz="2400" dirty="0" smtClean="0"/>
                        <a:t>モジュール作成</a:t>
                      </a:r>
                      <a:endParaRPr kumimoji="1" lang="ja-JP" altLang="en-US" sz="2400" dirty="0"/>
                    </a:p>
                  </a:txBody>
                  <a:tcPr/>
                </a:tc>
                <a:tc>
                  <a:txBody>
                    <a:bodyPr/>
                    <a:lstStyle/>
                    <a:p>
                      <a:r>
                        <a:rPr kumimoji="1" lang="ja-JP" altLang="en-US" sz="2400" dirty="0" smtClean="0"/>
                        <a:t>部品単位で最下層モジュールの作成中</a:t>
                      </a:r>
                      <a:endParaRPr kumimoji="1" lang="ja-JP" altLang="en-US" sz="2400" dirty="0"/>
                    </a:p>
                  </a:txBody>
                  <a:tcPr/>
                </a:tc>
                <a:tc>
                  <a:txBody>
                    <a:bodyPr/>
                    <a:lstStyle/>
                    <a:p>
                      <a:r>
                        <a:rPr kumimoji="1" lang="ja-JP" altLang="en-US" sz="2400" dirty="0" smtClean="0"/>
                        <a:t>最下層のモジュール作成後、パネルの読み取り等に用いる画像処理の作成をする</a:t>
                      </a:r>
                      <a:endParaRPr kumimoji="1" lang="ja-JP" altLang="en-US" sz="2400" dirty="0"/>
                    </a:p>
                  </a:txBody>
                  <a:tcPr/>
                </a:tc>
              </a:tr>
            </a:tbl>
          </a:graphicData>
        </a:graphic>
      </p:graphicFrame>
    </p:spTree>
    <p:extLst>
      <p:ext uri="{BB962C8B-B14F-4D97-AF65-F5344CB8AC3E}">
        <p14:creationId xmlns:p14="http://schemas.microsoft.com/office/powerpoint/2010/main" val="3123881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高専祭のフィードバック</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・全</a:t>
            </a:r>
            <a:r>
              <a:rPr lang="en-US" altLang="ja-JP" dirty="0" smtClean="0"/>
              <a:t>MIRS</a:t>
            </a:r>
            <a:r>
              <a:rPr lang="ja-JP" altLang="en-US" dirty="0" smtClean="0"/>
              <a:t>の中で得票率が最下位</a:t>
            </a:r>
            <a:endParaRPr lang="en-US" altLang="ja-JP" dirty="0" smtClean="0"/>
          </a:p>
          <a:p>
            <a:pPr marL="0" indent="0">
              <a:buNone/>
            </a:pPr>
            <a:r>
              <a:rPr lang="ja-JP" altLang="en-US" dirty="0" smtClean="0"/>
              <a:t>→　ユーザーがかなり限られていた。</a:t>
            </a:r>
            <a:endParaRPr lang="en-US" altLang="ja-JP" dirty="0" smtClean="0"/>
          </a:p>
          <a:p>
            <a:pPr marL="0" indent="0">
              <a:buNone/>
            </a:pPr>
            <a:r>
              <a:rPr lang="ja-JP" altLang="en-US" dirty="0" smtClean="0"/>
              <a:t>→　全く工学を知らない人にコンセプトが伝わりづらかった。</a:t>
            </a:r>
            <a:endParaRPr lang="en-US" altLang="ja-JP" dirty="0" smtClean="0"/>
          </a:p>
          <a:p>
            <a:pPr marL="0" indent="0">
              <a:buNone/>
            </a:pPr>
            <a:r>
              <a:rPr lang="ja-JP" altLang="en-US" dirty="0" smtClean="0"/>
              <a:t>　　 逆にある程度知識のある人には良く伝わった。</a:t>
            </a:r>
            <a:endParaRPr lang="en-US" altLang="ja-JP" dirty="0" smtClean="0"/>
          </a:p>
          <a:p>
            <a:pPr marL="0" indent="0">
              <a:lnSpc>
                <a:spcPct val="50000"/>
              </a:lnSpc>
              <a:spcBef>
                <a:spcPts val="0"/>
              </a:spcBef>
              <a:buNone/>
            </a:pPr>
            <a:endParaRPr lang="en-US" altLang="ja-JP" dirty="0" smtClean="0"/>
          </a:p>
          <a:p>
            <a:pPr marL="0" indent="0">
              <a:lnSpc>
                <a:spcPct val="50000"/>
              </a:lnSpc>
              <a:spcBef>
                <a:spcPts val="0"/>
              </a:spcBef>
              <a:buNone/>
            </a:pPr>
            <a:endParaRPr lang="en-US" altLang="ja-JP" dirty="0" smtClean="0"/>
          </a:p>
          <a:p>
            <a:pPr marL="0" indent="0">
              <a:buNone/>
            </a:pPr>
            <a:r>
              <a:rPr lang="ja-JP" altLang="en-US" dirty="0" smtClean="0"/>
              <a:t>これらよりもっと綿密な準備をしていれば全く工学を知らない人にも</a:t>
            </a:r>
            <a:endParaRPr lang="en-US" altLang="ja-JP" dirty="0" smtClean="0"/>
          </a:p>
          <a:p>
            <a:pPr marL="0" indent="0">
              <a:buNone/>
            </a:pPr>
            <a:r>
              <a:rPr lang="ja-JP" altLang="en-US" dirty="0" smtClean="0"/>
              <a:t>コンセプトを分かりやすく伝えることができたと思われる</a:t>
            </a:r>
            <a:endParaRPr kumimoji="1" lang="ja-JP" altLang="en-US" dirty="0"/>
          </a:p>
        </p:txBody>
      </p:sp>
    </p:spTree>
    <p:extLst>
      <p:ext uri="{BB962C8B-B14F-4D97-AF65-F5344CB8AC3E}">
        <p14:creationId xmlns:p14="http://schemas.microsoft.com/office/powerpoint/2010/main" val="3094891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高専祭のフィードバック</a:t>
            </a:r>
            <a:endParaRPr kumimoji="1" lang="ja-JP" altLang="en-US" dirty="0"/>
          </a:p>
        </p:txBody>
      </p:sp>
      <p:sp>
        <p:nvSpPr>
          <p:cNvPr id="3" name="コンテンツ プレースホルダー 2"/>
          <p:cNvSpPr>
            <a:spLocks noGrp="1"/>
          </p:cNvSpPr>
          <p:nvPr>
            <p:ph idx="1"/>
          </p:nvPr>
        </p:nvSpPr>
        <p:spPr>
          <a:xfrm>
            <a:off x="1006997" y="1845734"/>
            <a:ext cx="10764456" cy="4023360"/>
          </a:xfrm>
        </p:spPr>
        <p:txBody>
          <a:bodyPr>
            <a:normAutofit/>
          </a:bodyPr>
          <a:lstStyle/>
          <a:p>
            <a:pPr marL="0" indent="0">
              <a:buNone/>
            </a:pPr>
            <a:r>
              <a:rPr lang="ja-JP" altLang="en-US" dirty="0" smtClean="0"/>
              <a:t>・機能と訴求力の得票率が高い</a:t>
            </a:r>
            <a:endParaRPr lang="en-US" altLang="ja-JP" dirty="0" smtClean="0"/>
          </a:p>
          <a:p>
            <a:pPr marL="0" indent="0">
              <a:buNone/>
            </a:pPr>
            <a:r>
              <a:rPr lang="ja-JP" altLang="en-US" dirty="0" smtClean="0"/>
              <a:t>→　機能（機能や特徴に興味を持てましたか？）</a:t>
            </a:r>
            <a:endParaRPr lang="en-US" altLang="ja-JP" dirty="0"/>
          </a:p>
          <a:p>
            <a:pPr marL="0" indent="0">
              <a:buNone/>
            </a:pPr>
            <a:r>
              <a:rPr lang="ja-JP" altLang="en-US" dirty="0" smtClean="0"/>
              <a:t>　　 訴求力（あなたはそれを欲しいと思いましたか？）</a:t>
            </a:r>
            <a:endParaRPr lang="en-US" altLang="ja-JP" dirty="0" smtClean="0"/>
          </a:p>
          <a:p>
            <a:pPr marL="0" indent="0">
              <a:lnSpc>
                <a:spcPct val="50000"/>
              </a:lnSpc>
              <a:spcBef>
                <a:spcPts val="0"/>
              </a:spcBef>
              <a:buNone/>
            </a:pPr>
            <a:endParaRPr lang="en-US" altLang="ja-JP" dirty="0" smtClean="0"/>
          </a:p>
          <a:p>
            <a:pPr marL="0" indent="0">
              <a:buNone/>
            </a:pPr>
            <a:r>
              <a:rPr lang="ja-JP" altLang="en-US" dirty="0" smtClean="0"/>
              <a:t>この結果より</a:t>
            </a:r>
            <a:endParaRPr lang="en-US" altLang="ja-JP" dirty="0" smtClean="0"/>
          </a:p>
          <a:p>
            <a:pPr marL="0" indent="0">
              <a:buNone/>
            </a:pPr>
            <a:r>
              <a:rPr kumimoji="1" lang="ja-JP" altLang="en-US" dirty="0" smtClean="0"/>
              <a:t>機能</a:t>
            </a:r>
            <a:r>
              <a:rPr lang="ja-JP" altLang="en-US" dirty="0" smtClean="0"/>
              <a:t>や特徴に興味をもってもらった</a:t>
            </a:r>
            <a:r>
              <a:rPr lang="ja-JP" altLang="en-US" dirty="0"/>
              <a:t>ため、訴</a:t>
            </a:r>
            <a:r>
              <a:rPr lang="ja-JP" altLang="en-US" dirty="0" smtClean="0"/>
              <a:t>求力の得票率が高まったと思われる。</a:t>
            </a:r>
            <a:endParaRPr lang="en-US" altLang="ja-JP" dirty="0" smtClean="0"/>
          </a:p>
          <a:p>
            <a:pPr marL="0" indent="0">
              <a:lnSpc>
                <a:spcPct val="50000"/>
              </a:lnSpc>
              <a:spcBef>
                <a:spcPts val="0"/>
              </a:spcBef>
              <a:buNone/>
            </a:pPr>
            <a:endParaRPr kumimoji="1" lang="en-US" altLang="ja-JP" dirty="0" smtClean="0"/>
          </a:p>
          <a:p>
            <a:pPr marL="0" indent="0">
              <a:buNone/>
            </a:pPr>
            <a:r>
              <a:rPr lang="ja-JP" altLang="en-US" dirty="0" smtClean="0"/>
              <a:t>→　商品としての価値は高い！！！</a:t>
            </a:r>
            <a:endParaRPr kumimoji="1" lang="ja-JP" altLang="en-US" dirty="0"/>
          </a:p>
        </p:txBody>
      </p:sp>
    </p:spTree>
    <p:extLst>
      <p:ext uri="{BB962C8B-B14F-4D97-AF65-F5344CB8AC3E}">
        <p14:creationId xmlns:p14="http://schemas.microsoft.com/office/powerpoint/2010/main" val="18948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最後に</a:t>
            </a:r>
            <a:endParaRPr kumimoji="1" lang="ja-JP" altLang="en-US" dirty="0"/>
          </a:p>
        </p:txBody>
      </p:sp>
      <p:sp>
        <p:nvSpPr>
          <p:cNvPr id="3" name="コンテンツ プレースホルダー 2"/>
          <p:cNvSpPr>
            <a:spLocks noGrp="1"/>
          </p:cNvSpPr>
          <p:nvPr>
            <p:ph idx="1"/>
          </p:nvPr>
        </p:nvSpPr>
        <p:spPr>
          <a:xfrm>
            <a:off x="189471" y="1845734"/>
            <a:ext cx="12002530" cy="4023360"/>
          </a:xfrm>
        </p:spPr>
        <p:txBody>
          <a:bodyPr>
            <a:normAutofit/>
          </a:bodyPr>
          <a:lstStyle/>
          <a:p>
            <a:pPr algn="ctr"/>
            <a:endParaRPr kumimoji="1" lang="en-US" altLang="ja-JP" sz="3200" dirty="0" smtClean="0"/>
          </a:p>
          <a:p>
            <a:pPr marL="0" indent="0" algn="ctr">
              <a:buNone/>
            </a:pPr>
            <a:r>
              <a:rPr kumimoji="1" lang="en-US" altLang="ja-JP" sz="3200" dirty="0" smtClean="0"/>
              <a:t>MIRS1705</a:t>
            </a:r>
            <a:r>
              <a:rPr kumimoji="1" lang="ja-JP" altLang="en-US" sz="3200" dirty="0" smtClean="0"/>
              <a:t>は教育ロボット型</a:t>
            </a:r>
            <a:r>
              <a:rPr kumimoji="1" lang="en-US" altLang="ja-JP" sz="3200" dirty="0" smtClean="0"/>
              <a:t>MIRS</a:t>
            </a:r>
            <a:r>
              <a:rPr kumimoji="1" lang="ja-JP" altLang="en-US" sz="3200" dirty="0" smtClean="0"/>
              <a:t>を作っていきます</a:t>
            </a:r>
            <a:r>
              <a:rPr lang="ja-JP" altLang="en-US" sz="3200" dirty="0" smtClean="0"/>
              <a:t>。</a:t>
            </a:r>
            <a:endParaRPr lang="en-US" altLang="ja-JP" sz="3200" dirty="0" smtClean="0"/>
          </a:p>
          <a:p>
            <a:pPr marL="0" indent="0">
              <a:buNone/>
            </a:pPr>
            <a:endParaRPr lang="en-US" altLang="ja-JP" sz="3200" dirty="0" smtClean="0"/>
          </a:p>
          <a:p>
            <a:pPr marL="0" indent="0" algn="ctr">
              <a:buNone/>
            </a:pPr>
            <a:r>
              <a:rPr kumimoji="1" lang="ja-JP" altLang="en-US" sz="3200" dirty="0" smtClean="0"/>
              <a:t>今、発売している数々の教育ロボットに負けないくらいの</a:t>
            </a:r>
            <a:endParaRPr kumimoji="1" lang="en-US" altLang="ja-JP" sz="3200" dirty="0" smtClean="0"/>
          </a:p>
          <a:p>
            <a:pPr marL="0" indent="0" algn="ctr">
              <a:buNone/>
            </a:pPr>
            <a:r>
              <a:rPr lang="ja-JP" altLang="en-US" sz="3200" dirty="0" smtClean="0"/>
              <a:t>ロボットを作ります！</a:t>
            </a:r>
            <a:endParaRPr lang="en-US" altLang="ja-JP" sz="3200" dirty="0" smtClean="0"/>
          </a:p>
          <a:p>
            <a:endParaRPr kumimoji="1" lang="en-US" altLang="ja-JP" sz="3200" dirty="0"/>
          </a:p>
          <a:p>
            <a:endParaRPr kumimoji="1" lang="en-US" altLang="ja-JP" sz="3200"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71" y="4110681"/>
            <a:ext cx="3000177" cy="243389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919" y="4363914"/>
            <a:ext cx="2393761" cy="2078616"/>
          </a:xfrm>
          <a:prstGeom prst="rect">
            <a:avLst/>
          </a:prstGeom>
        </p:spPr>
      </p:pic>
    </p:spTree>
    <p:extLst>
      <p:ext uri="{BB962C8B-B14F-4D97-AF65-F5344CB8AC3E}">
        <p14:creationId xmlns:p14="http://schemas.microsoft.com/office/powerpoint/2010/main" val="239389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37039" y="2990334"/>
            <a:ext cx="8723870" cy="923330"/>
          </a:xfrm>
          <a:prstGeom prst="rect">
            <a:avLst/>
          </a:prstGeom>
          <a:noFill/>
        </p:spPr>
        <p:txBody>
          <a:bodyPr wrap="square" rtlCol="0">
            <a:spAutoFit/>
          </a:bodyPr>
          <a:lstStyle/>
          <a:p>
            <a:r>
              <a:rPr lang="ja-JP" altLang="en-US" sz="5400" dirty="0"/>
              <a:t>ご清聴</a:t>
            </a:r>
            <a:r>
              <a:rPr kumimoji="1" lang="ja-JP" altLang="en-US" sz="5400" dirty="0" smtClean="0"/>
              <a:t>ありがとうございました</a:t>
            </a:r>
            <a:endParaRPr kumimoji="1" lang="ja-JP" altLang="en-US" sz="5400" dirty="0"/>
          </a:p>
        </p:txBody>
      </p:sp>
    </p:spTree>
    <p:extLst>
      <p:ext uri="{BB962C8B-B14F-4D97-AF65-F5344CB8AC3E}">
        <p14:creationId xmlns:p14="http://schemas.microsoft.com/office/powerpoint/2010/main" val="1389966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コンセプト</a:t>
            </a:r>
            <a:endParaRPr kumimoji="1" lang="ja-JP" altLang="en-US" dirty="0"/>
          </a:p>
        </p:txBody>
      </p:sp>
      <p:sp>
        <p:nvSpPr>
          <p:cNvPr id="4" name="Rectangle 1"/>
          <p:cNvSpPr>
            <a:spLocks noGrp="1" noChangeArrowheads="1"/>
          </p:cNvSpPr>
          <p:nvPr>
            <p:ph idx="1"/>
          </p:nvPr>
        </p:nvSpPr>
        <p:spPr bwMode="auto">
          <a:xfrm>
            <a:off x="1024127" y="2349079"/>
            <a:ext cx="11019592"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smtClean="0" bmk="">
                <a:ln>
                  <a:noFill/>
                </a:ln>
                <a:solidFill>
                  <a:schemeClr val="tx1"/>
                </a:solidFill>
                <a:effectLst/>
                <a:latin typeface="Arial" panose="020B0604020202020204" pitchFamily="34" charset="0"/>
              </a:rPr>
              <a:t> </a:t>
            </a:r>
            <a:r>
              <a:rPr kumimoji="0" lang="ja-JP" altLang="ja-JP" sz="3200" b="0" i="0" u="none" strike="noStrike" cap="none" normalizeH="0" baseline="0" dirty="0" smtClean="0" bmk="">
                <a:ln>
                  <a:noFill/>
                </a:ln>
                <a:solidFill>
                  <a:schemeClr val="tx1"/>
                </a:solidFill>
                <a:effectLst/>
                <a:latin typeface="Arial" panose="020B0604020202020204" pitchFamily="34" charset="0"/>
              </a:rPr>
              <a:t>想定ユーザー</a:t>
            </a:r>
            <a:r>
              <a:rPr kumimoji="0" lang="ja-JP" altLang="ja-JP" sz="2800" b="0" i="0" u="none" strike="noStrike" cap="none" normalizeH="0" baseline="0" dirty="0" smtClean="0" bmk="">
                <a:ln>
                  <a:noFill/>
                </a:ln>
                <a:solidFill>
                  <a:schemeClr val="tx1"/>
                </a:solidFill>
                <a:effectLst/>
                <a:latin typeface="Arial" panose="020B0604020202020204" pitchFamily="34" charset="0"/>
              </a:rPr>
              <a:t/>
            </a:r>
            <a:br>
              <a:rPr kumimoji="0" lang="ja-JP" altLang="ja-JP" sz="2800" b="0" i="0" u="none" strike="noStrike" cap="none" normalizeH="0" baseline="0" dirty="0" smtClean="0" bmk="">
                <a:ln>
                  <a:noFill/>
                </a:ln>
                <a:solidFill>
                  <a:schemeClr val="tx1"/>
                </a:solidFill>
                <a:effectLst/>
                <a:latin typeface="Arial" panose="020B0604020202020204" pitchFamily="34" charset="0"/>
              </a:rPr>
            </a:br>
            <a:r>
              <a:rPr kumimoji="0" lang="en-US" altLang="ja-JP" sz="2800" b="0" i="0" u="none" strike="noStrike" cap="none" normalizeH="0" baseline="0" dirty="0" smtClean="0" bmk="">
                <a:ln>
                  <a:noFill/>
                </a:ln>
                <a:solidFill>
                  <a:schemeClr val="tx1"/>
                </a:solidFill>
                <a:effectLst/>
                <a:latin typeface="Arial" panose="020B0604020202020204" pitchFamily="34" charset="0"/>
              </a:rPr>
              <a:t>	</a:t>
            </a:r>
            <a:r>
              <a:rPr kumimoji="0" lang="ja-JP" altLang="en-US" sz="2800" b="0" i="0" u="none" strike="noStrike" cap="none" normalizeH="0" baseline="0" dirty="0" smtClean="0" bmk="">
                <a:ln>
                  <a:noFill/>
                </a:ln>
                <a:solidFill>
                  <a:schemeClr val="tx1"/>
                </a:solidFill>
                <a:effectLst/>
                <a:latin typeface="Arial" panose="020B0604020202020204" pitchFamily="34" charset="0"/>
              </a:rPr>
              <a:t>・</a:t>
            </a:r>
            <a:r>
              <a:rPr kumimoji="0" lang="ja-JP" altLang="ja-JP" sz="2400" b="0" i="0" u="none" strike="noStrike" cap="none" normalizeH="0" baseline="0" dirty="0" smtClean="0" bmk="">
                <a:ln>
                  <a:noFill/>
                </a:ln>
                <a:solidFill>
                  <a:schemeClr val="tx1"/>
                </a:solidFill>
                <a:effectLst/>
                <a:latin typeface="Arial" panose="020B0604020202020204" pitchFamily="34" charset="0"/>
              </a:rPr>
              <a:t>自分たちが子供の頃は、家にいてすることがな</a:t>
            </a:r>
            <a:r>
              <a:rPr kumimoji="0" lang="ja-JP" altLang="en-US" sz="2400" b="0" i="0" u="none" strike="noStrike" cap="none" normalizeH="0" baseline="0" dirty="0" smtClean="0" bmk="">
                <a:ln>
                  <a:noFill/>
                </a:ln>
                <a:solidFill>
                  <a:schemeClr val="tx1"/>
                </a:solidFill>
                <a:effectLst/>
                <a:latin typeface="Arial" panose="020B0604020202020204" pitchFamily="34" charset="0"/>
              </a:rPr>
              <a:t>い</a:t>
            </a:r>
            <a:r>
              <a:rPr kumimoji="0" lang="ja-JP" altLang="ja-JP" sz="2400" b="0" i="0" u="none" strike="noStrike" cap="none" normalizeH="0" baseline="0" dirty="0" smtClean="0" bmk="">
                <a:ln>
                  <a:noFill/>
                </a:ln>
                <a:solidFill>
                  <a:schemeClr val="tx1"/>
                </a:solidFill>
                <a:effectLst/>
                <a:latin typeface="Arial" panose="020B0604020202020204" pitchFamily="34" charset="0"/>
              </a:rPr>
              <a:t>とゲーム機を使</a:t>
            </a:r>
            <a:endParaRPr kumimoji="0" lang="en-US" altLang="ja-JP" sz="24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bmk="">
                <a:solidFill>
                  <a:schemeClr val="tx1"/>
                </a:solidFill>
                <a:latin typeface="Arial" panose="020B0604020202020204" pitchFamily="34" charset="0"/>
              </a:rPr>
              <a:t>	</a:t>
            </a:r>
            <a:r>
              <a:rPr kumimoji="0" lang="ja-JP" altLang="en-US" sz="2400" dirty="0" smtClean="0" bmk="">
                <a:solidFill>
                  <a:schemeClr val="tx1"/>
                </a:solidFill>
                <a:latin typeface="Arial" panose="020B0604020202020204" pitchFamily="34" charset="0"/>
              </a:rPr>
              <a:t>　</a:t>
            </a:r>
            <a:r>
              <a:rPr kumimoji="0" lang="ja-JP" altLang="ja-JP" sz="2400" b="0" i="0" u="none" strike="noStrike" cap="none" normalizeH="0" baseline="0" dirty="0" smtClean="0" bmk="">
                <a:ln>
                  <a:noFill/>
                </a:ln>
                <a:solidFill>
                  <a:schemeClr val="tx1"/>
                </a:solidFill>
                <a:effectLst/>
                <a:latin typeface="Arial" panose="020B0604020202020204" pitchFamily="34" charset="0"/>
              </a:rPr>
              <a:t>ってしまうことが多かった</a:t>
            </a:r>
            <a:r>
              <a:rPr kumimoji="0" lang="ja-JP" altLang="ja-JP" sz="2800" b="0" i="0" u="none" strike="noStrike" cap="none" normalizeH="0" baseline="0" dirty="0" smtClean="0" bmk="">
                <a:ln>
                  <a:noFill/>
                </a:ln>
                <a:solidFill>
                  <a:schemeClr val="tx1"/>
                </a:solidFill>
                <a:effectLst/>
                <a:latin typeface="Arial" panose="020B0604020202020204" pitchFamily="34" charset="0"/>
              </a:rPr>
              <a:t/>
            </a:r>
            <a:br>
              <a:rPr kumimoji="0" lang="ja-JP" altLang="ja-JP" sz="2800" b="0" i="0" u="none" strike="noStrike" cap="none" normalizeH="0" baseline="0" dirty="0" smtClean="0" bmk="">
                <a:ln>
                  <a:noFill/>
                </a:ln>
                <a:solidFill>
                  <a:schemeClr val="tx1"/>
                </a:solidFill>
                <a:effectLst/>
                <a:latin typeface="Arial" panose="020B0604020202020204" pitchFamily="34" charset="0"/>
              </a:rPr>
            </a:br>
            <a:r>
              <a:rPr kumimoji="0" lang="en-US" altLang="ja-JP" sz="2800" b="0" i="0" u="none" strike="noStrike" cap="none" normalizeH="0" baseline="0" dirty="0" smtClean="0" bmk="">
                <a:ln>
                  <a:noFill/>
                </a:ln>
                <a:solidFill>
                  <a:schemeClr val="tx1"/>
                </a:solidFill>
                <a:effectLst/>
                <a:latin typeface="Arial" panose="020B0604020202020204" pitchFamily="34" charset="0"/>
              </a:rPr>
              <a:t>	</a:t>
            </a:r>
            <a:r>
              <a:rPr kumimoji="0" lang="ja-JP" altLang="ja-JP" sz="2800" b="0" i="0" u="none" strike="noStrike" cap="none" normalizeH="0" baseline="0" dirty="0" smtClean="0" bmk="">
                <a:ln>
                  <a:noFill/>
                </a:ln>
                <a:solidFill>
                  <a:schemeClr val="tx1"/>
                </a:solidFill>
                <a:effectLst/>
                <a:latin typeface="Arial" panose="020B0604020202020204" pitchFamily="34" charset="0"/>
              </a:rPr>
              <a:t>・</a:t>
            </a:r>
            <a:r>
              <a:rPr kumimoji="0" lang="ja-JP" altLang="ja-JP" sz="2400" b="0" i="0" u="none" strike="noStrike" cap="none" normalizeH="0" baseline="0" dirty="0" smtClean="0" bmk="">
                <a:ln>
                  <a:noFill/>
                </a:ln>
                <a:solidFill>
                  <a:schemeClr val="tx1"/>
                </a:solidFill>
                <a:effectLst/>
                <a:latin typeface="Arial" panose="020B0604020202020204" pitchFamily="34" charset="0"/>
              </a:rPr>
              <a:t>小学生でプログラミングを勉強することになった</a:t>
            </a:r>
            <a:r>
              <a:rPr kumimoji="0" lang="ja-JP" altLang="ja-JP" b="0" i="0" u="none" strike="noStrike" cap="none" normalizeH="0" baseline="0" dirty="0" smtClean="0" bmk="">
                <a:ln>
                  <a:noFill/>
                </a:ln>
                <a:solidFill>
                  <a:schemeClr val="tx1"/>
                </a:solidFill>
                <a:effectLst/>
                <a:latin typeface="Arial" panose="020B0604020202020204" pitchFamily="34" charset="0"/>
              </a:rPr>
              <a:t/>
            </a:r>
            <a:br>
              <a:rPr kumimoji="0" lang="ja-JP" altLang="ja-JP" b="0" i="0" u="none" strike="noStrike" cap="none" normalizeH="0" baseline="0" dirty="0" smtClean="0" bmk="">
                <a:ln>
                  <a:noFill/>
                </a:ln>
                <a:solidFill>
                  <a:schemeClr val="tx1"/>
                </a:solidFill>
                <a:effectLst/>
                <a:latin typeface="Arial" panose="020B0604020202020204" pitchFamily="34" charset="0"/>
              </a:rPr>
            </a:br>
            <a:endParaRPr kumimoji="0" lang="en-US" altLang="ja-JP" sz="2800" dirty="0" bmk="">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3200" dirty="0" smtClean="0">
                <a:solidFill>
                  <a:schemeClr val="tx1">
                    <a:lumMod val="95000"/>
                    <a:lumOff val="5000"/>
                  </a:schemeClr>
                </a:solidFill>
              </a:rPr>
              <a:t>→</a:t>
            </a:r>
            <a:r>
              <a:rPr lang="ja-JP" altLang="en-US" sz="2800" dirty="0" smtClean="0">
                <a:solidFill>
                  <a:schemeClr val="tx1">
                    <a:lumMod val="95000"/>
                    <a:lumOff val="5000"/>
                  </a:schemeClr>
                </a:solidFill>
              </a:rPr>
              <a:t>　</a:t>
            </a:r>
            <a:r>
              <a:rPr kumimoji="0" lang="ja-JP" altLang="ja-JP" sz="2400" dirty="0" smtClean="0" bmk="">
                <a:solidFill>
                  <a:schemeClr val="tx1">
                    <a:lumMod val="95000"/>
                    <a:lumOff val="5000"/>
                  </a:schemeClr>
                </a:solidFill>
                <a:latin typeface="Arial" panose="020B0604020202020204" pitchFamily="34" charset="0"/>
              </a:rPr>
              <a:t>子供</a:t>
            </a:r>
            <a:r>
              <a:rPr kumimoji="0" lang="ja-JP" altLang="ja-JP" sz="2400" dirty="0" bmk="">
                <a:solidFill>
                  <a:schemeClr val="tx1">
                    <a:lumMod val="95000"/>
                    <a:lumOff val="5000"/>
                  </a:schemeClr>
                </a:solidFill>
                <a:latin typeface="Arial" panose="020B0604020202020204" pitchFamily="34" charset="0"/>
              </a:rPr>
              <a:t>(5歳～)がゲーム機の替わりに使いたくなる</a:t>
            </a:r>
            <a:r>
              <a:rPr kumimoji="0" lang="ja-JP" altLang="ja-JP" sz="2400" dirty="0" smtClean="0" bmk="">
                <a:solidFill>
                  <a:schemeClr val="tx1">
                    <a:lumMod val="95000"/>
                    <a:lumOff val="5000"/>
                  </a:schemeClr>
                </a:solidFill>
                <a:latin typeface="Arial" panose="020B0604020202020204" pitchFamily="34" charset="0"/>
              </a:rPr>
              <a:t>教育ロボット</a:t>
            </a:r>
            <a:r>
              <a:rPr kumimoji="0" lang="ja-JP" altLang="en-US" sz="2400" dirty="0" smtClean="0" bmk="">
                <a:solidFill>
                  <a:schemeClr val="tx1">
                    <a:lumMod val="95000"/>
                    <a:lumOff val="5000"/>
                  </a:schemeClr>
                </a:solidFill>
                <a:latin typeface="Arial" panose="020B0604020202020204" pitchFamily="34" charset="0"/>
              </a:rPr>
              <a:t>を作成する</a:t>
            </a:r>
            <a:r>
              <a:rPr kumimoji="0" lang="ja-JP" altLang="ja-JP" sz="2800" b="0" i="0" u="none" strike="noStrike" cap="none" normalizeH="0" baseline="0" dirty="0" smtClean="0" bmk="">
                <a:ln>
                  <a:noFill/>
                </a:ln>
                <a:solidFill>
                  <a:schemeClr val="tx1">
                    <a:lumMod val="95000"/>
                    <a:lumOff val="5000"/>
                  </a:schemeClr>
                </a:solidFill>
                <a:effectLst/>
                <a:latin typeface="Arial" panose="020B0604020202020204" pitchFamily="34" charset="0"/>
              </a:rPr>
              <a:t/>
            </a:r>
            <a:br>
              <a:rPr kumimoji="0" lang="ja-JP" altLang="ja-JP" sz="2800" b="0" i="0" u="none" strike="noStrike" cap="none" normalizeH="0" baseline="0" dirty="0" smtClean="0" bmk="">
                <a:ln>
                  <a:noFill/>
                </a:ln>
                <a:solidFill>
                  <a:schemeClr val="tx1">
                    <a:lumMod val="95000"/>
                    <a:lumOff val="5000"/>
                  </a:schemeClr>
                </a:solidFill>
                <a:effectLst/>
                <a:latin typeface="Arial" panose="020B0604020202020204" pitchFamily="34" charset="0"/>
              </a:rPr>
            </a:br>
            <a:endParaRPr kumimoji="0" lang="ja-JP" altLang="ja-JP" sz="1800" b="0" i="0" u="none" strike="noStrike" cap="none" normalizeH="0" baseline="0" dirty="0" smtClean="0">
              <a:ln>
                <a:noFill/>
              </a:ln>
              <a:solidFill>
                <a:schemeClr val="tx1">
                  <a:lumMod val="95000"/>
                  <a:lumOff val="5000"/>
                </a:schemeClr>
              </a:solidFill>
              <a:effectLst/>
              <a:latin typeface="Arial" panose="020B0604020202020204" pitchFamily="34" charset="0"/>
            </a:endParaRPr>
          </a:p>
        </p:txBody>
      </p:sp>
    </p:spTree>
    <p:extLst>
      <p:ext uri="{BB962C8B-B14F-4D97-AF65-F5344CB8AC3E}">
        <p14:creationId xmlns:p14="http://schemas.microsoft.com/office/powerpoint/2010/main" val="40732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コンセプト</a:t>
            </a:r>
            <a:endParaRPr kumimoji="1" lang="ja-JP" altLang="en-US" dirty="0"/>
          </a:p>
        </p:txBody>
      </p:sp>
      <p:sp>
        <p:nvSpPr>
          <p:cNvPr id="3" name="コンテンツ プレースホルダー 2"/>
          <p:cNvSpPr>
            <a:spLocks noGrp="1"/>
          </p:cNvSpPr>
          <p:nvPr>
            <p:ph idx="1"/>
          </p:nvPr>
        </p:nvSpPr>
        <p:spPr>
          <a:xfrm>
            <a:off x="1024128" y="2084831"/>
            <a:ext cx="9720073" cy="4508473"/>
          </a:xfrm>
        </p:spPr>
        <p:txBody>
          <a:bodyPr>
            <a:normAutofit/>
          </a:bodyPr>
          <a:lstStyle/>
          <a:p>
            <a:pPr marL="0" indent="0">
              <a:buNone/>
            </a:pPr>
            <a:r>
              <a:rPr lang="ja-JP" altLang="en-US" sz="3200" dirty="0"/>
              <a:t>・</a:t>
            </a:r>
            <a:r>
              <a:rPr lang="ja-JP" altLang="en-US" sz="3200" dirty="0" smtClean="0"/>
              <a:t>子供</a:t>
            </a:r>
            <a:r>
              <a:rPr lang="ja-JP" altLang="en-US" sz="3200" dirty="0"/>
              <a:t>でもできるプログラミング</a:t>
            </a:r>
            <a:r>
              <a:rPr lang="en-US" altLang="ja-JP" sz="3200" dirty="0"/>
              <a:t>(</a:t>
            </a:r>
            <a:r>
              <a:rPr lang="ja-JP" altLang="en-US" sz="3200" dirty="0"/>
              <a:t>５歳児から</a:t>
            </a:r>
            <a:r>
              <a:rPr lang="en-US" altLang="ja-JP" sz="3200" dirty="0" smtClean="0"/>
              <a:t>)</a:t>
            </a:r>
          </a:p>
          <a:p>
            <a:pPr marL="0" indent="0">
              <a:lnSpc>
                <a:spcPct val="100000"/>
              </a:lnSpc>
              <a:spcBef>
                <a:spcPts val="0"/>
              </a:spcBef>
              <a:buNone/>
            </a:pPr>
            <a:endParaRPr lang="en-US" altLang="ja-JP" sz="1100" dirty="0"/>
          </a:p>
          <a:p>
            <a:pPr marL="0" indent="0">
              <a:buNone/>
            </a:pPr>
            <a:r>
              <a:rPr lang="ja-JP" altLang="en-US" sz="2800" dirty="0"/>
              <a:t>　</a:t>
            </a:r>
            <a:r>
              <a:rPr lang="ja-JP" altLang="en-US" sz="3200" dirty="0" smtClean="0"/>
              <a:t>→</a:t>
            </a:r>
            <a:r>
              <a:rPr lang="ja-JP" altLang="en-US" sz="2800" dirty="0" smtClean="0"/>
              <a:t>   色</a:t>
            </a:r>
            <a:r>
              <a:rPr lang="ja-JP" altLang="en-US" sz="2800" dirty="0"/>
              <a:t>のついたパネルの順番を組み合わせ、色に対応</a:t>
            </a:r>
            <a:r>
              <a:rPr lang="ja-JP" altLang="en-US" sz="2800" dirty="0" smtClean="0"/>
              <a:t>し</a:t>
            </a:r>
            <a:r>
              <a:rPr lang="ja-JP" altLang="en-US" sz="2800" dirty="0"/>
              <a:t>た</a:t>
            </a:r>
            <a:r>
              <a:rPr lang="ja-JP" altLang="en-US" sz="2800" dirty="0" smtClean="0"/>
              <a:t>動</a:t>
            </a:r>
            <a:r>
              <a:rPr lang="en-US" altLang="ja-JP" sz="2800" dirty="0" smtClean="0"/>
              <a:t>	</a:t>
            </a:r>
            <a:r>
              <a:rPr lang="ja-JP" altLang="en-US" sz="2800" dirty="0" smtClean="0"/>
              <a:t>作を呼び出す</a:t>
            </a:r>
            <a:r>
              <a:rPr lang="ja-JP" altLang="en-US" sz="2800" dirty="0"/>
              <a:t>ことでシーケンス制御を</a:t>
            </a:r>
            <a:r>
              <a:rPr lang="ja-JP" altLang="en-US" sz="2800" dirty="0" smtClean="0"/>
              <a:t>実現しよう！</a:t>
            </a:r>
            <a:endParaRPr lang="en-US" altLang="ja-JP" sz="2800" dirty="0"/>
          </a:p>
          <a:p>
            <a:pPr marL="0" indent="0">
              <a:buNone/>
            </a:pPr>
            <a:endParaRPr lang="en-US" altLang="ja-JP" sz="2800" dirty="0" smtClean="0"/>
          </a:p>
          <a:p>
            <a:pPr marL="0" indent="0">
              <a:buNone/>
            </a:pPr>
            <a:r>
              <a:rPr lang="ja-JP" altLang="en-US" sz="3200" dirty="0" smtClean="0"/>
              <a:t>・自動</a:t>
            </a:r>
            <a:r>
              <a:rPr lang="ja-JP" altLang="en-US" sz="3200" dirty="0"/>
              <a:t>片付け機能</a:t>
            </a:r>
            <a:endParaRPr lang="en-US" altLang="ja-JP" sz="3200" dirty="0"/>
          </a:p>
          <a:p>
            <a:pPr marL="0" indent="0">
              <a:buNone/>
            </a:pPr>
            <a:r>
              <a:rPr lang="en-US" altLang="ja-JP" sz="2800" dirty="0"/>
              <a:t> </a:t>
            </a:r>
            <a:r>
              <a:rPr lang="en-US" altLang="ja-JP" sz="2800" dirty="0" smtClean="0"/>
              <a:t>  </a:t>
            </a:r>
            <a:r>
              <a:rPr lang="ja-JP" altLang="en-US" sz="3200" dirty="0" smtClean="0"/>
              <a:t>→   </a:t>
            </a:r>
            <a:r>
              <a:rPr lang="ja-JP" altLang="en-US" sz="2800" dirty="0" smtClean="0"/>
              <a:t>床</a:t>
            </a:r>
            <a:r>
              <a:rPr lang="ja-JP" altLang="en-US" sz="2800" dirty="0"/>
              <a:t>に散らばったパネルを自分で</a:t>
            </a:r>
            <a:r>
              <a:rPr lang="ja-JP" altLang="en-US" sz="2800" dirty="0" smtClean="0"/>
              <a:t>片付けるようにしよう！</a:t>
            </a:r>
            <a:endParaRPr lang="en-US" altLang="ja-JP" sz="28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301" y="4390768"/>
            <a:ext cx="1907709" cy="1857632"/>
          </a:xfrm>
          <a:prstGeom prst="rect">
            <a:avLst/>
          </a:prstGeom>
        </p:spPr>
      </p:pic>
    </p:spTree>
    <p:extLst>
      <p:ext uri="{BB962C8B-B14F-4D97-AF65-F5344CB8AC3E}">
        <p14:creationId xmlns:p14="http://schemas.microsoft.com/office/powerpoint/2010/main" val="20578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5000" dirty="0" smtClean="0"/>
              <a:t>概観図</a:t>
            </a:r>
            <a:endParaRPr kumimoji="1" lang="ja-JP" altLang="en-US" sz="5000" dirty="0"/>
          </a:p>
        </p:txBody>
      </p:sp>
      <p:pic>
        <p:nvPicPr>
          <p:cNvPr id="7" name="コンテンツ プレースホルダー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8778" y="2077982"/>
            <a:ext cx="4644686" cy="4351338"/>
          </a:xfrm>
        </p:spPr>
      </p:pic>
      <p:sp>
        <p:nvSpPr>
          <p:cNvPr id="4" name="テキスト プレースホルダー 3"/>
          <p:cNvSpPr>
            <a:spLocks noGrp="1"/>
          </p:cNvSpPr>
          <p:nvPr>
            <p:ph type="body" sz="half" idx="4294967295"/>
          </p:nvPr>
        </p:nvSpPr>
        <p:spPr>
          <a:xfrm>
            <a:off x="659027" y="2193067"/>
            <a:ext cx="5342528" cy="4014550"/>
          </a:xfrm>
        </p:spPr>
        <p:txBody>
          <a:bodyPr>
            <a:normAutofit/>
          </a:bodyPr>
          <a:lstStyle/>
          <a:p>
            <a:pPr marL="0" indent="0">
              <a:buNone/>
            </a:pPr>
            <a:r>
              <a:rPr lang="ja-JP" altLang="en-US" sz="3600" dirty="0"/>
              <a:t>特徴</a:t>
            </a:r>
            <a:endParaRPr kumimoji="1" lang="en-US" altLang="ja-JP" sz="3600" dirty="0" smtClean="0"/>
          </a:p>
          <a:p>
            <a:pPr marL="0" indent="0">
              <a:buNone/>
            </a:pPr>
            <a:r>
              <a:rPr kumimoji="1" lang="ja-JP" altLang="en-US" sz="2800" dirty="0" smtClean="0"/>
              <a:t>・</a:t>
            </a:r>
            <a:r>
              <a:rPr kumimoji="1" lang="ja-JP" altLang="en-US" sz="2800" dirty="0" smtClean="0"/>
              <a:t>正面のカメラ</a:t>
            </a:r>
            <a:endParaRPr kumimoji="1" lang="en-US" altLang="ja-JP" sz="2800" dirty="0" smtClean="0"/>
          </a:p>
          <a:p>
            <a:pPr marL="0" indent="0">
              <a:buNone/>
            </a:pPr>
            <a:r>
              <a:rPr lang="ja-JP" altLang="en-US" sz="2800" dirty="0" smtClean="0"/>
              <a:t>・囲われた</a:t>
            </a:r>
            <a:r>
              <a:rPr lang="ja-JP" altLang="en-US" sz="2800" dirty="0" smtClean="0"/>
              <a:t>ボディ</a:t>
            </a:r>
            <a:endParaRPr lang="en-US" altLang="ja-JP" sz="2800" dirty="0" smtClean="0"/>
          </a:p>
          <a:p>
            <a:pPr marL="0" indent="0">
              <a:buNone/>
            </a:pPr>
            <a:r>
              <a:rPr lang="ja-JP" altLang="en-US" dirty="0"/>
              <a:t>・左右からのアームと</a:t>
            </a:r>
            <a:r>
              <a:rPr lang="ja-JP" altLang="en-US" dirty="0" smtClean="0"/>
              <a:t>電磁石</a:t>
            </a:r>
            <a:endParaRPr lang="en-US" altLang="ja-JP" sz="2800" dirty="0" smtClean="0"/>
          </a:p>
          <a:p>
            <a:pPr marL="0" indent="0">
              <a:buNone/>
            </a:pPr>
            <a:r>
              <a:rPr kumimoji="1" lang="ja-JP" altLang="en-US" sz="2800" dirty="0" smtClean="0"/>
              <a:t>・上部のパネル設置</a:t>
            </a:r>
            <a:r>
              <a:rPr kumimoji="1" lang="ja-JP" altLang="en-US" sz="2800" dirty="0" smtClean="0"/>
              <a:t>場所</a:t>
            </a:r>
            <a:r>
              <a:rPr kumimoji="1" lang="en-US" altLang="ja-JP" sz="2800" dirty="0" smtClean="0"/>
              <a:t>(4</a:t>
            </a:r>
            <a:r>
              <a:rPr kumimoji="1" lang="ja-JP" altLang="en-US" sz="2800" dirty="0" smtClean="0"/>
              <a:t>段目</a:t>
            </a:r>
            <a:r>
              <a:rPr kumimoji="1" lang="en-US" altLang="ja-JP" sz="2800" dirty="0" smtClean="0"/>
              <a:t>)</a:t>
            </a:r>
            <a:r>
              <a:rPr lang="ja-JP" altLang="en-US" dirty="0"/>
              <a:t> </a:t>
            </a:r>
            <a:endParaRPr lang="en-US" altLang="ja-JP" dirty="0" smtClean="0"/>
          </a:p>
          <a:p>
            <a:pPr marL="0" indent="0">
              <a:buNone/>
            </a:pPr>
            <a:r>
              <a:rPr lang="ja-JP" altLang="en-US" dirty="0" smtClean="0"/>
              <a:t>・広角</a:t>
            </a:r>
            <a:r>
              <a:rPr lang="ja-JP" altLang="en-US" dirty="0"/>
              <a:t>カメラ</a:t>
            </a:r>
            <a:endParaRPr lang="en-US" altLang="ja-JP" dirty="0"/>
          </a:p>
          <a:p>
            <a:pPr marL="0" indent="0">
              <a:buNone/>
            </a:pPr>
            <a:endParaRPr kumimoji="1" lang="en-US" altLang="ja-JP" sz="2800" dirty="0" smtClean="0"/>
          </a:p>
          <a:p>
            <a:endParaRPr kumimoji="1" lang="ja-JP" altLang="en-US" sz="2000" dirty="0"/>
          </a:p>
        </p:txBody>
      </p:sp>
    </p:spTree>
    <p:extLst>
      <p:ext uri="{BB962C8B-B14F-4D97-AF65-F5344CB8AC3E}">
        <p14:creationId xmlns:p14="http://schemas.microsoft.com/office/powerpoint/2010/main" val="196788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5000" dirty="0" smtClean="0"/>
              <a:t>概観図</a:t>
            </a:r>
            <a:endParaRPr kumimoji="1" lang="ja-JP" altLang="en-US" sz="5000" dirty="0"/>
          </a:p>
        </p:txBody>
      </p:sp>
      <p:sp>
        <p:nvSpPr>
          <p:cNvPr id="4" name="テキスト プレースホルダー 3"/>
          <p:cNvSpPr>
            <a:spLocks noGrp="1"/>
          </p:cNvSpPr>
          <p:nvPr>
            <p:ph type="body" sz="half" idx="4294967295"/>
          </p:nvPr>
        </p:nvSpPr>
        <p:spPr>
          <a:xfrm>
            <a:off x="659027" y="2193066"/>
            <a:ext cx="5200860" cy="4640051"/>
          </a:xfrm>
        </p:spPr>
        <p:txBody>
          <a:bodyPr>
            <a:normAutofit/>
          </a:bodyPr>
          <a:lstStyle/>
          <a:p>
            <a:pPr marL="0" indent="0">
              <a:buNone/>
            </a:pPr>
            <a:r>
              <a:rPr lang="ja-JP" altLang="en-US" sz="3600" dirty="0"/>
              <a:t>特徴</a:t>
            </a:r>
            <a:endParaRPr kumimoji="1" lang="en-US" altLang="ja-JP" sz="3600" dirty="0" smtClean="0"/>
          </a:p>
          <a:p>
            <a:pPr marL="0" indent="0">
              <a:buNone/>
            </a:pPr>
            <a:r>
              <a:rPr kumimoji="1" lang="ja-JP" altLang="en-US" sz="2800" dirty="0" smtClean="0"/>
              <a:t>・</a:t>
            </a:r>
            <a:r>
              <a:rPr kumimoji="1" lang="ja-JP" altLang="en-US" sz="2800" dirty="0" smtClean="0"/>
              <a:t>正面のカメラ</a:t>
            </a:r>
            <a:endParaRPr kumimoji="1" lang="en-US" altLang="ja-JP" sz="2800" dirty="0" smtClean="0"/>
          </a:p>
          <a:p>
            <a:pPr marL="0" indent="0">
              <a:buNone/>
            </a:pPr>
            <a:r>
              <a:rPr lang="ja-JP" altLang="en-US" sz="2800" dirty="0" smtClean="0"/>
              <a:t>・囲われた</a:t>
            </a:r>
            <a:r>
              <a:rPr lang="ja-JP" altLang="en-US" sz="2800" dirty="0" smtClean="0"/>
              <a:t>ボディ</a:t>
            </a:r>
            <a:endParaRPr lang="en-US" altLang="ja-JP" sz="2800" dirty="0" smtClean="0"/>
          </a:p>
          <a:p>
            <a:pPr marL="0" indent="0">
              <a:buNone/>
            </a:pPr>
            <a:r>
              <a:rPr lang="ja-JP" altLang="en-US" dirty="0"/>
              <a:t>・左右からのアームと</a:t>
            </a:r>
            <a:r>
              <a:rPr lang="ja-JP" altLang="en-US" dirty="0" smtClean="0"/>
              <a:t>電磁石</a:t>
            </a:r>
            <a:endParaRPr lang="en-US" altLang="ja-JP" sz="2800" dirty="0" smtClean="0"/>
          </a:p>
          <a:p>
            <a:pPr marL="0" indent="0">
              <a:buNone/>
            </a:pPr>
            <a:r>
              <a:rPr kumimoji="1" lang="ja-JP" altLang="en-US" sz="2800" dirty="0" smtClean="0"/>
              <a:t>・上部のパネル設置</a:t>
            </a:r>
            <a:r>
              <a:rPr kumimoji="1" lang="ja-JP" altLang="en-US" sz="2800" dirty="0" smtClean="0"/>
              <a:t>場所</a:t>
            </a:r>
            <a:r>
              <a:rPr kumimoji="1" lang="en-US" altLang="ja-JP" sz="2800" dirty="0" smtClean="0"/>
              <a:t>(4</a:t>
            </a:r>
            <a:r>
              <a:rPr kumimoji="1" lang="ja-JP" altLang="en-US" sz="2800" dirty="0" smtClean="0"/>
              <a:t>段目</a:t>
            </a:r>
            <a:r>
              <a:rPr kumimoji="1" lang="en-US" altLang="ja-JP" sz="2800" dirty="0" smtClean="0"/>
              <a:t>)</a:t>
            </a:r>
          </a:p>
          <a:p>
            <a:pPr marL="0" indent="0">
              <a:buNone/>
            </a:pPr>
            <a:r>
              <a:rPr kumimoji="1" lang="ja-JP" altLang="en-US" sz="2800" dirty="0" smtClean="0"/>
              <a:t>・広角カメラ</a:t>
            </a:r>
            <a:endParaRPr kumimoji="1" lang="en-US" altLang="ja-JP" sz="2800" dirty="0" smtClean="0"/>
          </a:p>
          <a:p>
            <a:pPr marL="0" indent="0">
              <a:buNone/>
            </a:pPr>
            <a:endParaRPr kumimoji="1" lang="en-US" altLang="ja-JP" sz="2800" dirty="0" smtClean="0"/>
          </a:p>
          <a:p>
            <a:endParaRPr kumimoji="1" lang="ja-JP" altLang="en-US" sz="20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953" y="1690687"/>
            <a:ext cx="6717276" cy="5431329"/>
          </a:xfrm>
          <a:prstGeom prst="rect">
            <a:avLst/>
          </a:prstGeom>
        </p:spPr>
      </p:pic>
    </p:spTree>
    <p:extLst>
      <p:ext uri="{BB962C8B-B14F-4D97-AF65-F5344CB8AC3E}">
        <p14:creationId xmlns:p14="http://schemas.microsoft.com/office/powerpoint/2010/main" val="2664579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5000" dirty="0"/>
              <a:t>機能</a:t>
            </a:r>
            <a:endParaRPr kumimoji="1" lang="ja-JP" altLang="en-US" sz="5000" dirty="0"/>
          </a:p>
        </p:txBody>
      </p:sp>
      <p:sp>
        <p:nvSpPr>
          <p:cNvPr id="4" name="テキスト プレースホルダー 3"/>
          <p:cNvSpPr>
            <a:spLocks noGrp="1"/>
          </p:cNvSpPr>
          <p:nvPr>
            <p:ph idx="1"/>
          </p:nvPr>
        </p:nvSpPr>
        <p:spPr>
          <a:xfrm>
            <a:off x="1268626" y="2446638"/>
            <a:ext cx="10107828" cy="4120849"/>
          </a:xfrm>
        </p:spPr>
        <p:txBody>
          <a:bodyPr>
            <a:normAutofit/>
          </a:bodyPr>
          <a:lstStyle/>
          <a:p>
            <a:pPr marL="0" indent="0">
              <a:buNone/>
            </a:pPr>
            <a:r>
              <a:rPr lang="ja-JP" altLang="en-US" sz="4000" dirty="0"/>
              <a:t>①</a:t>
            </a:r>
            <a:r>
              <a:rPr kumimoji="1" lang="ja-JP" altLang="en-US" sz="4000" dirty="0" smtClean="0"/>
              <a:t>パネルを配置</a:t>
            </a:r>
            <a:r>
              <a:rPr kumimoji="1" lang="ja-JP" altLang="en-US" sz="4000" dirty="0" smtClean="0"/>
              <a:t>してプログラミング</a:t>
            </a:r>
            <a:endParaRPr kumimoji="1" lang="en-US" altLang="ja-JP" sz="4000" dirty="0" smtClean="0"/>
          </a:p>
          <a:p>
            <a:endParaRPr kumimoji="1" lang="en-US" altLang="ja-JP" sz="4000" dirty="0" smtClean="0"/>
          </a:p>
          <a:p>
            <a:pPr marL="0" indent="0">
              <a:buNone/>
            </a:pPr>
            <a:r>
              <a:rPr lang="ja-JP" altLang="en-US" sz="4000" dirty="0"/>
              <a:t>②</a:t>
            </a:r>
            <a:r>
              <a:rPr lang="ja-JP" altLang="en-US" sz="4000" dirty="0" smtClean="0"/>
              <a:t>パネルの種類によって様々な動作</a:t>
            </a:r>
            <a:endParaRPr lang="en-US" altLang="ja-JP" sz="4000" dirty="0" smtClean="0"/>
          </a:p>
          <a:p>
            <a:endParaRPr lang="en-US" altLang="ja-JP" sz="4000" dirty="0" smtClean="0"/>
          </a:p>
          <a:p>
            <a:pPr marL="0" indent="0">
              <a:buNone/>
            </a:pPr>
            <a:r>
              <a:rPr lang="ja-JP" altLang="en-US" sz="4000" dirty="0"/>
              <a:t>③</a:t>
            </a:r>
            <a:r>
              <a:rPr kumimoji="1" lang="ja-JP" altLang="en-US" sz="4000" dirty="0" smtClean="0"/>
              <a:t>専用の箱を置けば自動片付けをする</a:t>
            </a:r>
            <a:endParaRPr kumimoji="1" lang="ja-JP" altLang="en-US" sz="4000" dirty="0"/>
          </a:p>
        </p:txBody>
      </p:sp>
    </p:spTree>
    <p:extLst>
      <p:ext uri="{BB962C8B-B14F-4D97-AF65-F5344CB8AC3E}">
        <p14:creationId xmlns:p14="http://schemas.microsoft.com/office/powerpoint/2010/main" val="420565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5000" dirty="0"/>
              <a:t>機能</a:t>
            </a:r>
            <a:endParaRPr kumimoji="1" lang="ja-JP" altLang="en-US" sz="5000" dirty="0"/>
          </a:p>
        </p:txBody>
      </p:sp>
      <p:pic>
        <p:nvPicPr>
          <p:cNvPr id="5" name="コンテンツ プレースホルダー 4"/>
          <p:cNvPicPr>
            <a:picLocks noGrp="1" noChangeAspect="1"/>
          </p:cNvPicPr>
          <p:nvPr>
            <p:ph idx="1"/>
          </p:nvPr>
        </p:nvPicPr>
        <p:blipFill>
          <a:blip r:embed="rId2"/>
          <a:stretch>
            <a:fillRect/>
          </a:stretch>
        </p:blipFill>
        <p:spPr>
          <a:xfrm>
            <a:off x="7702562" y="1817387"/>
            <a:ext cx="4382161" cy="4351338"/>
          </a:xfrm>
          <a:prstGeom prst="rect">
            <a:avLst/>
          </a:prstGeom>
        </p:spPr>
      </p:pic>
      <p:sp>
        <p:nvSpPr>
          <p:cNvPr id="4" name="テキスト プレースホルダー 3"/>
          <p:cNvSpPr>
            <a:spLocks noGrp="1"/>
          </p:cNvSpPr>
          <p:nvPr>
            <p:ph type="body" sz="half" idx="4294967295"/>
          </p:nvPr>
        </p:nvSpPr>
        <p:spPr>
          <a:xfrm>
            <a:off x="0" y="1962150"/>
            <a:ext cx="8039100" cy="4605338"/>
          </a:xfrm>
        </p:spPr>
        <p:txBody>
          <a:bodyPr>
            <a:normAutofit/>
          </a:bodyPr>
          <a:lstStyle/>
          <a:p>
            <a:pPr marL="0" indent="0">
              <a:buNone/>
            </a:pPr>
            <a:r>
              <a:rPr lang="ja-JP" altLang="en-US" dirty="0"/>
              <a:t>　</a:t>
            </a:r>
            <a:r>
              <a:rPr lang="ja-JP" altLang="en-US" sz="2800" dirty="0" smtClean="0"/>
              <a:t>①</a:t>
            </a:r>
            <a:r>
              <a:rPr lang="ja-JP" altLang="en-US" sz="3200" dirty="0">
                <a:solidFill>
                  <a:srgbClr val="000000">
                    <a:lumMod val="75000"/>
                    <a:lumOff val="25000"/>
                  </a:srgbClr>
                </a:solidFill>
              </a:rPr>
              <a:t>パネルを配置</a:t>
            </a:r>
            <a:r>
              <a:rPr lang="ja-JP" altLang="en-US" sz="3200" dirty="0" smtClean="0">
                <a:solidFill>
                  <a:srgbClr val="000000">
                    <a:lumMod val="75000"/>
                    <a:lumOff val="25000"/>
                  </a:srgbClr>
                </a:solidFill>
              </a:rPr>
              <a:t>してプログラミング</a:t>
            </a:r>
            <a:endParaRPr lang="en-US" altLang="ja-JP" sz="2800" dirty="0" smtClean="0"/>
          </a:p>
          <a:p>
            <a:pPr>
              <a:lnSpc>
                <a:spcPct val="50000"/>
              </a:lnSpc>
            </a:pPr>
            <a:endParaRPr lang="en-US" altLang="ja-JP" sz="1000" dirty="0" smtClean="0"/>
          </a:p>
          <a:p>
            <a:pPr marL="0" indent="0">
              <a:buNone/>
            </a:pPr>
            <a:r>
              <a:rPr lang="ja-JP" altLang="en-US" sz="2400" dirty="0" smtClean="0"/>
              <a:t>　</a:t>
            </a:r>
            <a:r>
              <a:rPr lang="ja-JP" altLang="en-US" sz="2800" dirty="0" smtClean="0"/>
              <a:t>車体</a:t>
            </a:r>
            <a:r>
              <a:rPr lang="ja-JP" altLang="en-US" sz="2800" dirty="0"/>
              <a:t>上部のパネル配置部に</a:t>
            </a:r>
            <a:r>
              <a:rPr lang="ja-JP" altLang="en-US" sz="2800" dirty="0" smtClean="0"/>
              <a:t>カラーパネル</a:t>
            </a:r>
            <a:r>
              <a:rPr lang="ja-JP" altLang="en-US" sz="2800" dirty="0"/>
              <a:t>を</a:t>
            </a:r>
            <a:r>
              <a:rPr lang="ja-JP" altLang="en-US" sz="2800" dirty="0" smtClean="0"/>
              <a:t>配置</a:t>
            </a:r>
            <a:endParaRPr lang="en-US" altLang="ja-JP" sz="2800" dirty="0" smtClean="0"/>
          </a:p>
          <a:p>
            <a:pPr marL="201168" lvl="1" indent="0">
              <a:lnSpc>
                <a:spcPct val="50000"/>
              </a:lnSpc>
              <a:buNone/>
            </a:pPr>
            <a:endParaRPr lang="en-US" altLang="ja-JP" sz="2200" dirty="0" smtClean="0"/>
          </a:p>
          <a:p>
            <a:pPr marL="0" indent="0">
              <a:lnSpc>
                <a:spcPct val="50000"/>
              </a:lnSpc>
              <a:buNone/>
            </a:pPr>
            <a:r>
              <a:rPr lang="ja-JP" altLang="en-US" sz="2400" dirty="0" smtClean="0"/>
              <a:t>　→　</a:t>
            </a:r>
            <a:r>
              <a:rPr lang="ja-JP" altLang="en-US" sz="2800" dirty="0" smtClean="0"/>
              <a:t>パネルを認識</a:t>
            </a:r>
            <a:r>
              <a:rPr lang="ja-JP" altLang="en-US" sz="2800" dirty="0"/>
              <a:t>させる</a:t>
            </a:r>
            <a:r>
              <a:rPr lang="ja-JP" altLang="en-US" sz="2800" dirty="0" smtClean="0"/>
              <a:t>こと</a:t>
            </a:r>
            <a:r>
              <a:rPr lang="ja-JP" altLang="en-US" sz="2800" dirty="0"/>
              <a:t>でロボットの動作</a:t>
            </a:r>
            <a:r>
              <a:rPr lang="ja-JP" altLang="en-US" sz="2800" dirty="0" smtClean="0"/>
              <a:t>を</a:t>
            </a:r>
            <a:endParaRPr lang="en-US" altLang="ja-JP" sz="2800" dirty="0" smtClean="0"/>
          </a:p>
          <a:p>
            <a:pPr marL="0" indent="0">
              <a:lnSpc>
                <a:spcPct val="50000"/>
              </a:lnSpc>
              <a:buNone/>
            </a:pPr>
            <a:r>
              <a:rPr lang="ja-JP" altLang="en-US" sz="2800" dirty="0" smtClean="0"/>
              <a:t>　      プログラミングする</a:t>
            </a:r>
            <a:endParaRPr lang="en-US" altLang="ja-JP" sz="2800" dirty="0" smtClean="0"/>
          </a:p>
          <a:p>
            <a:pPr>
              <a:lnSpc>
                <a:spcPct val="50000"/>
              </a:lnSpc>
            </a:pPr>
            <a:endParaRPr lang="en-US" altLang="ja-JP" sz="2400" dirty="0"/>
          </a:p>
          <a:p>
            <a:pPr>
              <a:lnSpc>
                <a:spcPct val="50000"/>
              </a:lnSpc>
            </a:pPr>
            <a:endParaRPr lang="en-US" altLang="ja-JP" sz="2400" dirty="0"/>
          </a:p>
          <a:p>
            <a:pPr marL="0" indent="0">
              <a:buNone/>
            </a:pPr>
            <a:r>
              <a:rPr lang="ja-JP" altLang="en-US" sz="2800" dirty="0" smtClean="0"/>
              <a:t>　右図のように左上</a:t>
            </a:r>
            <a:r>
              <a:rPr lang="ja-JP" altLang="en-US" sz="2800" dirty="0"/>
              <a:t>のパネルの命令</a:t>
            </a:r>
            <a:r>
              <a:rPr lang="ja-JP" altLang="en-US" sz="2800" dirty="0" smtClean="0"/>
              <a:t>から順番に</a:t>
            </a:r>
            <a:endParaRPr lang="en-US" altLang="ja-JP" sz="2800" dirty="0" smtClean="0"/>
          </a:p>
          <a:p>
            <a:pPr marL="0" indent="0">
              <a:buNone/>
            </a:pPr>
            <a:r>
              <a:rPr lang="ja-JP" altLang="en-US" sz="2800" dirty="0" smtClean="0"/>
              <a:t>　動作を実行する</a:t>
            </a:r>
            <a:endParaRPr lang="ja-JP" altLang="en-US" sz="2800" dirty="0"/>
          </a:p>
          <a:p>
            <a:endParaRPr kumimoji="1" lang="ja-JP" altLang="en-US" dirty="0"/>
          </a:p>
        </p:txBody>
      </p:sp>
    </p:spTree>
    <p:extLst>
      <p:ext uri="{BB962C8B-B14F-4D97-AF65-F5344CB8AC3E}">
        <p14:creationId xmlns:p14="http://schemas.microsoft.com/office/powerpoint/2010/main" val="153713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765</TotalTime>
  <Words>974</Words>
  <Application>Microsoft Office PowerPoint</Application>
  <PresentationFormat>ワイド画面</PresentationFormat>
  <Paragraphs>301</Paragraphs>
  <Slides>34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34</vt:i4>
      </vt:variant>
    </vt:vector>
  </HeadingPairs>
  <TitlesOfParts>
    <vt:vector size="44" baseType="lpstr">
      <vt:lpstr>HGP行書体</vt:lpstr>
      <vt:lpstr>HGP創英角ｺﾞｼｯｸUB</vt:lpstr>
      <vt:lpstr>ＭＳ Ｐゴシック</vt:lpstr>
      <vt:lpstr>新細明體</vt:lpstr>
      <vt:lpstr>Arial</vt:lpstr>
      <vt:lpstr>Calibri</vt:lpstr>
      <vt:lpstr>Calibri Light</vt:lpstr>
      <vt:lpstr>Ebrima</vt:lpstr>
      <vt:lpstr>Office テーマ</vt:lpstr>
      <vt:lpstr>1_Office テーマ</vt:lpstr>
      <vt:lpstr>中間発表報告</vt:lpstr>
      <vt:lpstr>はじめに</vt:lpstr>
      <vt:lpstr>プロジェクト名</vt:lpstr>
      <vt:lpstr>コンセプト</vt:lpstr>
      <vt:lpstr>コンセプト</vt:lpstr>
      <vt:lpstr>概観図</vt:lpstr>
      <vt:lpstr>概観図</vt:lpstr>
      <vt:lpstr>機能</vt:lpstr>
      <vt:lpstr>機能</vt:lpstr>
      <vt:lpstr>機能</vt:lpstr>
      <vt:lpstr>機能</vt:lpstr>
      <vt:lpstr>PowerPoint プレゼンテーション</vt:lpstr>
      <vt:lpstr>PowerPoint プレゼンテーション</vt:lpstr>
      <vt:lpstr>片付けモード</vt:lpstr>
      <vt:lpstr>仕様</vt:lpstr>
      <vt:lpstr>仕様</vt:lpstr>
      <vt:lpstr>仕様</vt:lpstr>
      <vt:lpstr>仕様</vt:lpstr>
      <vt:lpstr>技術詳細</vt:lpstr>
      <vt:lpstr>技術詳細</vt:lpstr>
      <vt:lpstr>技術詳細</vt:lpstr>
      <vt:lpstr>技術詳細</vt:lpstr>
      <vt:lpstr>技術詳細</vt:lpstr>
      <vt:lpstr>技術詳細</vt:lpstr>
      <vt:lpstr>技術詳細</vt:lpstr>
      <vt:lpstr>価格</vt:lpstr>
      <vt:lpstr>PowerPoint プレゼンテーション</vt:lpstr>
      <vt:lpstr>進捗状況、今後の内容</vt:lpstr>
      <vt:lpstr>進捗状況、今後の内容</vt:lpstr>
      <vt:lpstr>進捗状況、今後の内容</vt:lpstr>
      <vt:lpstr>高専祭のフィードバック</vt:lpstr>
      <vt:lpstr>高専祭のフィードバック</vt:lpstr>
      <vt:lpstr>最後に</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システム提案書</dc:title>
  <dc:creator>confuser</dc:creator>
  <cp:lastModifiedBy>鈴木圭太</cp:lastModifiedBy>
  <cp:revision>97</cp:revision>
  <cp:lastPrinted>2017-10-06T02:33:33Z</cp:lastPrinted>
  <dcterms:created xsi:type="dcterms:W3CDTF">2017-09-15T05:05:43Z</dcterms:created>
  <dcterms:modified xsi:type="dcterms:W3CDTF">2017-11-16T15:05:43Z</dcterms:modified>
</cp:coreProperties>
</file>