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3" r:id="rId1"/>
  </p:sldMasterIdLst>
  <p:sldIdLst>
    <p:sldId id="256" r:id="rId2"/>
    <p:sldId id="257" r:id="rId3"/>
    <p:sldId id="258" r:id="rId4"/>
    <p:sldId id="259" r:id="rId5"/>
    <p:sldId id="261" r:id="rId6"/>
    <p:sldId id="274" r:id="rId7"/>
    <p:sldId id="283" r:id="rId8"/>
    <p:sldId id="286" r:id="rId9"/>
    <p:sldId id="284" r:id="rId10"/>
    <p:sldId id="282" r:id="rId11"/>
    <p:sldId id="279" r:id="rId12"/>
    <p:sldId id="280" r:id="rId13"/>
    <p:sldId id="281" r:id="rId14"/>
    <p:sldId id="275" r:id="rId15"/>
    <p:sldId id="269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A50021"/>
    <a:srgbClr val="800000"/>
    <a:srgbClr val="FFCC00"/>
    <a:srgbClr val="FFCC66"/>
    <a:srgbClr val="CC6600"/>
    <a:srgbClr val="FFFFFF"/>
    <a:srgbClr val="00CCFF"/>
    <a:srgbClr val="FFFF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29" autoAdjust="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0" cap="none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欲しいと思うか</a:t>
            </a:r>
            <a:endParaRPr lang="en-US" altLang="ja-JP" b="0" cap="none" spc="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210536467118441"/>
          <c:y val="0.16665664161522883"/>
          <c:w val="0.84308228769814542"/>
          <c:h val="0.72068714593500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列3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3"/>
            <c:invertIfNegative val="0"/>
            <c:bubble3D val="0"/>
            <c:spPr>
              <a:solidFill>
                <a:srgbClr val="FFCC66"/>
              </a:solidFill>
              <a:ln>
                <a:solidFill>
                  <a:schemeClr val="accent2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A25-492A-9E87-40DCC98BBB74}"/>
              </c:ext>
            </c:extLst>
          </c:dPt>
          <c:cat>
            <c:numRef>
              <c:f>Sheet1!$A$2:$A$6</c:f>
              <c:numCache>
                <c:formatCode>General</c:formatCode>
                <c:ptCount val="5"/>
                <c:pt idx="0">
                  <c:v>1701</c:v>
                </c:pt>
                <c:pt idx="1">
                  <c:v>1702</c:v>
                </c:pt>
                <c:pt idx="2">
                  <c:v>1703</c:v>
                </c:pt>
                <c:pt idx="3">
                  <c:v>1704</c:v>
                </c:pt>
                <c:pt idx="4">
                  <c:v>1705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7.41463055637327</c:v>
                </c:pt>
                <c:pt idx="1">
                  <c:v>7.5566666666666666</c:v>
                </c:pt>
                <c:pt idx="2">
                  <c:v>7.7513708513708508</c:v>
                </c:pt>
                <c:pt idx="3">
                  <c:v>8.1028138528138527</c:v>
                </c:pt>
                <c:pt idx="4">
                  <c:v>7.9019736842105264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25-492A-9E87-40DCC98BB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60460464"/>
        <c:axId val="146783328"/>
      </c:barChart>
      <c:catAx>
        <c:axId val="6046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46783328"/>
        <c:crosses val="autoZero"/>
        <c:auto val="1"/>
        <c:lblAlgn val="ctr"/>
        <c:lblOffset val="100"/>
        <c:noMultiLvlLbl val="0"/>
      </c:catAx>
      <c:valAx>
        <c:axId val="146783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46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27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7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5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40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5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0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1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8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0DF5E60-9974-AC48-9591-99C2BB44B7CF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15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38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64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6000" b="1" dirty="0">
                <a:solidFill>
                  <a:schemeClr val="tx2"/>
                </a:solidFill>
              </a:rPr>
              <a:t>MIRS1</a:t>
            </a:r>
            <a:r>
              <a:rPr lang="en-US" altLang="ja-JP" sz="6000" b="1" dirty="0">
                <a:solidFill>
                  <a:srgbClr val="FFC000"/>
                </a:solidFill>
              </a:rPr>
              <a:t>7</a:t>
            </a:r>
            <a:r>
              <a:rPr lang="en-US" altLang="ja-JP" sz="6000" b="1" dirty="0">
                <a:solidFill>
                  <a:schemeClr val="tx2"/>
                </a:solidFill>
              </a:rPr>
              <a:t>04</a:t>
            </a:r>
            <a:endParaRPr lang="ja-JP" altLang="en-US" sz="6000" b="1" dirty="0">
              <a:solidFill>
                <a:schemeClr val="tx2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07501" y="4817885"/>
            <a:ext cx="4759629" cy="326231"/>
          </a:xfrm>
        </p:spPr>
        <p:txBody>
          <a:bodyPr>
            <a:noAutofit/>
          </a:bodyPr>
          <a:lstStyle/>
          <a:p>
            <a:r>
              <a:rPr lang="en-US" altLang="ja-JP" dirty="0">
                <a:solidFill>
                  <a:srgbClr val="00B0F0"/>
                </a:solidFill>
              </a:rPr>
              <a:t>Future</a:t>
            </a:r>
            <a:r>
              <a:rPr lang="ja-JP" altLang="en-US" dirty="0">
                <a:solidFill>
                  <a:srgbClr val="00B0F0"/>
                </a:solidFill>
              </a:rPr>
              <a:t> </a:t>
            </a:r>
            <a:r>
              <a:rPr lang="en-US" altLang="ja-JP" dirty="0">
                <a:solidFill>
                  <a:srgbClr val="00B0F0"/>
                </a:solidFill>
              </a:rPr>
              <a:t>Of</a:t>
            </a: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kumimoji="0" lang="ja-JP" altLang="ja-JP" dirty="0">
                <a:solidFill>
                  <a:schemeClr val="accent6">
                    <a:lumMod val="50000"/>
                  </a:schemeClr>
                </a:solidFill>
                <a:ea typeface="inherit"/>
              </a:rPr>
              <a:t>Transportation</a:t>
            </a:r>
            <a:r>
              <a:rPr kumimoji="0" lang="en-US" altLang="ja-JP" dirty="0">
                <a:solidFill>
                  <a:schemeClr val="accent6">
                    <a:lumMod val="50000"/>
                  </a:schemeClr>
                </a:solidFill>
                <a:ea typeface="inherit"/>
              </a:rPr>
              <a:t>.</a:t>
            </a:r>
            <a:endParaRPr lang="ja-JP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7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52098" y="2957842"/>
            <a:ext cx="5849689" cy="1029272"/>
          </a:xfrm>
        </p:spPr>
        <p:txBody>
          <a:bodyPr>
            <a:noAutofit/>
          </a:bodyPr>
          <a:lstStyle/>
          <a:p>
            <a:r>
              <a:rPr kumimoji="1" lang="ja-JP" altLang="en-US" sz="6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スマホと通信</a:t>
            </a:r>
            <a:endParaRPr kumimoji="1" lang="en-US" altLang="ja-JP" sz="6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787" y="5799126"/>
            <a:ext cx="1622854" cy="68251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01" r="28895"/>
          <a:stretch/>
        </p:blipFill>
        <p:spPr>
          <a:xfrm rot="20664728">
            <a:off x="1192302" y="4075860"/>
            <a:ext cx="1055880" cy="186751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2" t="15079" r="22031" b="23280"/>
          <a:stretch/>
        </p:blipFill>
        <p:spPr>
          <a:xfrm>
            <a:off x="2650159" y="4118919"/>
            <a:ext cx="2297298" cy="115329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79" y="989976"/>
            <a:ext cx="2132364" cy="896802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3253643" y="923974"/>
            <a:ext cx="23711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Function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08036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accent3"/>
                </a:solidFill>
              </a:rPr>
              <a:t>デモ</a:t>
            </a:r>
            <a:r>
              <a:rPr kumimoji="1" lang="ja-JP" altLang="en-US" dirty="0" smtClean="0">
                <a:solidFill>
                  <a:schemeClr val="accent3"/>
                </a:solidFill>
              </a:rPr>
              <a:t>動作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787" y="5799126"/>
            <a:ext cx="1622854" cy="68251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61" y="345989"/>
            <a:ext cx="8074259" cy="545313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62" t="13208" r="23136" b="18915"/>
          <a:stretch/>
        </p:blipFill>
        <p:spPr>
          <a:xfrm>
            <a:off x="3476124" y="2927983"/>
            <a:ext cx="614574" cy="836709"/>
          </a:xfrm>
          <a:prstGeom prst="roundRect">
            <a:avLst>
              <a:gd name="adj" fmla="val 50000"/>
            </a:avLst>
          </a:prstGeom>
        </p:spPr>
      </p:pic>
    </p:spTree>
    <p:extLst>
      <p:ext uri="{BB962C8B-B14F-4D97-AF65-F5344CB8AC3E}">
        <p14:creationId xmlns:p14="http://schemas.microsoft.com/office/powerpoint/2010/main" val="297331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0.09635 -0.00254 L 0.14757 -0.02893 L 0.16302 -0.0699 L 0.16302 -0.12754 L 0.15035 -0.15995 L 0.14219 -0.16342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accent3"/>
                </a:solidFill>
              </a:rPr>
              <a:t>デモ</a:t>
            </a:r>
            <a:r>
              <a:rPr kumimoji="1" lang="ja-JP" altLang="en-US" dirty="0" smtClean="0">
                <a:solidFill>
                  <a:schemeClr val="accent3"/>
                </a:solidFill>
              </a:rPr>
              <a:t>動作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787" y="5799126"/>
            <a:ext cx="1622854" cy="682519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06" y="259316"/>
            <a:ext cx="7990707" cy="553980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62" t="13208" r="23136" b="18915"/>
          <a:stretch/>
        </p:blipFill>
        <p:spPr>
          <a:xfrm rot="19623589">
            <a:off x="5848621" y="3026837"/>
            <a:ext cx="614574" cy="836709"/>
          </a:xfrm>
          <a:prstGeom prst="roundRect">
            <a:avLst>
              <a:gd name="adj" fmla="val 50000"/>
            </a:avLst>
          </a:prstGeom>
        </p:spPr>
      </p:pic>
      <p:sp>
        <p:nvSpPr>
          <p:cNvPr id="3" name="テキスト ボックス 2"/>
          <p:cNvSpPr txBox="1"/>
          <p:nvPr/>
        </p:nvSpPr>
        <p:spPr>
          <a:xfrm rot="21080321">
            <a:off x="-138566" y="2271467"/>
            <a:ext cx="41968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solidFill>
                  <a:schemeClr val="tx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現在地と通過点、目的地を地図を元に選択！！</a:t>
            </a:r>
            <a:endParaRPr kumimoji="1" lang="ja-JP" altLang="en-US" sz="3600" dirty="0">
              <a:solidFill>
                <a:schemeClr val="tx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844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9.62963E-6 L -0.03351 0.02871 L -0.0118 0.05996 L -0.02812 0.06945 L -0.01632 0.11158 L -0.03698 0.11413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accent3"/>
                </a:solidFill>
              </a:rPr>
              <a:t>デモ</a:t>
            </a:r>
            <a:r>
              <a:rPr kumimoji="1" lang="ja-JP" altLang="en-US" dirty="0" smtClean="0">
                <a:solidFill>
                  <a:schemeClr val="accent3"/>
                </a:solidFill>
              </a:rPr>
              <a:t>動作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787" y="5799126"/>
            <a:ext cx="1622854" cy="68251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62" t="13208" r="23136" b="18915"/>
          <a:stretch/>
        </p:blipFill>
        <p:spPr>
          <a:xfrm rot="19623589">
            <a:off x="5848621" y="3026837"/>
            <a:ext cx="614574" cy="836709"/>
          </a:xfrm>
          <a:prstGeom prst="roundRect">
            <a:avLst>
              <a:gd name="adj" fmla="val 50000"/>
            </a:avLst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05" y="286604"/>
            <a:ext cx="7990707" cy="5539664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 rot="20860370">
            <a:off x="634045" y="4763632"/>
            <a:ext cx="3558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chemeClr val="tx1">
                    <a:lumMod val="50000"/>
                  </a:schemeClr>
                </a:solidFill>
              </a:rPr>
              <a:t>送信をクリック</a:t>
            </a:r>
            <a:endParaRPr kumimoji="1" lang="ja-JP" altLang="en-US" sz="4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62" t="13208" r="23136" b="18915"/>
          <a:stretch/>
        </p:blipFill>
        <p:spPr>
          <a:xfrm rot="19623589">
            <a:off x="4444070" y="4699221"/>
            <a:ext cx="614574" cy="836709"/>
          </a:xfrm>
          <a:prstGeom prst="roundRect">
            <a:avLst>
              <a:gd name="adj" fmla="val 50000"/>
            </a:avLst>
          </a:prstGeom>
        </p:spPr>
      </p:pic>
    </p:spTree>
    <p:extLst>
      <p:ext uri="{BB962C8B-B14F-4D97-AF65-F5344CB8AC3E}">
        <p14:creationId xmlns:p14="http://schemas.microsoft.com/office/powerpoint/2010/main" val="374306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00" y="1838761"/>
            <a:ext cx="6978575" cy="399123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223319" y="1062680"/>
            <a:ext cx="6054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デモ動作</a:t>
            </a:r>
            <a:endParaRPr kumimoji="1" lang="ja-JP" altLang="en-US" sz="44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01" r="28895"/>
          <a:stretch/>
        </p:blipFill>
        <p:spPr>
          <a:xfrm rot="20298444">
            <a:off x="1003362" y="4985342"/>
            <a:ext cx="575312" cy="101754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82" y="3545757"/>
            <a:ext cx="1538078" cy="153807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4" t="26349" r="43527" b="18882"/>
          <a:stretch/>
        </p:blipFill>
        <p:spPr>
          <a:xfrm>
            <a:off x="3586737" y="4640464"/>
            <a:ext cx="1608341" cy="1977083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546" y="4915047"/>
            <a:ext cx="1810003" cy="905001"/>
          </a:xfrm>
          <a:prstGeom prst="rect">
            <a:avLst/>
          </a:prstGeom>
        </p:spPr>
      </p:pic>
      <p:sp>
        <p:nvSpPr>
          <p:cNvPr id="3" name="円形吹き出し 2"/>
          <p:cNvSpPr/>
          <p:nvPr/>
        </p:nvSpPr>
        <p:spPr>
          <a:xfrm>
            <a:off x="5064693" y="4145649"/>
            <a:ext cx="1616193" cy="989630"/>
          </a:xfrm>
          <a:prstGeom prst="wedgeEllipseCallout">
            <a:avLst>
              <a:gd name="adj1" fmla="val -38690"/>
              <a:gd name="adj2" fmla="val 583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C00000"/>
                </a:solidFill>
              </a:rPr>
              <a:t>運搬開始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0" y="556391"/>
            <a:ext cx="1616193" cy="989630"/>
          </a:xfrm>
          <a:prstGeom prst="wedgeEllipseCallout">
            <a:avLst>
              <a:gd name="adj1" fmla="val 21455"/>
              <a:gd name="adj2" fmla="val 724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C00000"/>
                </a:solidFill>
              </a:rPr>
              <a:t>運搬完了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07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5.55556E-6 L -0.00364 -0.39999 L -0.33333 -0.40231 " pathEditMode="relative" ptsTypes="AAA">
                                      <p:cBhvr>
                                        <p:cTn id="23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9933"/>
                </a:solidFill>
              </a:rPr>
              <a:t>Future</a:t>
            </a:r>
            <a:r>
              <a:rPr lang="ja-JP" altLang="en-US" dirty="0">
                <a:solidFill>
                  <a:srgbClr val="FF9933"/>
                </a:solidFill>
              </a:rPr>
              <a:t> </a:t>
            </a:r>
            <a:r>
              <a:rPr lang="en-US" altLang="ja-JP" dirty="0">
                <a:solidFill>
                  <a:srgbClr val="FF9933"/>
                </a:solidFill>
              </a:rPr>
              <a:t>Of</a:t>
            </a:r>
            <a:r>
              <a:rPr lang="ja-JP" altLang="en-US" dirty="0">
                <a:solidFill>
                  <a:srgbClr val="FF9933"/>
                </a:solidFill>
              </a:rPr>
              <a:t> </a:t>
            </a:r>
            <a:r>
              <a:rPr kumimoji="0" lang="ja-JP" altLang="ja-JP" dirty="0">
                <a:solidFill>
                  <a:schemeClr val="tx1"/>
                </a:solidFill>
                <a:ea typeface="inherit"/>
              </a:rPr>
              <a:t>Transportation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22960" y="2789449"/>
            <a:ext cx="7543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kumimoji="1" lang="ja-JP" altLang="en-US" sz="3600" dirty="0">
                <a:solidFill>
                  <a:schemeClr val="tx2"/>
                </a:solidFill>
              </a:rPr>
              <a:t>配送・配達はロボットが行う</a:t>
            </a:r>
            <a:endParaRPr kumimoji="1" lang="en-US" altLang="ja-JP" sz="36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3600" dirty="0">
                <a:solidFill>
                  <a:schemeClr val="tx2"/>
                </a:solidFill>
              </a:rPr>
              <a:t>家事の負担も軽減</a:t>
            </a:r>
            <a:endParaRPr kumimoji="1" lang="en-US" altLang="ja-JP" sz="36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ja-JP" sz="3600" dirty="0">
                <a:solidFill>
                  <a:schemeClr val="tx2"/>
                </a:solidFill>
              </a:rPr>
              <a:t>AED</a:t>
            </a:r>
            <a:r>
              <a:rPr lang="ja-JP" altLang="en-US" sz="3600" dirty="0">
                <a:solidFill>
                  <a:schemeClr val="tx2"/>
                </a:solidFill>
              </a:rPr>
              <a:t>の運搬など医療現場でも活躍</a:t>
            </a:r>
            <a:endParaRPr kumimoji="1" lang="en-US" altLang="ja-JP" sz="3600" dirty="0">
              <a:solidFill>
                <a:schemeClr val="tx2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787" y="5799126"/>
            <a:ext cx="1622854" cy="68251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22960" y="200179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短距離運搬を担う小型ロボットの未来像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1817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00415" y="4517150"/>
            <a:ext cx="6843585" cy="782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altLang="ja-JP" sz="4800" dirty="0" smtClean="0">
                <a:solidFill>
                  <a:schemeClr val="accent2">
                    <a:lumMod val="75000"/>
                  </a:schemeClr>
                </a:solidFill>
              </a:rPr>
              <a:t>s future of transportation.</a:t>
            </a:r>
          </a:p>
        </p:txBody>
      </p:sp>
      <p:sp>
        <p:nvSpPr>
          <p:cNvPr id="4" name="タイトル 6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altLang="ja-JP" dirty="0">
                <a:solidFill>
                  <a:srgbClr val="FF9933"/>
                </a:solidFill>
              </a:rPr>
              <a:t>Future</a:t>
            </a:r>
            <a:r>
              <a:rPr lang="ja-JP" altLang="en-US" dirty="0">
                <a:solidFill>
                  <a:srgbClr val="FF9933"/>
                </a:solidFill>
              </a:rPr>
              <a:t> </a:t>
            </a:r>
            <a:r>
              <a:rPr lang="en-US" altLang="ja-JP" dirty="0">
                <a:solidFill>
                  <a:srgbClr val="FF9933"/>
                </a:solidFill>
              </a:rPr>
              <a:t>Of</a:t>
            </a:r>
            <a:r>
              <a:rPr lang="ja-JP" altLang="en-US" dirty="0">
                <a:solidFill>
                  <a:srgbClr val="FF9933"/>
                </a:solidFill>
              </a:rPr>
              <a:t> </a:t>
            </a:r>
            <a:r>
              <a:rPr kumimoji="0" lang="ja-JP" altLang="ja-JP" dirty="0">
                <a:solidFill>
                  <a:schemeClr val="accent2">
                    <a:lumMod val="75000"/>
                  </a:schemeClr>
                </a:solidFill>
                <a:ea typeface="inherit"/>
              </a:rPr>
              <a:t>Transportation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148" y="2461333"/>
            <a:ext cx="5563424" cy="233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7466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60" y="3367914"/>
            <a:ext cx="4342371" cy="1603513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ja-JP" altLang="en-US" sz="1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8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大量生産</a:t>
            </a:r>
            <a:r>
              <a:rPr lang="ja-JP" altLang="en-US" sz="1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8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大量</a:t>
            </a:r>
            <a:r>
              <a:rPr lang="ja-JP" altLang="en-US" sz="128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消費</a:t>
            </a:r>
            <a:endParaRPr lang="en-US" altLang="ja-JP" sz="128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28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超 高齢化</a:t>
            </a:r>
            <a:r>
              <a:rPr lang="ja-JP" altLang="en-US" sz="128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</a:t>
            </a:r>
            <a:endParaRPr lang="en-US" altLang="ja-JP" sz="128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128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労働時間</a:t>
            </a:r>
            <a:r>
              <a:rPr lang="ja-JP" altLang="en-US" sz="128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問題</a:t>
            </a:r>
            <a:endParaRPr lang="en-US" altLang="ja-JP" sz="128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2960" y="2260250"/>
            <a:ext cx="3908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運搬に関する課題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42" y="4971427"/>
            <a:ext cx="2355960" cy="1413709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solidFill>
                  <a:srgbClr val="FFC000"/>
                </a:solidFill>
              </a:rPr>
              <a:t>S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ocial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b="1" dirty="0" smtClean="0">
                <a:solidFill>
                  <a:srgbClr val="FFC000"/>
                </a:solidFill>
              </a:rPr>
              <a:t>T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rends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87743" y="2977050"/>
            <a:ext cx="3451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運搬需要の増加</a:t>
            </a:r>
            <a:endParaRPr kumimoji="1" lang="ja-JP" altLang="en-US" sz="3600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487743" y="3643628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3600" dirty="0" smtClean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人手不足</a:t>
            </a:r>
            <a:endParaRPr kumimoji="1" lang="ja-JP" altLang="en-US" sz="3600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487743" y="4352135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3600" dirty="0" smtClean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過負荷</a:t>
            </a:r>
            <a:endParaRPr kumimoji="1" lang="ja-JP" altLang="en-US" sz="3600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120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9933"/>
                </a:solidFill>
              </a:rPr>
              <a:t>T</a:t>
            </a:r>
            <a:r>
              <a:rPr lang="en-US" altLang="ja-JP" dirty="0" smtClean="0">
                <a:solidFill>
                  <a:schemeClr val="accent3"/>
                </a:solidFill>
              </a:rPr>
              <a:t>ransportation &amp; </a:t>
            </a:r>
            <a:r>
              <a:rPr lang="en-US" altLang="ja-JP" dirty="0">
                <a:solidFill>
                  <a:srgbClr val="FF9933"/>
                </a:solidFill>
              </a:rPr>
              <a:t>R</a:t>
            </a:r>
            <a:r>
              <a:rPr lang="en-US" altLang="ja-JP" dirty="0">
                <a:solidFill>
                  <a:schemeClr val="accent3"/>
                </a:solidFill>
              </a:rPr>
              <a:t>obots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2248930" y="3797643"/>
            <a:ext cx="4613189" cy="229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4498528" y="2025347"/>
            <a:ext cx="23071" cy="3636457"/>
          </a:xfrm>
          <a:prstGeom prst="straightConnector1">
            <a:avLst/>
          </a:prstGeom>
          <a:ln w="38100">
            <a:solidFill>
              <a:schemeClr val="tx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607428" y="1751763"/>
            <a:ext cx="925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Size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98857" y="3593858"/>
            <a:ext cx="957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距離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49425" y="5839308"/>
            <a:ext cx="6076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accent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運搬に</a:t>
            </a:r>
            <a:r>
              <a:rPr kumimoji="1" lang="ja-JP" altLang="en-US" sz="3200" dirty="0" smtClean="0">
                <a:solidFill>
                  <a:schemeClr val="accent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kumimoji="1" lang="en-US" altLang="ja-JP" sz="3200" dirty="0" smtClean="0">
                <a:solidFill>
                  <a:schemeClr val="accent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Robots</a:t>
            </a:r>
            <a:r>
              <a:rPr kumimoji="1" lang="ja-JP" altLang="en-US" sz="3200" dirty="0" smtClean="0">
                <a:solidFill>
                  <a:schemeClr val="accent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kumimoji="1" lang="ja-JP" altLang="en-US" sz="3200" b="1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可</a:t>
            </a:r>
            <a:r>
              <a:rPr kumimoji="1" lang="ja-JP" altLang="en-US" sz="3200" b="1" dirty="0">
                <a:solidFill>
                  <a:schemeClr val="accent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能性</a:t>
            </a:r>
            <a:r>
              <a:rPr kumimoji="1" lang="ja-JP" altLang="en-US" sz="3200" dirty="0">
                <a:solidFill>
                  <a:schemeClr val="accent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がある</a:t>
            </a:r>
          </a:p>
        </p:txBody>
      </p:sp>
      <p:sp>
        <p:nvSpPr>
          <p:cNvPr id="16" name="円/楕円 15"/>
          <p:cNvSpPr/>
          <p:nvPr/>
        </p:nvSpPr>
        <p:spPr>
          <a:xfrm>
            <a:off x="5188502" y="1918797"/>
            <a:ext cx="1434425" cy="137665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船</a:t>
            </a:r>
          </a:p>
        </p:txBody>
      </p:sp>
      <p:sp>
        <p:nvSpPr>
          <p:cNvPr id="29" name="円/楕円 28"/>
          <p:cNvSpPr/>
          <p:nvPr/>
        </p:nvSpPr>
        <p:spPr>
          <a:xfrm>
            <a:off x="5188501" y="4243984"/>
            <a:ext cx="1434425" cy="137665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2470491" y="1951093"/>
            <a:ext cx="1434425" cy="137665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重機</a:t>
            </a:r>
          </a:p>
        </p:txBody>
      </p:sp>
      <p:sp>
        <p:nvSpPr>
          <p:cNvPr id="31" name="円/楕円 30"/>
          <p:cNvSpPr/>
          <p:nvPr/>
        </p:nvSpPr>
        <p:spPr>
          <a:xfrm>
            <a:off x="2390906" y="4184853"/>
            <a:ext cx="1593594" cy="14635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</a:t>
            </a:r>
            <a:endParaRPr kumimoji="1"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3540765" y="2844838"/>
            <a:ext cx="1992139" cy="180723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</a:t>
            </a:r>
            <a:endParaRPr kumimoji="1" lang="en-US" altLang="ja-JP" sz="2400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4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トラック</a:t>
            </a:r>
            <a:endParaRPr kumimoji="1" lang="ja-JP" altLang="en-US" sz="240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371273" y="4759558"/>
            <a:ext cx="119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飛行機</a:t>
            </a:r>
            <a:endParaRPr kumimoji="1" lang="ja-JP" altLang="en-US" sz="240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42269" y="4670703"/>
            <a:ext cx="129858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Robots</a:t>
            </a:r>
            <a:endParaRPr kumimoji="1" lang="ja-JP" altLang="en-US" sz="2800" b="1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921419" y="3593858"/>
            <a:ext cx="527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2060"/>
                </a:solidFill>
              </a:rPr>
              <a:t>遠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48767" y="3297389"/>
            <a:ext cx="520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2060"/>
                </a:solidFill>
              </a:rPr>
              <a:t>短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79048" y="1751763"/>
            <a:ext cx="533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02060"/>
                </a:solidFill>
              </a:rPr>
              <a:t>大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42237" y="5252023"/>
            <a:ext cx="471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2060"/>
                </a:solidFill>
              </a:rPr>
              <a:t>小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33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6" grpId="0" animBg="1"/>
      <p:bldP spid="29" grpId="0" animBg="1"/>
      <p:bldP spid="30" grpId="0" animBg="1"/>
      <p:bldP spid="31" grpId="0" animBg="1"/>
      <p:bldP spid="3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C000"/>
                </a:solidFill>
              </a:rPr>
              <a:t>R</a:t>
            </a:r>
            <a:r>
              <a:rPr lang="en-US" altLang="ja-JP" dirty="0" smtClean="0">
                <a:solidFill>
                  <a:schemeClr val="tx2"/>
                </a:solidFill>
              </a:rPr>
              <a:t>obots</a:t>
            </a:r>
            <a:r>
              <a:rPr lang="ja-JP" altLang="en-US" dirty="0">
                <a:solidFill>
                  <a:schemeClr val="tx2"/>
                </a:solidFill>
              </a:rPr>
              <a:t> </a:t>
            </a:r>
            <a:r>
              <a:rPr lang="en-US" altLang="ja-JP" dirty="0">
                <a:solidFill>
                  <a:schemeClr val="tx2"/>
                </a:solidFill>
              </a:rPr>
              <a:t>=</a:t>
            </a:r>
            <a:r>
              <a:rPr lang="ja-JP" altLang="en-US" dirty="0" smtClean="0">
                <a:solidFill>
                  <a:schemeClr val="tx2"/>
                </a:solidFill>
              </a:rPr>
              <a:t> </a:t>
            </a:r>
            <a:r>
              <a:rPr lang="en-US" altLang="ja-JP" dirty="0" smtClean="0">
                <a:solidFill>
                  <a:srgbClr val="FFC000"/>
                </a:solidFill>
              </a:rPr>
              <a:t>M</a:t>
            </a:r>
            <a:r>
              <a:rPr lang="en-US" altLang="ja-JP" dirty="0" smtClean="0">
                <a:solidFill>
                  <a:schemeClr val="tx2"/>
                </a:solidFill>
              </a:rPr>
              <a:t>IRS1704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244734" y="4706457"/>
            <a:ext cx="4899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accent3"/>
                </a:solidFill>
                <a:latin typeface="Verdana" panose="020B060403050404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運搬</a:t>
            </a:r>
            <a:r>
              <a:rPr kumimoji="1" lang="ja-JP" altLang="en-US" sz="2400" dirty="0">
                <a:solidFill>
                  <a:schemeClr val="accent3"/>
                </a:solidFill>
                <a:latin typeface="Verdana" panose="020B0604030504040204" pitchFamily="34" charset="0"/>
                <a:ea typeface="メイリオ" panose="020B0604030504040204" pitchFamily="50" charset="-128"/>
                <a:cs typeface="Verdana" panose="020B0604030504040204" pitchFamily="34" charset="0"/>
              </a:rPr>
              <a:t>における人間の負担を補う</a:t>
            </a:r>
            <a:endParaRPr kumimoji="1" lang="en-US" altLang="ja-JP" sz="2400" dirty="0">
              <a:solidFill>
                <a:schemeClr val="accent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143" y="2736798"/>
            <a:ext cx="5423434" cy="220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86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769414" y="336031"/>
            <a:ext cx="7543800" cy="1450757"/>
          </a:xfrm>
        </p:spPr>
        <p:txBody>
          <a:bodyPr/>
          <a:lstStyle/>
          <a:p>
            <a:r>
              <a:rPr lang="en-US" altLang="ja-JP" dirty="0" smtClean="0">
                <a:solidFill>
                  <a:srgbClr val="FF9933"/>
                </a:solidFill>
              </a:rPr>
              <a:t>M</a:t>
            </a:r>
            <a:r>
              <a:rPr lang="en-US" altLang="ja-JP" dirty="0" smtClean="0">
                <a:solidFill>
                  <a:schemeClr val="tx1"/>
                </a:solidFill>
              </a:rPr>
              <a:t>IRS1704’s</a:t>
            </a:r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en-US" altLang="ja-JP" dirty="0" smtClean="0">
                <a:solidFill>
                  <a:srgbClr val="FF9933"/>
                </a:solidFill>
              </a:rPr>
              <a:t>P</a:t>
            </a:r>
            <a:r>
              <a:rPr lang="en-US" altLang="ja-JP" dirty="0" smtClean="0">
                <a:solidFill>
                  <a:schemeClr val="tx1"/>
                </a:solidFill>
              </a:rPr>
              <a:t>otential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787" y="5799126"/>
            <a:ext cx="1622854" cy="682519"/>
          </a:xfrm>
          <a:prstGeom prst="rect">
            <a:avLst/>
          </a:prstGeom>
        </p:spPr>
      </p:pic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373297441"/>
              </p:ext>
            </p:extLst>
          </p:nvPr>
        </p:nvGraphicFramePr>
        <p:xfrm>
          <a:off x="1000165" y="2224747"/>
          <a:ext cx="3541149" cy="357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572133" y="5802933"/>
            <a:ext cx="2397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高専祭アンケートより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7238" y="2224747"/>
            <a:ext cx="43308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新規市場である短距離運搬小型ロボットのマーケットは企業の参入も最近増えている</a:t>
            </a:r>
            <a:r>
              <a:rPr kumimoji="1" lang="ja-JP" altLang="en-US" sz="3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ホット</a:t>
            </a:r>
            <a:r>
              <a:rPr kumimoji="1"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なマーケットである。</a:t>
            </a:r>
            <a:endParaRPr kumimoji="1" lang="ja-JP" altLang="en-US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743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4" t="24102" r="42643" b="18665"/>
          <a:stretch/>
        </p:blipFill>
        <p:spPr>
          <a:xfrm>
            <a:off x="2949146" y="2405449"/>
            <a:ext cx="3048000" cy="3253946"/>
          </a:xfrm>
          <a:prstGeom prst="rect">
            <a:avLst/>
          </a:prstGeom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MIRS1704’s Function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 flipV="1">
            <a:off x="5944319" y="2342536"/>
            <a:ext cx="2494059" cy="236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119270" y="3082040"/>
            <a:ext cx="301110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 flipV="1">
            <a:off x="2478353" y="3082040"/>
            <a:ext cx="220648" cy="2683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V="1">
            <a:off x="3201401" y="5180223"/>
            <a:ext cx="268358" cy="17890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437322" y="5359126"/>
            <a:ext cx="2762767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6447238" y="4208725"/>
            <a:ext cx="149087" cy="1371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6595608" y="4206362"/>
            <a:ext cx="2217088" cy="236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図 6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01" r="28895"/>
          <a:stretch/>
        </p:blipFill>
        <p:spPr>
          <a:xfrm>
            <a:off x="2458247" y="3535817"/>
            <a:ext cx="575312" cy="1017545"/>
          </a:xfrm>
          <a:prstGeom prst="rect">
            <a:avLst/>
          </a:prstGeom>
        </p:spPr>
      </p:pic>
      <p:sp>
        <p:nvSpPr>
          <p:cNvPr id="63" name="正方形/長方形 62"/>
          <p:cNvSpPr/>
          <p:nvPr/>
        </p:nvSpPr>
        <p:spPr>
          <a:xfrm>
            <a:off x="159519" y="2517759"/>
            <a:ext cx="29306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4000" b="1" dirty="0">
                <a:solidFill>
                  <a:srgbClr val="FF9933"/>
                </a:solidFill>
              </a:rPr>
              <a:t>S</a:t>
            </a:r>
            <a:r>
              <a:rPr kumimoji="1" lang="en-US" altLang="ja-JP" sz="4000" b="1" dirty="0"/>
              <a:t>mart </a:t>
            </a:r>
            <a:r>
              <a:rPr kumimoji="1" lang="en-US" altLang="ja-JP" sz="4000" b="1" dirty="0">
                <a:solidFill>
                  <a:srgbClr val="FF9933"/>
                </a:solidFill>
              </a:rPr>
              <a:t>P</a:t>
            </a:r>
            <a:r>
              <a:rPr kumimoji="1" lang="en-US" altLang="ja-JP" sz="4000" b="1" dirty="0"/>
              <a:t>hone</a:t>
            </a:r>
            <a:endParaRPr kumimoji="1" lang="ja-JP" altLang="en-US" sz="4000" b="1" dirty="0"/>
          </a:p>
        </p:txBody>
      </p:sp>
      <p:sp>
        <p:nvSpPr>
          <p:cNvPr id="64" name="正方形/長方形 63"/>
          <p:cNvSpPr/>
          <p:nvPr/>
        </p:nvSpPr>
        <p:spPr>
          <a:xfrm>
            <a:off x="705152" y="4738782"/>
            <a:ext cx="22749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b="1" dirty="0">
                <a:solidFill>
                  <a:srgbClr val="FF9933"/>
                </a:solidFill>
              </a:rPr>
              <a:t>R</a:t>
            </a:r>
            <a:r>
              <a:rPr lang="en-US" altLang="ja-JP" sz="4000" b="1" dirty="0"/>
              <a:t>unning</a:t>
            </a:r>
            <a:endParaRPr lang="ja-JP" altLang="en-US" sz="4000" b="1" dirty="0"/>
          </a:p>
        </p:txBody>
      </p:sp>
      <p:sp>
        <p:nvSpPr>
          <p:cNvPr id="67" name="正方形/長方形 66"/>
          <p:cNvSpPr/>
          <p:nvPr/>
        </p:nvSpPr>
        <p:spPr>
          <a:xfrm>
            <a:off x="5861498" y="1790385"/>
            <a:ext cx="26597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4000" b="1" dirty="0">
                <a:solidFill>
                  <a:srgbClr val="FF9933"/>
                </a:solidFill>
              </a:rPr>
              <a:t>M</a:t>
            </a:r>
            <a:r>
              <a:rPr kumimoji="1" lang="en-US" altLang="ja-JP" sz="4000" b="1" dirty="0"/>
              <a:t>echanism</a:t>
            </a:r>
            <a:endParaRPr kumimoji="1" lang="ja-JP" altLang="en-US" sz="4000" b="1" dirty="0"/>
          </a:p>
        </p:txBody>
      </p:sp>
      <p:sp>
        <p:nvSpPr>
          <p:cNvPr id="72" name="正方形/長方形 71"/>
          <p:cNvSpPr/>
          <p:nvPr/>
        </p:nvSpPr>
        <p:spPr>
          <a:xfrm>
            <a:off x="6738797" y="3637999"/>
            <a:ext cx="19314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b="1" dirty="0">
                <a:solidFill>
                  <a:srgbClr val="FF9933"/>
                </a:solidFill>
              </a:rPr>
              <a:t>E</a:t>
            </a:r>
            <a:r>
              <a:rPr lang="en-US" altLang="ja-JP" sz="4000" b="1" dirty="0"/>
              <a:t>levator</a:t>
            </a:r>
            <a:endParaRPr kumimoji="1" lang="ja-JP" altLang="en-US" sz="4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93622" y="5836179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+mj-ea"/>
              </a:rPr>
              <a:t>Cost : 23,780</a:t>
            </a:r>
            <a:r>
              <a:rPr lang="ja-JP" altLang="en-US" sz="2400" dirty="0">
                <a:latin typeface="+mj-ea"/>
              </a:rPr>
              <a:t> </a:t>
            </a:r>
            <a:r>
              <a:rPr lang="en-US" altLang="ja-JP" sz="2400" dirty="0">
                <a:latin typeface="+mj-ea"/>
              </a:rPr>
              <a:t>yen</a:t>
            </a:r>
            <a:endParaRPr kumimoji="1" lang="ja-JP" altLang="en-US" sz="2400" dirty="0">
              <a:latin typeface="+mj-ea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 flipV="1">
            <a:off x="5309580" y="2342536"/>
            <a:ext cx="634739" cy="5219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図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787" y="5799126"/>
            <a:ext cx="1622854" cy="682519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8" t="7706" r="14712" b="3211"/>
          <a:stretch/>
        </p:blipFill>
        <p:spPr>
          <a:xfrm>
            <a:off x="5862440" y="4469445"/>
            <a:ext cx="733168" cy="106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70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8723" y="3171568"/>
            <a:ext cx="8427611" cy="1210961"/>
          </a:xfrm>
        </p:spPr>
        <p:txBody>
          <a:bodyPr>
            <a:noAutofit/>
          </a:bodyPr>
          <a:lstStyle/>
          <a:p>
            <a:r>
              <a:rPr kumimoji="1" lang="ja-JP" altLang="en-US" sz="4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</a:t>
            </a:r>
            <a:r>
              <a:rPr lang="en-US" altLang="ja-JP" sz="4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</a:t>
            </a:r>
            <a:r>
              <a:rPr kumimoji="1" lang="ja-JP" altLang="en-US" sz="4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個のセンサで安定走行！</a:t>
            </a:r>
            <a:endParaRPr kumimoji="1" lang="ja-JP" altLang="en-US" sz="4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53643" y="923974"/>
            <a:ext cx="23711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Function</a:t>
            </a:r>
            <a:endParaRPr lang="ja-JP" altLang="en-US" sz="4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146" y="5879654"/>
            <a:ext cx="1622854" cy="68251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4" t="24102" r="42643" b="18665"/>
          <a:stretch/>
        </p:blipFill>
        <p:spPr>
          <a:xfrm>
            <a:off x="658724" y="3960741"/>
            <a:ext cx="2117124" cy="226017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79" y="989976"/>
            <a:ext cx="2132364" cy="89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63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3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7500" y="3080951"/>
            <a:ext cx="8716457" cy="1029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エレベータは展示ブースで！！</a:t>
            </a:r>
            <a:endParaRPr lang="en-US" altLang="ja-JP" sz="4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79" y="989976"/>
            <a:ext cx="2132364" cy="89680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253643" y="923974"/>
            <a:ext cx="23711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Function</a:t>
            </a:r>
            <a:endParaRPr lang="ja-JP" altLang="en-US" sz="48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146" y="5879654"/>
            <a:ext cx="1622854" cy="68251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8" t="7706" r="14712" b="3211"/>
          <a:stretch/>
        </p:blipFill>
        <p:spPr>
          <a:xfrm>
            <a:off x="708453" y="4110681"/>
            <a:ext cx="1537576" cy="224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23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0347 L -0.00643 -0.65694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2256" y="3196739"/>
            <a:ext cx="8461084" cy="1128125"/>
          </a:xfrm>
        </p:spPr>
        <p:txBody>
          <a:bodyPr>
            <a:normAutofit/>
          </a:bodyPr>
          <a:lstStyle/>
          <a:p>
            <a:r>
              <a:rPr kumimoji="1" lang="ja-JP" altLang="en-US" sz="4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音声で出発、到着をお知らせ</a:t>
            </a:r>
            <a:endParaRPr kumimoji="1" lang="ja-JP" altLang="en-US" sz="4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787" y="5799126"/>
            <a:ext cx="1622854" cy="68251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79" y="989976"/>
            <a:ext cx="2132364" cy="896802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3253643" y="923974"/>
            <a:ext cx="23711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Function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4732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ユーザー定義 19">
      <a:dk1>
        <a:srgbClr val="345D7E"/>
      </a:dk1>
      <a:lt1>
        <a:srgbClr val="E5F4FF"/>
      </a:lt1>
      <a:dk2>
        <a:srgbClr val="004579"/>
      </a:dk2>
      <a:lt2>
        <a:srgbClr val="DEF6FF"/>
      </a:lt2>
      <a:accent1>
        <a:srgbClr val="AEE8FF"/>
      </a:accent1>
      <a:accent2>
        <a:srgbClr val="004579"/>
      </a:accent2>
      <a:accent3>
        <a:srgbClr val="345D7E"/>
      </a:accent3>
      <a:accent4>
        <a:srgbClr val="159AFF"/>
      </a:accent4>
      <a:accent5>
        <a:srgbClr val="E9F0F5"/>
      </a:accent5>
      <a:accent6>
        <a:srgbClr val="548BB7"/>
      </a:accent6>
      <a:hlink>
        <a:srgbClr val="FFFF00"/>
      </a:hlink>
      <a:folHlink>
        <a:srgbClr val="FFC000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TM02836342[[fn=イオン]]</Template>
  <TotalTime>851</TotalTime>
  <Words>206</Words>
  <Application>Microsoft Office PowerPoint</Application>
  <PresentationFormat>画面に合わせる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5" baseType="lpstr">
      <vt:lpstr>inherit</vt:lpstr>
      <vt:lpstr>ＭＳ Ｐゴシック</vt:lpstr>
      <vt:lpstr>メイリオ</vt:lpstr>
      <vt:lpstr>Arial</vt:lpstr>
      <vt:lpstr>Calibri</vt:lpstr>
      <vt:lpstr>Calibri Light</vt:lpstr>
      <vt:lpstr>Verdana</vt:lpstr>
      <vt:lpstr>Wingdings</vt:lpstr>
      <vt:lpstr>レトロスペクト</vt:lpstr>
      <vt:lpstr>MIRS1704</vt:lpstr>
      <vt:lpstr>Social　Trends</vt:lpstr>
      <vt:lpstr>Transportation &amp; Robots</vt:lpstr>
      <vt:lpstr>Robots = MIRS1704</vt:lpstr>
      <vt:lpstr>MIRS1704’s　Potential</vt:lpstr>
      <vt:lpstr>MIRS1704’s Function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デモ動作</vt:lpstr>
      <vt:lpstr>デモ動作</vt:lpstr>
      <vt:lpstr>デモ動作</vt:lpstr>
      <vt:lpstr>PowerPoint プレゼンテーション</vt:lpstr>
      <vt:lpstr>Future Of Transportation</vt:lpstr>
      <vt:lpstr>Future Of Transportation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MIRS1704</dc:title>
  <dc:creator>confuser</dc:creator>
  <cp:lastModifiedBy>confuser</cp:lastModifiedBy>
  <cp:revision>125</cp:revision>
  <dcterms:created xsi:type="dcterms:W3CDTF">2018-01-24T04:55:07Z</dcterms:created>
  <dcterms:modified xsi:type="dcterms:W3CDTF">2018-02-02T09:11:49Z</dcterms:modified>
</cp:coreProperties>
</file>