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ja-JP"/>
    </a:defPPr>
    <a:lvl1pPr marL="0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1pPr>
    <a:lvl2pPr marL="269382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2pPr>
    <a:lvl3pPr marL="538764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3pPr>
    <a:lvl4pPr marL="808147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4pPr>
    <a:lvl5pPr marL="1077529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5pPr>
    <a:lvl6pPr marL="1346911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6pPr>
    <a:lvl7pPr marL="1616293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7pPr>
    <a:lvl8pPr marL="1885676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8pPr>
    <a:lvl9pPr marL="2155058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nfuser" initials="c" lastIdx="1" clrIdx="0">
    <p:extLst>
      <p:ext uri="{19B8F6BF-5375-455C-9EA6-DF929625EA0E}">
        <p15:presenceInfo xmlns:p15="http://schemas.microsoft.com/office/powerpoint/2012/main" userId="conf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25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4" d="100"/>
          <a:sy n="54" d="100"/>
        </p:scale>
        <p:origin x="9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100" b="0" cap="none" spc="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欲しいと思うか</a:t>
            </a:r>
            <a:endParaRPr lang="en-US" altLang="ja-JP" sz="1100" b="0" cap="none" spc="0" dirty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210536467118441"/>
          <c:y val="0.16665664161522883"/>
          <c:w val="0.84308228769814542"/>
          <c:h val="0.720687145935000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列3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innerShdw blurRad="114300">
                <a:schemeClr val="accent2"/>
              </a:innerShdw>
            </a:effectLst>
          </c:spPr>
          <c:invertIfNegative val="0"/>
          <c:dPt>
            <c:idx val="3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>
                <a:innerShdw blurRad="114300">
                  <a:schemeClr val="accent2"/>
                </a:innerShdw>
              </a:effectLst>
            </c:spPr>
          </c:dPt>
          <c:cat>
            <c:numRef>
              <c:f>Sheet1!$A$2:$A$6</c:f>
              <c:numCache>
                <c:formatCode>General</c:formatCode>
                <c:ptCount val="5"/>
                <c:pt idx="0">
                  <c:v>1701</c:v>
                </c:pt>
                <c:pt idx="1">
                  <c:v>1702</c:v>
                </c:pt>
                <c:pt idx="2">
                  <c:v>1703</c:v>
                </c:pt>
                <c:pt idx="3">
                  <c:v>1704</c:v>
                </c:pt>
                <c:pt idx="4">
                  <c:v>1705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7.41463055637327</c:v>
                </c:pt>
                <c:pt idx="1">
                  <c:v>7.5566666666666666</c:v>
                </c:pt>
                <c:pt idx="2">
                  <c:v>7.7513708513708508</c:v>
                </c:pt>
                <c:pt idx="3">
                  <c:v>8.1028138528138527</c:v>
                </c:pt>
                <c:pt idx="4">
                  <c:v>7.9019736842105264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22"/>
        <c:axId val="43131664"/>
        <c:axId val="43132784"/>
      </c:barChart>
      <c:catAx>
        <c:axId val="4313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3132784"/>
        <c:crosses val="autoZero"/>
        <c:auto val="1"/>
        <c:lblAlgn val="ctr"/>
        <c:lblOffset val="100"/>
        <c:noMultiLvlLbl val="0"/>
      </c:catAx>
      <c:valAx>
        <c:axId val="43132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3131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3811E-3DF4-4361-B5D8-E10BFE4291D1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F730-A42F-43AB-911B-FE18D4DA9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077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3811E-3DF4-4361-B5D8-E10BFE4291D1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F730-A42F-43AB-911B-FE18D4DA9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948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3811E-3DF4-4361-B5D8-E10BFE4291D1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F730-A42F-43AB-911B-FE18D4DA9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0795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3811E-3DF4-4361-B5D8-E10BFE4291D1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F730-A42F-43AB-911B-FE18D4DA9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00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3811E-3DF4-4361-B5D8-E10BFE4291D1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F730-A42F-43AB-911B-FE18D4DA9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676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3811E-3DF4-4361-B5D8-E10BFE4291D1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F730-A42F-43AB-911B-FE18D4DA9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935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3811E-3DF4-4361-B5D8-E10BFE4291D1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F730-A42F-43AB-911B-FE18D4DA9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845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3811E-3DF4-4361-B5D8-E10BFE4291D1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F730-A42F-43AB-911B-FE18D4DA9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414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3811E-3DF4-4361-B5D8-E10BFE4291D1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F730-A42F-43AB-911B-FE18D4DA9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007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3811E-3DF4-4361-B5D8-E10BFE4291D1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F730-A42F-43AB-911B-FE18D4DA9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20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3811E-3DF4-4361-B5D8-E10BFE4291D1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F730-A42F-43AB-911B-FE18D4DA9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010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3811E-3DF4-4361-B5D8-E10BFE4291D1}" type="datetimeFigureOut">
              <a:rPr kumimoji="1" lang="ja-JP" altLang="en-US" smtClean="0"/>
              <a:t>2018/1/12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9F730-A42F-43AB-911B-FE18D4DA9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196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70000">
              <a:schemeClr val="bg1">
                <a:tint val="98000"/>
                <a:satMod val="130000"/>
                <a:shade val="90000"/>
                <a:lumMod val="100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617461" y="2006777"/>
            <a:ext cx="4862155" cy="1188146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342686" y="449838"/>
            <a:ext cx="450724" cy="3210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MIRS1704</a:t>
            </a:r>
          </a:p>
          <a:p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123" y="2073440"/>
            <a:ext cx="769124" cy="57684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29" t="13981" r="25209" b="12728"/>
          <a:stretch/>
        </p:blipFill>
        <p:spPr>
          <a:xfrm>
            <a:off x="6232873" y="4184630"/>
            <a:ext cx="498764" cy="724395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1653318" y="1549780"/>
            <a:ext cx="1683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b="1" dirty="0"/>
              <a:t>Smart Phone</a:t>
            </a:r>
            <a:endParaRPr lang="ja-JP" altLang="en-US" sz="1800" b="1" dirty="0"/>
          </a:p>
        </p:txBody>
      </p:sp>
      <p:cxnSp>
        <p:nvCxnSpPr>
          <p:cNvPr id="10" name="直線コネクタ 9"/>
          <p:cNvCxnSpPr/>
          <p:nvPr/>
        </p:nvCxnSpPr>
        <p:spPr>
          <a:xfrm>
            <a:off x="3024276" y="1838540"/>
            <a:ext cx="169694" cy="12331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V="1">
            <a:off x="6175169" y="5151071"/>
            <a:ext cx="115409" cy="17549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/>
          <p:cNvSpPr/>
          <p:nvPr/>
        </p:nvSpPr>
        <p:spPr>
          <a:xfrm>
            <a:off x="5047737" y="4975675"/>
            <a:ext cx="9676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800" b="1" dirty="0" smtClean="0"/>
              <a:t>Elevator</a:t>
            </a:r>
            <a:endParaRPr lang="ja-JP" altLang="en-US" sz="18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414157" y="5154802"/>
            <a:ext cx="103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800" b="1" dirty="0" smtClean="0"/>
              <a:t>Running</a:t>
            </a:r>
            <a:endParaRPr lang="ja-JP" altLang="en-US" sz="1800" b="1" dirty="0"/>
          </a:p>
        </p:txBody>
      </p:sp>
      <p:cxnSp>
        <p:nvCxnSpPr>
          <p:cNvPr id="16" name="直線コネクタ 15"/>
          <p:cNvCxnSpPr/>
          <p:nvPr/>
        </p:nvCxnSpPr>
        <p:spPr>
          <a:xfrm flipH="1">
            <a:off x="1653318" y="1838540"/>
            <a:ext cx="137096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4843353" y="5326562"/>
            <a:ext cx="1331816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1454345" y="1969038"/>
            <a:ext cx="14829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MIRS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との連動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行先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の指定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MIRS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を呼び出　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せる。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917342" y="5538487"/>
            <a:ext cx="18092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エレベータ利用可能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赤外線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センサを搭載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ボタンを押す子機を　　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作成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 flipV="1">
            <a:off x="4263135" y="2548599"/>
            <a:ext cx="205946" cy="36997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V="1">
            <a:off x="4469081" y="2535108"/>
            <a:ext cx="1706088" cy="1349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4640912" y="2231518"/>
            <a:ext cx="1352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b="1" dirty="0"/>
              <a:t>Mechanism</a:t>
            </a:r>
            <a:endParaRPr lang="ja-JP" altLang="en-US" sz="1800" b="1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53805" y="5647008"/>
            <a:ext cx="30575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完全自律走行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運搬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ルートの情報を与えることで自律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走行を行う。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方位センサ１つ、タッチセンサを８方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に１つずつ、超音波センサを４方に１　　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つずつ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取り付け走行安定を目指す。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904" y="2846920"/>
            <a:ext cx="2030304" cy="2530462"/>
          </a:xfrm>
          <a:prstGeom prst="rect">
            <a:avLst/>
          </a:prstGeom>
        </p:spPr>
      </p:pic>
      <p:sp>
        <p:nvSpPr>
          <p:cNvPr id="25" name="テキスト ボックス 24"/>
          <p:cNvSpPr txBox="1"/>
          <p:nvPr/>
        </p:nvSpPr>
        <p:spPr>
          <a:xfrm>
            <a:off x="4521651" y="2747067"/>
            <a:ext cx="2336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木材を利用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耐荷重　ノート４０冊を基準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(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約４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kg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高さは約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700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㎜</a:t>
            </a:r>
          </a:p>
        </p:txBody>
      </p:sp>
      <p:pic>
        <p:nvPicPr>
          <p:cNvPr id="34" name="図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599" y="169772"/>
            <a:ext cx="1876301" cy="761286"/>
          </a:xfrm>
          <a:prstGeom prst="rect">
            <a:avLst/>
          </a:prstGeom>
        </p:spPr>
      </p:pic>
      <p:sp>
        <p:nvSpPr>
          <p:cNvPr id="37" name="正方形/長方形 36"/>
          <p:cNvSpPr/>
          <p:nvPr/>
        </p:nvSpPr>
        <p:spPr>
          <a:xfrm>
            <a:off x="2266679" y="1081369"/>
            <a:ext cx="46458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従来の運搬における人間の負担を補う為の運搬型</a:t>
            </a:r>
            <a:r>
              <a:rPr lang="en-US" altLang="ja-JP" sz="14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MIRS</a:t>
            </a:r>
            <a:endParaRPr lang="en-US" altLang="ja-JP" sz="1400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9" name="直線コネクタ 38"/>
          <p:cNvCxnSpPr/>
          <p:nvPr/>
        </p:nvCxnSpPr>
        <p:spPr>
          <a:xfrm>
            <a:off x="2207302" y="1333622"/>
            <a:ext cx="4596480" cy="93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425813" y="7250551"/>
            <a:ext cx="6117491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3024276" y="7655071"/>
            <a:ext cx="30926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高専祭では投票で１</a:t>
            </a:r>
            <a:r>
              <a:rPr lang="ja-JP" altLang="en-US" sz="1600" dirty="0" smtClean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位を獲得</a:t>
            </a:r>
            <a:r>
              <a:rPr lang="en-US" altLang="ja-JP" sz="1600" dirty="0" smtClean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‼</a:t>
            </a:r>
            <a:endParaRPr kumimoji="1" lang="ja-JP" altLang="en-US" sz="1600" dirty="0">
              <a:solidFill>
                <a:schemeClr val="accent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5" name="直線コネクタ 34"/>
          <p:cNvCxnSpPr/>
          <p:nvPr/>
        </p:nvCxnSpPr>
        <p:spPr>
          <a:xfrm flipH="1">
            <a:off x="1140031" y="5462080"/>
            <a:ext cx="1571578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V="1">
            <a:off x="2711609" y="5316321"/>
            <a:ext cx="225683" cy="132496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2851262" y="8105236"/>
            <a:ext cx="3433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要因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として、全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班で唯一の購買意欲トップとなり、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点台を獲得した。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雲形吹き出し 43"/>
          <p:cNvSpPr/>
          <p:nvPr/>
        </p:nvSpPr>
        <p:spPr>
          <a:xfrm>
            <a:off x="4381995" y="8835242"/>
            <a:ext cx="1902682" cy="983712"/>
          </a:xfrm>
          <a:prstGeom prst="cloudCallout">
            <a:avLst>
              <a:gd name="adj1" fmla="val -33940"/>
              <a:gd name="adj2" fmla="val -72706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512517" y="9099843"/>
            <a:ext cx="15697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投票ありがとう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ございました！！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33" name="グラフ 32"/>
          <p:cNvGraphicFramePr/>
          <p:nvPr>
            <p:extLst>
              <p:ext uri="{D42A27DB-BD31-4B8C-83A1-F6EECF244321}">
                <p14:modId xmlns:p14="http://schemas.microsoft.com/office/powerpoint/2010/main" val="623410950"/>
              </p:ext>
            </p:extLst>
          </p:nvPr>
        </p:nvGraphicFramePr>
        <p:xfrm>
          <a:off x="753805" y="7427278"/>
          <a:ext cx="1832121" cy="213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6" name="テキスト ボックス 35"/>
          <p:cNvSpPr txBox="1"/>
          <p:nvPr/>
        </p:nvSpPr>
        <p:spPr>
          <a:xfrm>
            <a:off x="932353" y="9565038"/>
            <a:ext cx="151802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高専祭アンケートより</a:t>
            </a:r>
          </a:p>
        </p:txBody>
      </p:sp>
    </p:spTree>
    <p:extLst>
      <p:ext uri="{BB962C8B-B14F-4D97-AF65-F5344CB8AC3E}">
        <p14:creationId xmlns:p14="http://schemas.microsoft.com/office/powerpoint/2010/main" val="347122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3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角丸四角形 85"/>
          <p:cNvSpPr/>
          <p:nvPr/>
        </p:nvSpPr>
        <p:spPr>
          <a:xfrm>
            <a:off x="678059" y="549334"/>
            <a:ext cx="2856082" cy="1104054"/>
          </a:xfrm>
          <a:prstGeom prst="roundRect">
            <a:avLst/>
          </a:prstGeom>
          <a:solidFill>
            <a:srgbClr val="832525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745111" y="7284298"/>
            <a:ext cx="5350630" cy="2070326"/>
          </a:xfrm>
          <a:prstGeom prst="rect">
            <a:avLst/>
          </a:prstGeom>
          <a:solidFill>
            <a:srgbClr val="832525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6744" y="2134282"/>
            <a:ext cx="24177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学内にて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POINT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TO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POINT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」の走行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を行い目的地まで荷物の運搬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を行うことで人の役に立つ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074181" y="2790239"/>
            <a:ext cx="2190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学生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教員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学内にいるすべての人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024794" y="1903447"/>
            <a:ext cx="2481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従来の運搬における人間の負担を補う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為の運搬型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MIRS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709188" y="757054"/>
            <a:ext cx="295736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学校生活における</a:t>
            </a:r>
            <a:endParaRPr lang="en-US" altLang="ja-JP" sz="1400" dirty="0" smtClean="0">
              <a:ln w="0"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400" dirty="0" smtClean="0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    </a:t>
            </a:r>
            <a:r>
              <a:rPr lang="ja-JP" altLang="en-US" sz="1400" dirty="0" smtClean="0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荷物を運搬する手間を</a:t>
            </a:r>
            <a:r>
              <a:rPr lang="en-US" altLang="ja-JP" sz="1400" dirty="0" smtClean="0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dirty="0" smtClean="0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dirty="0" smtClean="0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    </a:t>
            </a:r>
            <a:r>
              <a:rPr lang="ja-JP" altLang="en-US" sz="1400" dirty="0" smtClean="0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  運</a:t>
            </a:r>
            <a:r>
              <a:rPr lang="ja-JP" altLang="en-US" sz="1400" dirty="0" smtClean="0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ぱん</a:t>
            </a:r>
            <a:r>
              <a:rPr lang="ja-JP" altLang="en-US" sz="1400" dirty="0" smtClean="0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マン</a:t>
            </a:r>
            <a:r>
              <a:rPr lang="en-US" altLang="ja-JP" sz="1400" dirty="0" smtClean="0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400" dirty="0" smtClean="0">
                <a:ln w="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が解決します。</a:t>
            </a:r>
            <a:endParaRPr lang="ja-JP" altLang="en-US" sz="1400" dirty="0">
              <a:ln w="0"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672637" y="2120749"/>
            <a:ext cx="17978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3998059" y="1827738"/>
            <a:ext cx="22741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3002239" y="2790239"/>
            <a:ext cx="1888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378187" y="1560181"/>
            <a:ext cx="1773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運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ぱん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マンとは？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76960" y="1812972"/>
            <a:ext cx="1074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コンセプト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465372" y="2549044"/>
            <a:ext cx="12773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ターゲット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599" y="169772"/>
            <a:ext cx="1876301" cy="761286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1909541" y="8066814"/>
            <a:ext cx="339061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ja-JP" altLang="en-US" sz="1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配送・配達はロボットが行う</a:t>
            </a:r>
            <a:endParaRPr lang="en-US" altLang="ja-JP" sz="14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sz="1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家事の負担も軽減</a:t>
            </a:r>
            <a:endParaRPr lang="en-US" altLang="ja-JP" sz="14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en-US" altLang="ja-JP" sz="1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AED</a:t>
            </a:r>
            <a:r>
              <a:rPr lang="ja-JP" altLang="en-US" sz="1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の運搬など医療現場でも</a:t>
            </a:r>
            <a:r>
              <a:rPr lang="ja-JP" altLang="en-US" sz="14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活躍</a:t>
            </a:r>
            <a:endParaRPr lang="en-US" altLang="ja-JP" sz="14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85982" y="7482772"/>
            <a:ext cx="1086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Future</a:t>
            </a:r>
            <a:endParaRPr kumimoji="1"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97948" y="8910774"/>
            <a:ext cx="2478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運</a:t>
            </a:r>
            <a:r>
              <a:rPr lang="ja-JP" altLang="en-US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ぱん</a:t>
            </a:r>
            <a:r>
              <a:rPr lang="ja-JP" altLang="en-US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マンはその第一歩</a:t>
            </a:r>
            <a:endParaRPr kumimoji="1" lang="ja-JP" altLang="en-US"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43959" y="9530772"/>
            <a:ext cx="4222941" cy="255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MIRS1704HP</a:t>
            </a:r>
            <a:r>
              <a:rPr lang="ja-JP" altLang="en-US" dirty="0" smtClean="0"/>
              <a:t>　</a:t>
            </a:r>
            <a:r>
              <a:rPr lang="en-US" altLang="ja-JP" dirty="0" smtClean="0"/>
              <a:t>http</a:t>
            </a:r>
            <a:r>
              <a:rPr lang="en-US" altLang="ja-JP" dirty="0"/>
              <a:t>://www2.denshi.numazu-ct.ac.jp/mirsdoc2/mirs1704/</a:t>
            </a:r>
            <a:endParaRPr kumimoji="1" lang="ja-JP" altLang="en-US" dirty="0"/>
          </a:p>
        </p:txBody>
      </p:sp>
      <p:sp>
        <p:nvSpPr>
          <p:cNvPr id="19" name="円/楕円 18"/>
          <p:cNvSpPr/>
          <p:nvPr/>
        </p:nvSpPr>
        <p:spPr>
          <a:xfrm>
            <a:off x="838011" y="5913604"/>
            <a:ext cx="1005879" cy="635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79120" y="6070928"/>
            <a:ext cx="899652" cy="4154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小川　宗徳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P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M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1328946" y="6504574"/>
            <a:ext cx="1005879" cy="635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1806309" y="5912122"/>
            <a:ext cx="1005879" cy="635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2352323" y="6504574"/>
            <a:ext cx="1005879" cy="635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2829686" y="5947013"/>
            <a:ext cx="1005879" cy="635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3325161" y="6557264"/>
            <a:ext cx="1005879" cy="58290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/>
          <p:nvPr/>
        </p:nvSpPr>
        <p:spPr>
          <a:xfrm>
            <a:off x="3806811" y="5947013"/>
            <a:ext cx="1005879" cy="635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4297999" y="6557263"/>
            <a:ext cx="1005879" cy="58290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4789187" y="5970882"/>
            <a:ext cx="1005879" cy="635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316189" y="6658103"/>
            <a:ext cx="1019316" cy="4154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三浦　凛太朗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PL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888032" y="6106192"/>
            <a:ext cx="850765" cy="2539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大勝　友晶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451909" y="6664477"/>
            <a:ext cx="789265" cy="2539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村田　航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902899" y="6106192"/>
            <a:ext cx="857426" cy="2539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竹内　睦人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371791" y="6679617"/>
            <a:ext cx="908710" cy="2539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加藤　智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己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941279" y="6129277"/>
            <a:ext cx="801422" cy="2563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石川　仁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348539" y="6678832"/>
            <a:ext cx="871759" cy="2539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松藤　由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郁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846550" y="6141755"/>
            <a:ext cx="907380" cy="2539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鈴木　皓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仁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4" t="8631"/>
          <a:stretch/>
        </p:blipFill>
        <p:spPr>
          <a:xfrm>
            <a:off x="5704706" y="2886739"/>
            <a:ext cx="1135017" cy="906857"/>
          </a:xfrm>
          <a:prstGeom prst="roundRect">
            <a:avLst>
              <a:gd name="adj" fmla="val 33691"/>
            </a:avLst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0" b="13474"/>
          <a:stretch/>
        </p:blipFill>
        <p:spPr>
          <a:xfrm>
            <a:off x="4567" y="3145938"/>
            <a:ext cx="1346984" cy="748145"/>
          </a:xfrm>
          <a:prstGeom prst="roundRect">
            <a:avLst>
              <a:gd name="adj" fmla="val 50000"/>
            </a:avLst>
          </a:prstGeom>
        </p:spPr>
      </p:pic>
      <p:cxnSp>
        <p:nvCxnSpPr>
          <p:cNvPr id="46" name="直線コネクタ 45"/>
          <p:cNvCxnSpPr/>
          <p:nvPr/>
        </p:nvCxnSpPr>
        <p:spPr>
          <a:xfrm>
            <a:off x="2784000" y="4880094"/>
            <a:ext cx="98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 flipV="1">
            <a:off x="5835420" y="4211169"/>
            <a:ext cx="8355" cy="6555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1318740" y="3493086"/>
            <a:ext cx="6660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FF0000"/>
                </a:solidFill>
              </a:rPr>
              <a:t>GOAL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644116" y="3889229"/>
            <a:ext cx="7841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/>
              <a:t>START</a:t>
            </a:r>
            <a:endParaRPr kumimoji="1" lang="ja-JP" altLang="en-US" sz="1200" b="1" dirty="0"/>
          </a:p>
        </p:txBody>
      </p:sp>
      <p:cxnSp>
        <p:nvCxnSpPr>
          <p:cNvPr id="57" name="直線コネクタ 56"/>
          <p:cNvCxnSpPr/>
          <p:nvPr/>
        </p:nvCxnSpPr>
        <p:spPr>
          <a:xfrm>
            <a:off x="2784000" y="4168929"/>
            <a:ext cx="9868" cy="6978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図 5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29" t="13981" r="25209" b="12728"/>
          <a:stretch/>
        </p:blipFill>
        <p:spPr>
          <a:xfrm>
            <a:off x="2434924" y="4335701"/>
            <a:ext cx="293248" cy="425908"/>
          </a:xfrm>
          <a:prstGeom prst="rect">
            <a:avLst/>
          </a:prstGeom>
        </p:spPr>
      </p:pic>
      <p:cxnSp>
        <p:nvCxnSpPr>
          <p:cNvPr id="60" name="直線コネクタ 59"/>
          <p:cNvCxnSpPr/>
          <p:nvPr/>
        </p:nvCxnSpPr>
        <p:spPr>
          <a:xfrm flipH="1" flipV="1">
            <a:off x="712832" y="4866765"/>
            <a:ext cx="2058411" cy="133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 flipH="1">
            <a:off x="1490506" y="4168929"/>
            <a:ext cx="12934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 flipV="1">
            <a:off x="1478805" y="3779159"/>
            <a:ext cx="11701" cy="389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64"/>
          <p:cNvSpPr txBox="1"/>
          <p:nvPr/>
        </p:nvSpPr>
        <p:spPr>
          <a:xfrm>
            <a:off x="4014413" y="4168044"/>
            <a:ext cx="182100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START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</a:t>
            </a:r>
            <a:r>
              <a:rPr kumimoji="1"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GOAL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まで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荷物を運搬します。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964939" y="7554783"/>
            <a:ext cx="12548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～近しい未来～</a:t>
            </a:r>
            <a:endParaRPr kumimoji="1" lang="ja-JP" altLang="en-US" sz="105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44" name="直線コネクタ 43"/>
          <p:cNvCxnSpPr/>
          <p:nvPr/>
        </p:nvCxnSpPr>
        <p:spPr>
          <a:xfrm>
            <a:off x="712832" y="5047013"/>
            <a:ext cx="52879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 flipV="1">
            <a:off x="6000738" y="4218876"/>
            <a:ext cx="0" cy="8281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>
            <a:off x="1674733" y="4001876"/>
            <a:ext cx="1228166" cy="11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2912152" y="4013726"/>
            <a:ext cx="11603" cy="8746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>
            <a:off x="2942106" y="4866765"/>
            <a:ext cx="29016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 flipV="1">
            <a:off x="1651757" y="3779159"/>
            <a:ext cx="2120" cy="227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/>
          <p:cNvSpPr txBox="1"/>
          <p:nvPr/>
        </p:nvSpPr>
        <p:spPr>
          <a:xfrm>
            <a:off x="2734865" y="4809758"/>
            <a:ext cx="769865" cy="255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1450276" y="3743043"/>
            <a:ext cx="832497" cy="255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B</a:t>
            </a:r>
            <a:endParaRPr kumimoji="1" lang="ja-JP" altLang="en-US" dirty="0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678059" y="4845407"/>
            <a:ext cx="1297121" cy="255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5795066" y="4204226"/>
            <a:ext cx="1183264" cy="261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D</a:t>
            </a:r>
            <a:endParaRPr kumimoji="1" lang="ja-JP" altLang="en-US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2255600" y="5152962"/>
            <a:ext cx="1493277" cy="582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道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分岐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も検地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・方位センサ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・超音波センサ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5404466" y="5141103"/>
            <a:ext cx="157386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直進走行が可能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・タッチセンサ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超音波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センサ</a:t>
            </a:r>
            <a:endParaRPr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957983" y="4450014"/>
            <a:ext cx="161499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E.V.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で行動範囲拡大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899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赤味がかったオレンジ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328</TotalTime>
  <Words>251</Words>
  <Application>Microsoft Office PowerPoint</Application>
  <PresentationFormat>A4 210 x 297 mm</PresentationFormat>
  <Paragraphs>76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Ｐゴシック</vt:lpstr>
      <vt:lpstr>メイリオ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confuser</dc:creator>
  <cp:lastModifiedBy>confuser</cp:lastModifiedBy>
  <cp:revision>34</cp:revision>
  <dcterms:created xsi:type="dcterms:W3CDTF">2017-12-22T06:19:25Z</dcterms:created>
  <dcterms:modified xsi:type="dcterms:W3CDTF">2018-01-12T07:39:25Z</dcterms:modified>
</cp:coreProperties>
</file>