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0" r:id="rId3"/>
    <p:sldId id="257" r:id="rId4"/>
    <p:sldId id="258" r:id="rId5"/>
    <p:sldId id="259" r:id="rId6"/>
    <p:sldId id="265" r:id="rId7"/>
    <p:sldId id="260" r:id="rId8"/>
    <p:sldId id="270" r:id="rId9"/>
    <p:sldId id="267" r:id="rId10"/>
    <p:sldId id="261" r:id="rId11"/>
    <p:sldId id="273" r:id="rId12"/>
    <p:sldId id="272" r:id="rId13"/>
    <p:sldId id="277" r:id="rId14"/>
    <p:sldId id="262" r:id="rId15"/>
    <p:sldId id="275" r:id="rId16"/>
    <p:sldId id="274" r:id="rId17"/>
    <p:sldId id="278" r:id="rId18"/>
    <p:sldId id="279" r:id="rId19"/>
    <p:sldId id="263" r:id="rId20"/>
    <p:sldId id="281" r:id="rId21"/>
    <p:sldId id="268" r:id="rId22"/>
    <p:sldId id="276" r:id="rId23"/>
    <p:sldId id="271" r:id="rId24"/>
    <p:sldId id="266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fuser" initials="c" lastIdx="1" clrIdx="0">
    <p:extLst>
      <p:ext uri="{19B8F6BF-5375-455C-9EA6-DF929625EA0E}">
        <p15:presenceInfo xmlns:p15="http://schemas.microsoft.com/office/powerpoint/2012/main" userId="conf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欲しいと思うか</a:t>
            </a:r>
            <a:endParaRPr lang="en-US" altLang="ja-JP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10536467118441"/>
          <c:y val="0.16665664161522883"/>
          <c:w val="0.84308228769814542"/>
          <c:h val="0.72068714593500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/>
                </a:solidFill>
              </a:ln>
              <a:effectLst>
                <a:innerShdw blurRad="114300">
                  <a:schemeClr val="accent1"/>
                </a:innerShdw>
              </a:effectLst>
            </c:spPr>
          </c:dPt>
          <c:cat>
            <c:numRef>
              <c:f>Sheet1!$A$2:$A$6</c:f>
              <c:numCache>
                <c:formatCode>General</c:formatCode>
                <c:ptCount val="5"/>
                <c:pt idx="0">
                  <c:v>1701</c:v>
                </c:pt>
                <c:pt idx="1">
                  <c:v>1702</c:v>
                </c:pt>
                <c:pt idx="2">
                  <c:v>1703</c:v>
                </c:pt>
                <c:pt idx="3">
                  <c:v>1704</c:v>
                </c:pt>
                <c:pt idx="4">
                  <c:v>1705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7.41463055637327</c:v>
                </c:pt>
                <c:pt idx="1">
                  <c:v>7.5566666666666666</c:v>
                </c:pt>
                <c:pt idx="2">
                  <c:v>7.7513708513708508</c:v>
                </c:pt>
                <c:pt idx="3">
                  <c:v>8.1028138528138527</c:v>
                </c:pt>
                <c:pt idx="4">
                  <c:v>7.9019736842105264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53955552"/>
        <c:axId val="253960992"/>
      </c:barChart>
      <c:catAx>
        <c:axId val="25395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53960992"/>
        <c:crosses val="autoZero"/>
        <c:auto val="1"/>
        <c:lblAlgn val="ctr"/>
        <c:lblOffset val="100"/>
        <c:noMultiLvlLbl val="0"/>
      </c:catAx>
      <c:valAx>
        <c:axId val="253960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5395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0229F-D84F-49C2-9B5D-A28BBDE7700E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FC92185C-7DB8-4C44-961A-6B31ACFA13A0}">
      <dgm:prSet phldrT="[テキスト]" custT="1"/>
      <dgm:spPr/>
      <dgm:t>
        <a:bodyPr/>
        <a:lstStyle/>
        <a:p>
          <a:pPr algn="ctr"/>
          <a:r>
            <a:rPr lang="ja-JP" altLang="en-US" sz="2800" dirty="0" smtClean="0"/>
            <a:t>ルートデータを受け取る</a:t>
          </a:r>
          <a:endParaRPr kumimoji="1" lang="ja-JP" altLang="en-US" sz="2800" dirty="0"/>
        </a:p>
      </dgm:t>
    </dgm:pt>
    <dgm:pt modelId="{0E86482D-B556-4F82-AB25-FA17C6993D3C}" type="parTrans" cxnId="{CD7391AC-C888-432D-9DCE-260F70EF31CF}">
      <dgm:prSet/>
      <dgm:spPr/>
      <dgm:t>
        <a:bodyPr/>
        <a:lstStyle/>
        <a:p>
          <a:endParaRPr kumimoji="1" lang="ja-JP" altLang="en-US"/>
        </a:p>
      </dgm:t>
    </dgm:pt>
    <dgm:pt modelId="{939BD8B4-A33B-4CA2-A529-1401B92F0A42}" type="sibTrans" cxnId="{CD7391AC-C888-432D-9DCE-260F70EF31CF}">
      <dgm:prSet/>
      <dgm:spPr/>
      <dgm:t>
        <a:bodyPr/>
        <a:lstStyle/>
        <a:p>
          <a:endParaRPr kumimoji="1" lang="ja-JP" altLang="en-US"/>
        </a:p>
      </dgm:t>
    </dgm:pt>
    <dgm:pt modelId="{5E4054A7-52AA-42A5-A76E-BEC688315008}">
      <dgm:prSet phldrT="[テキスト]" custT="1"/>
      <dgm:spPr/>
      <dgm:t>
        <a:bodyPr/>
        <a:lstStyle/>
        <a:p>
          <a:pPr algn="ctr"/>
          <a:r>
            <a:rPr lang="ja-JP" altLang="en-US" sz="2800" dirty="0" smtClean="0"/>
            <a:t>走行開始信号を受け取る</a:t>
          </a:r>
          <a:endParaRPr kumimoji="1" lang="ja-JP" altLang="en-US" sz="2800" dirty="0"/>
        </a:p>
      </dgm:t>
    </dgm:pt>
    <dgm:pt modelId="{8CE44D41-53E8-4239-8ACA-1E1FCEA9D8D6}" type="parTrans" cxnId="{9C38C077-5251-4ABE-B828-B0FD052D71B0}">
      <dgm:prSet/>
      <dgm:spPr/>
      <dgm:t>
        <a:bodyPr/>
        <a:lstStyle/>
        <a:p>
          <a:endParaRPr kumimoji="1" lang="ja-JP" altLang="en-US"/>
        </a:p>
      </dgm:t>
    </dgm:pt>
    <dgm:pt modelId="{613FE962-5B2E-430C-88D5-3A40264D58A9}" type="sibTrans" cxnId="{9C38C077-5251-4ABE-B828-B0FD052D71B0}">
      <dgm:prSet/>
      <dgm:spPr/>
      <dgm:t>
        <a:bodyPr/>
        <a:lstStyle/>
        <a:p>
          <a:endParaRPr kumimoji="1" lang="ja-JP" altLang="en-US"/>
        </a:p>
      </dgm:t>
    </dgm:pt>
    <dgm:pt modelId="{1A4B416C-6D54-4ED1-9754-FA6D513DCFC8}">
      <dgm:prSet phldrT="[テキスト]" custT="1"/>
      <dgm:spPr/>
      <dgm:t>
        <a:bodyPr/>
        <a:lstStyle/>
        <a:p>
          <a:pPr algn="ctr"/>
          <a:r>
            <a:rPr lang="en-US" altLang="ja-JP" sz="2400" dirty="0" smtClean="0"/>
            <a:t>Raspberry pi</a:t>
          </a:r>
          <a:r>
            <a:rPr lang="ja-JP" altLang="en-US" sz="2400" dirty="0" smtClean="0"/>
            <a:t>で処理を行い一行ずつデータを</a:t>
          </a:r>
          <a:r>
            <a:rPr lang="en-US" altLang="ja-JP" sz="2400" dirty="0" smtClean="0"/>
            <a:t>Arduino</a:t>
          </a:r>
          <a:r>
            <a:rPr lang="ja-JP" altLang="en-US" sz="2400" dirty="0" smtClean="0"/>
            <a:t>に送信</a:t>
          </a:r>
          <a:endParaRPr kumimoji="1" lang="ja-JP" altLang="en-US" sz="2400" dirty="0"/>
        </a:p>
      </dgm:t>
    </dgm:pt>
    <dgm:pt modelId="{85ACBD99-07AE-401D-B0B5-8EB19C4B7E7F}" type="parTrans" cxnId="{2EB856E4-ACAE-405F-8FD7-B4CDC311B243}">
      <dgm:prSet/>
      <dgm:spPr/>
      <dgm:t>
        <a:bodyPr/>
        <a:lstStyle/>
        <a:p>
          <a:endParaRPr kumimoji="1" lang="ja-JP" altLang="en-US"/>
        </a:p>
      </dgm:t>
    </dgm:pt>
    <dgm:pt modelId="{49C9F8AE-202C-4ABB-A6DE-8C55A933876B}" type="sibTrans" cxnId="{2EB856E4-ACAE-405F-8FD7-B4CDC311B243}">
      <dgm:prSet/>
      <dgm:spPr/>
      <dgm:t>
        <a:bodyPr/>
        <a:lstStyle/>
        <a:p>
          <a:endParaRPr kumimoji="1" lang="ja-JP" altLang="en-US"/>
        </a:p>
      </dgm:t>
    </dgm:pt>
    <dgm:pt modelId="{96C0D998-0E35-4A5E-9FED-9E161B298DA6}">
      <dgm:prSet custT="1"/>
      <dgm:spPr/>
      <dgm:t>
        <a:bodyPr/>
        <a:lstStyle/>
        <a:p>
          <a:pPr algn="ctr"/>
          <a:r>
            <a:rPr lang="ja-JP" altLang="en-US" sz="2800" dirty="0" smtClean="0"/>
            <a:t>受信データを実行する</a:t>
          </a:r>
          <a:endParaRPr lang="ja-JP" altLang="en-US" sz="2800" dirty="0"/>
        </a:p>
      </dgm:t>
    </dgm:pt>
    <dgm:pt modelId="{2AC995EE-6E7F-4609-8FD8-7AC7190C9944}" type="parTrans" cxnId="{DC1BA358-F925-4641-BF92-AAF4752B1D5B}">
      <dgm:prSet/>
      <dgm:spPr/>
      <dgm:t>
        <a:bodyPr/>
        <a:lstStyle/>
        <a:p>
          <a:endParaRPr kumimoji="1" lang="ja-JP" altLang="en-US"/>
        </a:p>
      </dgm:t>
    </dgm:pt>
    <dgm:pt modelId="{6350523D-6B55-4FEC-9452-EF04F94AE096}" type="sibTrans" cxnId="{DC1BA358-F925-4641-BF92-AAF4752B1D5B}">
      <dgm:prSet/>
      <dgm:spPr/>
      <dgm:t>
        <a:bodyPr/>
        <a:lstStyle/>
        <a:p>
          <a:endParaRPr kumimoji="1" lang="ja-JP" altLang="en-US"/>
        </a:p>
      </dgm:t>
    </dgm:pt>
    <dgm:pt modelId="{4E1297FA-67BB-4847-A227-6B1A6ADC9DC2}">
      <dgm:prSet custT="1"/>
      <dgm:spPr/>
      <dgm:t>
        <a:bodyPr/>
        <a:lstStyle/>
        <a:p>
          <a:pPr algn="ctr"/>
          <a:r>
            <a:rPr lang="en-US" altLang="ja-JP" sz="2400" dirty="0" smtClean="0"/>
            <a:t>Raspberry Pi</a:t>
          </a:r>
          <a:r>
            <a:rPr lang="ja-JP" altLang="en-US" sz="2400" dirty="0" smtClean="0"/>
            <a:t>に次のデータ要求</a:t>
          </a:r>
          <a:endParaRPr lang="ja-JP" altLang="en-US" sz="2400" dirty="0"/>
        </a:p>
      </dgm:t>
    </dgm:pt>
    <dgm:pt modelId="{63B7BB54-30D4-4639-8C07-60817029CF7D}" type="parTrans" cxnId="{0FAF49B4-6F2B-4499-BB48-F3969F7D36FE}">
      <dgm:prSet/>
      <dgm:spPr/>
      <dgm:t>
        <a:bodyPr/>
        <a:lstStyle/>
        <a:p>
          <a:endParaRPr kumimoji="1" lang="ja-JP" altLang="en-US"/>
        </a:p>
      </dgm:t>
    </dgm:pt>
    <dgm:pt modelId="{6B3E54C5-99CA-4D64-9E9A-05C23BBD71FA}" type="sibTrans" cxnId="{0FAF49B4-6F2B-4499-BB48-F3969F7D36FE}">
      <dgm:prSet/>
      <dgm:spPr/>
      <dgm:t>
        <a:bodyPr/>
        <a:lstStyle/>
        <a:p>
          <a:endParaRPr kumimoji="1" lang="ja-JP" altLang="en-US"/>
        </a:p>
      </dgm:t>
    </dgm:pt>
    <dgm:pt modelId="{141E8E86-3C40-488C-A25E-A2BA5F29C55A}">
      <dgm:prSet/>
      <dgm:spPr/>
      <dgm:t>
        <a:bodyPr/>
        <a:lstStyle/>
        <a:p>
          <a:endParaRPr kumimoji="1" lang="ja-JP" altLang="en-US"/>
        </a:p>
      </dgm:t>
    </dgm:pt>
    <dgm:pt modelId="{6869DED9-6232-4EFD-9E88-30063E2E32EA}" type="parTrans" cxnId="{A81C25A0-D4D1-4B67-89AE-6F2B14B7B3EB}">
      <dgm:prSet/>
      <dgm:spPr/>
      <dgm:t>
        <a:bodyPr/>
        <a:lstStyle/>
        <a:p>
          <a:endParaRPr kumimoji="1" lang="ja-JP" altLang="en-US"/>
        </a:p>
      </dgm:t>
    </dgm:pt>
    <dgm:pt modelId="{FF03651F-ADBE-4D4E-89B3-1D4633E7FF83}" type="sibTrans" cxnId="{A81C25A0-D4D1-4B67-89AE-6F2B14B7B3EB}">
      <dgm:prSet/>
      <dgm:spPr/>
      <dgm:t>
        <a:bodyPr/>
        <a:lstStyle/>
        <a:p>
          <a:endParaRPr kumimoji="1" lang="ja-JP" altLang="en-US"/>
        </a:p>
      </dgm:t>
    </dgm:pt>
    <dgm:pt modelId="{EB6A04F0-3455-4436-AC29-540D78C4B7DD}" type="pres">
      <dgm:prSet presAssocID="{C350229F-D84F-49C2-9B5D-A28BBDE7700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C2FE044-30F8-425E-9A60-2197B527FAA8}" type="pres">
      <dgm:prSet presAssocID="{C350229F-D84F-49C2-9B5D-A28BBDE7700E}" presName="dummyMaxCanvas" presStyleCnt="0">
        <dgm:presLayoutVars/>
      </dgm:prSet>
      <dgm:spPr/>
    </dgm:pt>
    <dgm:pt modelId="{B2E14F00-C0B1-48B4-9B23-D7EE495C0E57}" type="pres">
      <dgm:prSet presAssocID="{C350229F-D84F-49C2-9B5D-A28BBDE7700E}" presName="FiveNodes_1" presStyleLbl="node1" presStyleIdx="0" presStyleCnt="5" custScaleX="95460" custScaleY="82607" custLinFactNeighborY="100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4190D9-43C1-47AB-AD7D-635C74A21E48}" type="pres">
      <dgm:prSet presAssocID="{C350229F-D84F-49C2-9B5D-A28BBDE7700E}" presName="FiveNodes_2" presStyleLbl="node1" presStyleIdx="1" presStyleCnt="5" custScaleX="97187" custScaleY="87051" custLinFactNeighborX="0" custLinFactNeighborY="-1722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4EACCA0-D936-4AB5-A198-B1C1E4BA3C4F}" type="pres">
      <dgm:prSet presAssocID="{C350229F-D84F-49C2-9B5D-A28BBDE7700E}" presName="FiveNodes_3" presStyleLbl="node1" presStyleIdx="2" presStyleCnt="5" custScaleX="97405" custScaleY="99999" custLinFactNeighborY="-242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08ADFF-644A-4EA0-B953-D4AB1EFD0210}" type="pres">
      <dgm:prSet presAssocID="{C350229F-D84F-49C2-9B5D-A28BBDE7700E}" presName="FiveNodes_4" presStyleLbl="node1" presStyleIdx="3" presStyleCnt="5" custScaleX="98246" custScaleY="81294" custLinFactNeighborX="-1062" custLinFactNeighborY="-410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F6F876B-70C0-493E-95B0-9A5A73242939}" type="pres">
      <dgm:prSet presAssocID="{C350229F-D84F-49C2-9B5D-A28BBDE7700E}" presName="FiveNodes_5" presStyleLbl="node1" presStyleIdx="4" presStyleCnt="5" custScaleX="96769" custScaleY="88763" custLinFactNeighborX="-2558" custLinFactNeighborY="-600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80C7BA1-F51B-423D-B3A5-9E8D61D67569}" type="pres">
      <dgm:prSet presAssocID="{C350229F-D84F-49C2-9B5D-A28BBDE7700E}" presName="FiveConn_1-2" presStyleLbl="fgAccFollowNode1" presStyleIdx="0" presStyleCnt="4" custLinFactNeighborX="-20433" custLinFactNeighborY="-833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40AC85-88D7-4A23-AFB8-51DCB478137F}" type="pres">
      <dgm:prSet presAssocID="{C350229F-D84F-49C2-9B5D-A28BBDE7700E}" presName="FiveConn_2-3" presStyleLbl="fgAccFollowNode1" presStyleIdx="1" presStyleCnt="4" custLinFactNeighborX="-1703" custLinFactNeighborY="-2804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2C8055C-C1BC-4FEC-95DF-5534CA0B8D61}" type="pres">
      <dgm:prSet presAssocID="{C350229F-D84F-49C2-9B5D-A28BBDE7700E}" presName="FiveConn_3-4" presStyleLbl="fgAccFollowNode1" presStyleIdx="2" presStyleCnt="4" custLinFactNeighborX="-25542" custLinFactNeighborY="-3049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DD58F16-ED62-4707-9AF7-EE15685ED8FC}" type="pres">
      <dgm:prSet presAssocID="{C350229F-D84F-49C2-9B5D-A28BBDE7700E}" presName="FiveConn_4-5" presStyleLbl="fgAccFollowNode1" presStyleIdx="3" presStyleCnt="4" custLinFactNeighborX="-50313" custLinFactNeighborY="-6745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DED3FD-A06C-47F1-B90C-F643D3124CCC}" type="pres">
      <dgm:prSet presAssocID="{C350229F-D84F-49C2-9B5D-A28BBDE7700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CA20DD9-C979-4F75-AD50-04D9587C17FB}" type="pres">
      <dgm:prSet presAssocID="{C350229F-D84F-49C2-9B5D-A28BBDE7700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39C1CCE-8DA6-4B7C-8474-5DACAD73D6A7}" type="pres">
      <dgm:prSet presAssocID="{C350229F-D84F-49C2-9B5D-A28BBDE7700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44BF57-D860-4E8C-9372-153A764B1AD5}" type="pres">
      <dgm:prSet presAssocID="{C350229F-D84F-49C2-9B5D-A28BBDE7700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2295088-10EB-4911-8773-EF7F59C913A1}" type="pres">
      <dgm:prSet presAssocID="{C350229F-D84F-49C2-9B5D-A28BBDE7700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F3D6419-0039-480B-BD89-BF14C5C96455}" type="presOf" srcId="{939BD8B4-A33B-4CA2-A529-1401B92F0A42}" destId="{480C7BA1-F51B-423D-B3A5-9E8D61D67569}" srcOrd="0" destOrd="0" presId="urn:microsoft.com/office/officeart/2005/8/layout/vProcess5"/>
    <dgm:cxn modelId="{9C38C077-5251-4ABE-B828-B0FD052D71B0}" srcId="{C350229F-D84F-49C2-9B5D-A28BBDE7700E}" destId="{5E4054A7-52AA-42A5-A76E-BEC688315008}" srcOrd="1" destOrd="0" parTransId="{8CE44D41-53E8-4239-8ACA-1E1FCEA9D8D6}" sibTransId="{613FE962-5B2E-430C-88D5-3A40264D58A9}"/>
    <dgm:cxn modelId="{DC1BA358-F925-4641-BF92-AAF4752B1D5B}" srcId="{C350229F-D84F-49C2-9B5D-A28BBDE7700E}" destId="{96C0D998-0E35-4A5E-9FED-9E161B298DA6}" srcOrd="3" destOrd="0" parTransId="{2AC995EE-6E7F-4609-8FD8-7AC7190C9944}" sibTransId="{6350523D-6B55-4FEC-9452-EF04F94AE096}"/>
    <dgm:cxn modelId="{4CBC9A81-4B3E-4BE4-A01E-229326A02F99}" type="presOf" srcId="{C350229F-D84F-49C2-9B5D-A28BBDE7700E}" destId="{EB6A04F0-3455-4436-AC29-540D78C4B7DD}" srcOrd="0" destOrd="0" presId="urn:microsoft.com/office/officeart/2005/8/layout/vProcess5"/>
    <dgm:cxn modelId="{952BE316-00A4-4F70-BACA-575687A57F5C}" type="presOf" srcId="{1A4B416C-6D54-4ED1-9754-FA6D513DCFC8}" destId="{839C1CCE-8DA6-4B7C-8474-5DACAD73D6A7}" srcOrd="1" destOrd="0" presId="urn:microsoft.com/office/officeart/2005/8/layout/vProcess5"/>
    <dgm:cxn modelId="{0FAF49B4-6F2B-4499-BB48-F3969F7D36FE}" srcId="{C350229F-D84F-49C2-9B5D-A28BBDE7700E}" destId="{4E1297FA-67BB-4847-A227-6B1A6ADC9DC2}" srcOrd="4" destOrd="0" parTransId="{63B7BB54-30D4-4639-8C07-60817029CF7D}" sibTransId="{6B3E54C5-99CA-4D64-9E9A-05C23BBD71FA}"/>
    <dgm:cxn modelId="{A81C25A0-D4D1-4B67-89AE-6F2B14B7B3EB}" srcId="{C350229F-D84F-49C2-9B5D-A28BBDE7700E}" destId="{141E8E86-3C40-488C-A25E-A2BA5F29C55A}" srcOrd="5" destOrd="0" parTransId="{6869DED9-6232-4EFD-9E88-30063E2E32EA}" sibTransId="{FF03651F-ADBE-4D4E-89B3-1D4633E7FF83}"/>
    <dgm:cxn modelId="{34C2524D-A871-4731-B84D-E87AAC97940A}" type="presOf" srcId="{96C0D998-0E35-4A5E-9FED-9E161B298DA6}" destId="{C008ADFF-644A-4EA0-B953-D4AB1EFD0210}" srcOrd="0" destOrd="0" presId="urn:microsoft.com/office/officeart/2005/8/layout/vProcess5"/>
    <dgm:cxn modelId="{1D259B43-B769-45E5-A7C6-B391F4ED43DF}" type="presOf" srcId="{1A4B416C-6D54-4ED1-9754-FA6D513DCFC8}" destId="{D4EACCA0-D936-4AB5-A198-B1C1E4BA3C4F}" srcOrd="0" destOrd="0" presId="urn:microsoft.com/office/officeart/2005/8/layout/vProcess5"/>
    <dgm:cxn modelId="{995C7C05-B22A-4B93-B1DC-A2154DE81758}" type="presOf" srcId="{96C0D998-0E35-4A5E-9FED-9E161B298DA6}" destId="{FC44BF57-D860-4E8C-9372-153A764B1AD5}" srcOrd="1" destOrd="0" presId="urn:microsoft.com/office/officeart/2005/8/layout/vProcess5"/>
    <dgm:cxn modelId="{2A74C2EC-1AF5-4714-A73E-F34BDF9DC2DA}" type="presOf" srcId="{5E4054A7-52AA-42A5-A76E-BEC688315008}" destId="{1CA20DD9-C979-4F75-AD50-04D9587C17FB}" srcOrd="1" destOrd="0" presId="urn:microsoft.com/office/officeart/2005/8/layout/vProcess5"/>
    <dgm:cxn modelId="{CC0204EA-B7FA-462E-81F9-941B3699448F}" type="presOf" srcId="{5E4054A7-52AA-42A5-A76E-BEC688315008}" destId="{374190D9-43C1-47AB-AD7D-635C74A21E48}" srcOrd="0" destOrd="0" presId="urn:microsoft.com/office/officeart/2005/8/layout/vProcess5"/>
    <dgm:cxn modelId="{6AD9EF0A-902D-4029-B80E-383647E4B16A}" type="presOf" srcId="{FC92185C-7DB8-4C44-961A-6B31ACFA13A0}" destId="{FCDED3FD-A06C-47F1-B90C-F643D3124CCC}" srcOrd="1" destOrd="0" presId="urn:microsoft.com/office/officeart/2005/8/layout/vProcess5"/>
    <dgm:cxn modelId="{8A9593E2-610D-4A7C-B36C-18FCCECF93E9}" type="presOf" srcId="{6350523D-6B55-4FEC-9452-EF04F94AE096}" destId="{5DD58F16-ED62-4707-9AF7-EE15685ED8FC}" srcOrd="0" destOrd="0" presId="urn:microsoft.com/office/officeart/2005/8/layout/vProcess5"/>
    <dgm:cxn modelId="{E0D0743C-E6BF-4523-B035-422253128737}" type="presOf" srcId="{4E1297FA-67BB-4847-A227-6B1A6ADC9DC2}" destId="{AF6F876B-70C0-493E-95B0-9A5A73242939}" srcOrd="0" destOrd="0" presId="urn:microsoft.com/office/officeart/2005/8/layout/vProcess5"/>
    <dgm:cxn modelId="{9D02131D-EC04-4166-9108-85F49C276C5D}" type="presOf" srcId="{49C9F8AE-202C-4ABB-A6DE-8C55A933876B}" destId="{A2C8055C-C1BC-4FEC-95DF-5534CA0B8D61}" srcOrd="0" destOrd="0" presId="urn:microsoft.com/office/officeart/2005/8/layout/vProcess5"/>
    <dgm:cxn modelId="{DA2B344C-9E24-4D0D-8E8C-AB053472FC2D}" type="presOf" srcId="{4E1297FA-67BB-4847-A227-6B1A6ADC9DC2}" destId="{42295088-10EB-4911-8773-EF7F59C913A1}" srcOrd="1" destOrd="0" presId="urn:microsoft.com/office/officeart/2005/8/layout/vProcess5"/>
    <dgm:cxn modelId="{60A73F2E-8E9F-4635-B79E-33351B1CD3AA}" type="presOf" srcId="{613FE962-5B2E-430C-88D5-3A40264D58A9}" destId="{3D40AC85-88D7-4A23-AFB8-51DCB478137F}" srcOrd="0" destOrd="0" presId="urn:microsoft.com/office/officeart/2005/8/layout/vProcess5"/>
    <dgm:cxn modelId="{CD7391AC-C888-432D-9DCE-260F70EF31CF}" srcId="{C350229F-D84F-49C2-9B5D-A28BBDE7700E}" destId="{FC92185C-7DB8-4C44-961A-6B31ACFA13A0}" srcOrd="0" destOrd="0" parTransId="{0E86482D-B556-4F82-AB25-FA17C6993D3C}" sibTransId="{939BD8B4-A33B-4CA2-A529-1401B92F0A42}"/>
    <dgm:cxn modelId="{2EB856E4-ACAE-405F-8FD7-B4CDC311B243}" srcId="{C350229F-D84F-49C2-9B5D-A28BBDE7700E}" destId="{1A4B416C-6D54-4ED1-9754-FA6D513DCFC8}" srcOrd="2" destOrd="0" parTransId="{85ACBD99-07AE-401D-B0B5-8EB19C4B7E7F}" sibTransId="{49C9F8AE-202C-4ABB-A6DE-8C55A933876B}"/>
    <dgm:cxn modelId="{43428109-5183-4295-B490-ED855BB8E334}" type="presOf" srcId="{FC92185C-7DB8-4C44-961A-6B31ACFA13A0}" destId="{B2E14F00-C0B1-48B4-9B23-D7EE495C0E57}" srcOrd="0" destOrd="0" presId="urn:microsoft.com/office/officeart/2005/8/layout/vProcess5"/>
    <dgm:cxn modelId="{C9CB324E-F1A2-4789-8D02-796D50E725FD}" type="presParOf" srcId="{EB6A04F0-3455-4436-AC29-540D78C4B7DD}" destId="{4C2FE044-30F8-425E-9A60-2197B527FAA8}" srcOrd="0" destOrd="0" presId="urn:microsoft.com/office/officeart/2005/8/layout/vProcess5"/>
    <dgm:cxn modelId="{10F59BA4-01A9-4BBA-BE6B-C96CB33725CE}" type="presParOf" srcId="{EB6A04F0-3455-4436-AC29-540D78C4B7DD}" destId="{B2E14F00-C0B1-48B4-9B23-D7EE495C0E57}" srcOrd="1" destOrd="0" presId="urn:microsoft.com/office/officeart/2005/8/layout/vProcess5"/>
    <dgm:cxn modelId="{CBD3F5F5-D2EA-4212-9498-8DB458F4F5D4}" type="presParOf" srcId="{EB6A04F0-3455-4436-AC29-540D78C4B7DD}" destId="{374190D9-43C1-47AB-AD7D-635C74A21E48}" srcOrd="2" destOrd="0" presId="urn:microsoft.com/office/officeart/2005/8/layout/vProcess5"/>
    <dgm:cxn modelId="{BE0E781D-B2F8-480A-A7D6-ED0EA534D516}" type="presParOf" srcId="{EB6A04F0-3455-4436-AC29-540D78C4B7DD}" destId="{D4EACCA0-D936-4AB5-A198-B1C1E4BA3C4F}" srcOrd="3" destOrd="0" presId="urn:microsoft.com/office/officeart/2005/8/layout/vProcess5"/>
    <dgm:cxn modelId="{30BDF40D-3E0B-4AEA-998D-ED7002E0BF07}" type="presParOf" srcId="{EB6A04F0-3455-4436-AC29-540D78C4B7DD}" destId="{C008ADFF-644A-4EA0-B953-D4AB1EFD0210}" srcOrd="4" destOrd="0" presId="urn:microsoft.com/office/officeart/2005/8/layout/vProcess5"/>
    <dgm:cxn modelId="{5C8A79B2-B797-4D6D-AF06-0102A54C7A5B}" type="presParOf" srcId="{EB6A04F0-3455-4436-AC29-540D78C4B7DD}" destId="{AF6F876B-70C0-493E-95B0-9A5A73242939}" srcOrd="5" destOrd="0" presId="urn:microsoft.com/office/officeart/2005/8/layout/vProcess5"/>
    <dgm:cxn modelId="{14AFE46B-94D3-4F2F-B509-8A5ECBA5174C}" type="presParOf" srcId="{EB6A04F0-3455-4436-AC29-540D78C4B7DD}" destId="{480C7BA1-F51B-423D-B3A5-9E8D61D67569}" srcOrd="6" destOrd="0" presId="urn:microsoft.com/office/officeart/2005/8/layout/vProcess5"/>
    <dgm:cxn modelId="{79E297A8-F419-4330-87FF-DE406DA451C5}" type="presParOf" srcId="{EB6A04F0-3455-4436-AC29-540D78C4B7DD}" destId="{3D40AC85-88D7-4A23-AFB8-51DCB478137F}" srcOrd="7" destOrd="0" presId="urn:microsoft.com/office/officeart/2005/8/layout/vProcess5"/>
    <dgm:cxn modelId="{D3174844-0F00-47D1-99D2-DE83AB1161BB}" type="presParOf" srcId="{EB6A04F0-3455-4436-AC29-540D78C4B7DD}" destId="{A2C8055C-C1BC-4FEC-95DF-5534CA0B8D61}" srcOrd="8" destOrd="0" presId="urn:microsoft.com/office/officeart/2005/8/layout/vProcess5"/>
    <dgm:cxn modelId="{ED366DE6-4F4B-4310-9D9A-33DC6FBB9491}" type="presParOf" srcId="{EB6A04F0-3455-4436-AC29-540D78C4B7DD}" destId="{5DD58F16-ED62-4707-9AF7-EE15685ED8FC}" srcOrd="9" destOrd="0" presId="urn:microsoft.com/office/officeart/2005/8/layout/vProcess5"/>
    <dgm:cxn modelId="{A7016D22-11F6-4C45-9152-DC4D0E30AC60}" type="presParOf" srcId="{EB6A04F0-3455-4436-AC29-540D78C4B7DD}" destId="{FCDED3FD-A06C-47F1-B90C-F643D3124CCC}" srcOrd="10" destOrd="0" presId="urn:microsoft.com/office/officeart/2005/8/layout/vProcess5"/>
    <dgm:cxn modelId="{5646ECBA-0AA1-4560-8E5D-31C9243BFBAC}" type="presParOf" srcId="{EB6A04F0-3455-4436-AC29-540D78C4B7DD}" destId="{1CA20DD9-C979-4F75-AD50-04D9587C17FB}" srcOrd="11" destOrd="0" presId="urn:microsoft.com/office/officeart/2005/8/layout/vProcess5"/>
    <dgm:cxn modelId="{3D2E694B-5DBD-41F8-BDA0-B5A1044F37AA}" type="presParOf" srcId="{EB6A04F0-3455-4436-AC29-540D78C4B7DD}" destId="{839C1CCE-8DA6-4B7C-8474-5DACAD73D6A7}" srcOrd="12" destOrd="0" presId="urn:microsoft.com/office/officeart/2005/8/layout/vProcess5"/>
    <dgm:cxn modelId="{883D4C63-8E13-416C-8540-EE43E74B8C0E}" type="presParOf" srcId="{EB6A04F0-3455-4436-AC29-540D78C4B7DD}" destId="{FC44BF57-D860-4E8C-9372-153A764B1AD5}" srcOrd="13" destOrd="0" presId="urn:microsoft.com/office/officeart/2005/8/layout/vProcess5"/>
    <dgm:cxn modelId="{D352A1F1-F4BE-415B-8BC9-4070D75E2739}" type="presParOf" srcId="{EB6A04F0-3455-4436-AC29-540D78C4B7DD}" destId="{42295088-10EB-4911-8773-EF7F59C913A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14F00-C0B1-48B4-9B23-D7EE495C0E57}">
      <dsp:nvSpPr>
        <dsp:cNvPr id="0" name=""/>
        <dsp:cNvSpPr/>
      </dsp:nvSpPr>
      <dsp:spPr>
        <a:xfrm>
          <a:off x="126975" y="76101"/>
          <a:ext cx="5339700" cy="6481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800" kern="1200" dirty="0" smtClean="0"/>
            <a:t>ルートデータを受け取る</a:t>
          </a:r>
          <a:endParaRPr kumimoji="1" lang="ja-JP" altLang="en-US" sz="2800" kern="1200" dirty="0"/>
        </a:p>
      </dsp:txBody>
      <dsp:txXfrm>
        <a:off x="145958" y="95084"/>
        <a:ext cx="4449773" cy="610166"/>
      </dsp:txXfrm>
    </dsp:sp>
    <dsp:sp modelId="{374190D9-43C1-47AB-AD7D-635C74A21E48}">
      <dsp:nvSpPr>
        <dsp:cNvPr id="0" name=""/>
        <dsp:cNvSpPr/>
      </dsp:nvSpPr>
      <dsp:spPr>
        <a:xfrm>
          <a:off x="496382" y="809244"/>
          <a:ext cx="5436302" cy="6829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800" kern="1200" dirty="0" smtClean="0"/>
            <a:t>走行開始信号を受け取る</a:t>
          </a:r>
          <a:endParaRPr kumimoji="1" lang="ja-JP" altLang="en-US" sz="2800" kern="1200" dirty="0"/>
        </a:p>
      </dsp:txBody>
      <dsp:txXfrm>
        <a:off x="516386" y="829248"/>
        <a:ext cx="4494694" cy="642991"/>
      </dsp:txXfrm>
    </dsp:sp>
    <dsp:sp modelId="{D4EACCA0-D936-4AB5-A198-B1C1E4BA3C4F}">
      <dsp:nvSpPr>
        <dsp:cNvPr id="0" name=""/>
        <dsp:cNvSpPr/>
      </dsp:nvSpPr>
      <dsp:spPr>
        <a:xfrm>
          <a:off x="907993" y="1596900"/>
          <a:ext cx="5448496" cy="7845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2400" kern="1200" dirty="0" smtClean="0"/>
            <a:t>Raspberry pi</a:t>
          </a:r>
          <a:r>
            <a:rPr lang="ja-JP" altLang="en-US" sz="2400" kern="1200" dirty="0" smtClean="0"/>
            <a:t>で処理を行い一行ずつデータを</a:t>
          </a:r>
          <a:r>
            <a:rPr lang="en-US" altLang="ja-JP" sz="2400" kern="1200" dirty="0" smtClean="0"/>
            <a:t>Arduino</a:t>
          </a:r>
          <a:r>
            <a:rPr lang="ja-JP" altLang="en-US" sz="2400" kern="1200" dirty="0" smtClean="0"/>
            <a:t>に送信</a:t>
          </a:r>
          <a:endParaRPr kumimoji="1" lang="ja-JP" altLang="en-US" sz="2400" kern="1200" dirty="0"/>
        </a:p>
      </dsp:txBody>
      <dsp:txXfrm>
        <a:off x="930973" y="1619880"/>
        <a:ext cx="4498914" cy="738629"/>
      </dsp:txXfrm>
    </dsp:sp>
    <dsp:sp modelId="{C008ADFF-644A-4EA0-B953-D4AB1EFD0210}">
      <dsp:nvSpPr>
        <dsp:cNvPr id="0" name=""/>
        <dsp:cNvSpPr/>
      </dsp:nvSpPr>
      <dsp:spPr>
        <a:xfrm>
          <a:off x="1242775" y="2431801"/>
          <a:ext cx="5495539" cy="637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800" kern="1200" dirty="0" smtClean="0"/>
            <a:t>受信データを実行する</a:t>
          </a:r>
          <a:endParaRPr lang="ja-JP" altLang="en-US" sz="2800" kern="1200" dirty="0"/>
        </a:p>
      </dsp:txBody>
      <dsp:txXfrm>
        <a:off x="1261456" y="2450482"/>
        <a:ext cx="4546753" cy="600468"/>
      </dsp:txXfrm>
    </dsp:sp>
    <dsp:sp modelId="{AF6F876B-70C0-493E-95B0-9A5A73242939}">
      <dsp:nvSpPr>
        <dsp:cNvPr id="0" name=""/>
        <dsp:cNvSpPr/>
      </dsp:nvSpPr>
      <dsp:spPr>
        <a:xfrm>
          <a:off x="1618110" y="3147474"/>
          <a:ext cx="5412921" cy="6964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2400" kern="1200" dirty="0" smtClean="0"/>
            <a:t>Raspberry Pi</a:t>
          </a:r>
          <a:r>
            <a:rPr lang="ja-JP" altLang="en-US" sz="2400" kern="1200" dirty="0" smtClean="0"/>
            <a:t>に次のデータ要求</a:t>
          </a:r>
          <a:endParaRPr lang="ja-JP" altLang="en-US" sz="2400" kern="1200" dirty="0"/>
        </a:p>
      </dsp:txBody>
      <dsp:txXfrm>
        <a:off x="1638508" y="3167872"/>
        <a:ext cx="4474402" cy="655635"/>
      </dsp:txXfrm>
    </dsp:sp>
    <dsp:sp modelId="{480C7BA1-F51B-423D-B3A5-9E8D61D67569}">
      <dsp:nvSpPr>
        <dsp:cNvPr id="0" name=""/>
        <dsp:cNvSpPr/>
      </dsp:nvSpPr>
      <dsp:spPr>
        <a:xfrm>
          <a:off x="4979457" y="530679"/>
          <a:ext cx="509988" cy="50998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/>
        </a:p>
      </dsp:txBody>
      <dsp:txXfrm>
        <a:off x="5094204" y="530679"/>
        <a:ext cx="280494" cy="383766"/>
      </dsp:txXfrm>
    </dsp:sp>
    <dsp:sp modelId="{3D40AC85-88D7-4A23-AFB8-51DCB478137F}">
      <dsp:nvSpPr>
        <dsp:cNvPr id="0" name=""/>
        <dsp:cNvSpPr/>
      </dsp:nvSpPr>
      <dsp:spPr>
        <a:xfrm>
          <a:off x="5492686" y="1323749"/>
          <a:ext cx="509988" cy="50998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/>
        </a:p>
      </dsp:txBody>
      <dsp:txXfrm>
        <a:off x="5607433" y="1323749"/>
        <a:ext cx="280494" cy="383766"/>
      </dsp:txXfrm>
    </dsp:sp>
    <dsp:sp modelId="{A2C8055C-C1BC-4FEC-95DF-5534CA0B8D61}">
      <dsp:nvSpPr>
        <dsp:cNvPr id="0" name=""/>
        <dsp:cNvSpPr/>
      </dsp:nvSpPr>
      <dsp:spPr>
        <a:xfrm>
          <a:off x="5788818" y="2191747"/>
          <a:ext cx="509988" cy="50998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/>
        </a:p>
      </dsp:txBody>
      <dsp:txXfrm>
        <a:off x="5903565" y="2191747"/>
        <a:ext cx="280494" cy="383766"/>
      </dsp:txXfrm>
    </dsp:sp>
    <dsp:sp modelId="{5DD58F16-ED62-4707-9AF7-EE15685ED8FC}">
      <dsp:nvSpPr>
        <dsp:cNvPr id="0" name=""/>
        <dsp:cNvSpPr/>
      </dsp:nvSpPr>
      <dsp:spPr>
        <a:xfrm>
          <a:off x="6080196" y="2905506"/>
          <a:ext cx="509988" cy="50998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/>
        </a:p>
      </dsp:txBody>
      <dsp:txXfrm>
        <a:off x="6194943" y="2905506"/>
        <a:ext cx="280494" cy="383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0156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680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818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6076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850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18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2376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2143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867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0401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5691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3ED59-6CB6-46C2-A716-1A6638C8F8C7}" type="datetimeFigureOut">
              <a:rPr kumimoji="1" lang="ja-JP" altLang="en-US" smtClean="0"/>
              <a:t>2017/11/17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BC12AF1-63C2-433D-A624-814061B25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4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9600" b="1" spc="50" dirty="0" smtClean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中間発表</a:t>
            </a:r>
            <a:endParaRPr kumimoji="1" lang="ja-JP" altLang="en-US" sz="9600" b="1" spc="50" dirty="0">
              <a:ln w="9525" cmpd="sng">
                <a:solidFill>
                  <a:srgbClr val="00206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37912" y="3509963"/>
            <a:ext cx="2497394" cy="51127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MIRS1704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07791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Running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6084" y="1750576"/>
            <a:ext cx="7937884" cy="334770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 smtClean="0"/>
              <a:t>完全自律走行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 smtClean="0"/>
              <a:t>運搬ルートの距離、曲がり角などの道順</a:t>
            </a:r>
            <a:r>
              <a:rPr lang="ja-JP" altLang="en-US" sz="3600" dirty="0" smtClean="0"/>
              <a:t>の情報を与えること</a:t>
            </a:r>
            <a:r>
              <a:rPr lang="ja-JP" altLang="en-US" sz="3600" dirty="0" smtClean="0"/>
              <a:t>で</a:t>
            </a:r>
            <a:r>
              <a:rPr lang="ja-JP" altLang="en-US" sz="3600" dirty="0" smtClean="0"/>
              <a:t>自</a:t>
            </a:r>
            <a:r>
              <a:rPr lang="ja-JP" altLang="en-US" sz="3600" dirty="0"/>
              <a:t>律</a:t>
            </a:r>
            <a:r>
              <a:rPr lang="ja-JP" altLang="en-US" sz="3600" dirty="0" smtClean="0"/>
              <a:t>走行</a:t>
            </a:r>
            <a:r>
              <a:rPr lang="ja-JP" altLang="en-US" sz="3600" dirty="0" smtClean="0"/>
              <a:t>を行う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/>
              <a:t>方位</a:t>
            </a:r>
            <a:r>
              <a:rPr lang="ja-JP" altLang="en-US" sz="3600" dirty="0" smtClean="0"/>
              <a:t>センサ</a:t>
            </a:r>
            <a:r>
              <a:rPr lang="ja-JP" altLang="en-US" sz="3600" dirty="0"/>
              <a:t>１</a:t>
            </a:r>
            <a:r>
              <a:rPr lang="ja-JP" altLang="en-US" sz="3600" dirty="0" smtClean="0"/>
              <a:t>つ</a:t>
            </a:r>
            <a:r>
              <a:rPr lang="ja-JP" altLang="en-US" sz="3600" dirty="0"/>
              <a:t>、タッチセンサ</a:t>
            </a:r>
            <a:r>
              <a:rPr lang="ja-JP" altLang="en-US" sz="3600" dirty="0" smtClean="0"/>
              <a:t>を</a:t>
            </a:r>
            <a:r>
              <a:rPr lang="ja-JP" altLang="en-US" sz="3600" dirty="0"/>
              <a:t>８</a:t>
            </a:r>
            <a:r>
              <a:rPr lang="ja-JP" altLang="en-US" sz="3600" dirty="0" smtClean="0"/>
              <a:t>方に</a:t>
            </a:r>
            <a:r>
              <a:rPr lang="ja-JP" altLang="en-US" sz="3600" dirty="0"/>
              <a:t>１</a:t>
            </a:r>
            <a:r>
              <a:rPr lang="ja-JP" altLang="en-US" sz="3600" dirty="0" smtClean="0"/>
              <a:t>つずつ</a:t>
            </a:r>
            <a:r>
              <a:rPr lang="ja-JP" altLang="en-US" sz="3600" dirty="0"/>
              <a:t>、</a:t>
            </a:r>
            <a:r>
              <a:rPr lang="ja-JP" altLang="en-US" sz="3600" dirty="0" smtClean="0"/>
              <a:t>超音波</a:t>
            </a:r>
            <a:r>
              <a:rPr lang="ja-JP" altLang="en-US" sz="3600" dirty="0"/>
              <a:t>センサ</a:t>
            </a:r>
            <a:r>
              <a:rPr lang="ja-JP" altLang="en-US" sz="3600" dirty="0" smtClean="0"/>
              <a:t>を</a:t>
            </a:r>
            <a:r>
              <a:rPr lang="ja-JP" altLang="en-US" sz="3600" dirty="0"/>
              <a:t>４</a:t>
            </a:r>
            <a:r>
              <a:rPr lang="ja-JP" altLang="en-US" sz="3600" dirty="0" smtClean="0"/>
              <a:t>方に１つずつ取り付け走行安定を目指す</a:t>
            </a:r>
            <a:endParaRPr lang="en-US" altLang="ja-JP" sz="36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73941" y="5442157"/>
            <a:ext cx="3013103" cy="84557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040" y="5334580"/>
            <a:ext cx="1306109" cy="130610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248" y="5442157"/>
            <a:ext cx="1306109" cy="130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563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/>
              <a:t>Running</a:t>
            </a:r>
            <a:endParaRPr kumimoji="1" lang="ja-JP" altLang="en-US" sz="54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21964" y="5835181"/>
            <a:ext cx="3013103" cy="845574"/>
          </a:xfrm>
          <a:prstGeom prst="rect">
            <a:avLst/>
          </a:prstGeom>
        </p:spPr>
      </p:pic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3100747654"/>
              </p:ext>
            </p:extLst>
          </p:nvPr>
        </p:nvGraphicFramePr>
        <p:xfrm>
          <a:off x="3471648" y="1135825"/>
          <a:ext cx="7264483" cy="4358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グループ化 8"/>
          <p:cNvGrpSpPr/>
          <p:nvPr/>
        </p:nvGrpSpPr>
        <p:grpSpPr>
          <a:xfrm>
            <a:off x="5553139" y="5075247"/>
            <a:ext cx="5454239" cy="608900"/>
            <a:chOff x="1638586" y="3390647"/>
            <a:chExt cx="5485701" cy="744288"/>
          </a:xfrm>
        </p:grpSpPr>
        <p:sp>
          <p:nvSpPr>
            <p:cNvPr id="10" name="角丸四角形 9"/>
            <p:cNvSpPr/>
            <p:nvPr/>
          </p:nvSpPr>
          <p:spPr>
            <a:xfrm>
              <a:off x="1638586" y="3390647"/>
              <a:ext cx="5485701" cy="7442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角丸四角形 4"/>
            <p:cNvSpPr/>
            <p:nvPr/>
          </p:nvSpPr>
          <p:spPr>
            <a:xfrm>
              <a:off x="1660385" y="3412446"/>
              <a:ext cx="4548669" cy="700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ja-JP" altLang="en-US" sz="2400" kern="1200" dirty="0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6058091" y="5122512"/>
            <a:ext cx="2764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srgbClr val="333333"/>
                </a:solidFill>
                <a:latin typeface="Verdana" panose="020B0604030504040204" pitchFamily="34" charset="0"/>
              </a:rPr>
              <a:t>目的地到達</a:t>
            </a:r>
            <a:endParaRPr lang="ja-JP" altLang="en-US" sz="28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9863338" y="4853280"/>
            <a:ext cx="483787" cy="483787"/>
            <a:chOff x="6230853" y="3082594"/>
            <a:chExt cx="483787" cy="483787"/>
          </a:xfrm>
        </p:grpSpPr>
        <p:sp>
          <p:nvSpPr>
            <p:cNvPr id="14" name="下矢印 13"/>
            <p:cNvSpPr/>
            <p:nvPr/>
          </p:nvSpPr>
          <p:spPr>
            <a:xfrm>
              <a:off x="6230853" y="3082594"/>
              <a:ext cx="483787" cy="483787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下矢印 4"/>
            <p:cNvSpPr/>
            <p:nvPr/>
          </p:nvSpPr>
          <p:spPr>
            <a:xfrm>
              <a:off x="6339705" y="3082594"/>
              <a:ext cx="266083" cy="364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2200" kern="1200"/>
            </a:p>
          </p:txBody>
        </p:sp>
      </p:grpSp>
      <p:sp>
        <p:nvSpPr>
          <p:cNvPr id="16" name="左カーブ矢印 15"/>
          <p:cNvSpPr/>
          <p:nvPr/>
        </p:nvSpPr>
        <p:spPr>
          <a:xfrm>
            <a:off x="9808782" y="3206381"/>
            <a:ext cx="429491" cy="775855"/>
          </a:xfrm>
          <a:prstGeom prst="curvedLeftArrow">
            <a:avLst>
              <a:gd name="adj1" fmla="val 24999"/>
              <a:gd name="adj2" fmla="val 9032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左カーブ矢印 17"/>
          <p:cNvSpPr/>
          <p:nvPr/>
        </p:nvSpPr>
        <p:spPr>
          <a:xfrm rot="10800000">
            <a:off x="4284936" y="3206380"/>
            <a:ext cx="429491" cy="775855"/>
          </a:xfrm>
          <a:prstGeom prst="curvedLeftArrow">
            <a:avLst>
              <a:gd name="adj1" fmla="val 24999"/>
              <a:gd name="adj2" fmla="val 9032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047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5400" b="1" dirty="0" smtClean="0"/>
              <a:t>Running</a:t>
            </a:r>
            <a:r>
              <a:rPr lang="ja-JP" altLang="en-US" b="1" dirty="0" smtClean="0"/>
              <a:t>　モジュール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構成図</a:t>
            </a:r>
            <a:endParaRPr kumimoji="1" lang="ja-JP" altLang="en-US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32218" y="5463639"/>
            <a:ext cx="3013103" cy="84557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7" y="3276317"/>
            <a:ext cx="4635689" cy="303289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174" y="159489"/>
            <a:ext cx="4616333" cy="311608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471681" y="6377114"/>
            <a:ext cx="327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Fig.2 : Arduino</a:t>
            </a:r>
            <a:r>
              <a:rPr lang="ja-JP" altLang="en-US" dirty="0" smtClean="0"/>
              <a:t>ﾓｼﾞｭ</a:t>
            </a:r>
            <a:r>
              <a:rPr lang="ja-JP" altLang="en-US" dirty="0"/>
              <a:t>ｰﾙ</a:t>
            </a:r>
            <a:r>
              <a:rPr lang="ja-JP" altLang="en-US" dirty="0" smtClean="0"/>
              <a:t>構成図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72228" y="3361377"/>
            <a:ext cx="367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Fig.3 : Raspberry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Pi</a:t>
            </a:r>
            <a:r>
              <a:rPr kumimoji="1" lang="ja-JP" altLang="en-US" dirty="0" smtClean="0"/>
              <a:t>ﾓｼﾞｭｰﾙ構成図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08087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5400" b="1" dirty="0" smtClean="0"/>
              <a:t>Running</a:t>
            </a:r>
            <a:r>
              <a:rPr lang="ja-JP" altLang="en-US" b="1" dirty="0" smtClean="0"/>
              <a:t>　コスト</a:t>
            </a:r>
            <a:endParaRPr kumimoji="1" lang="ja-JP" altLang="en-US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47140" y="5850948"/>
            <a:ext cx="3013103" cy="84557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75"/>
          <a:stretch/>
        </p:blipFill>
        <p:spPr>
          <a:xfrm>
            <a:off x="3548200" y="1708297"/>
            <a:ext cx="8212043" cy="284218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025205" y="4908329"/>
            <a:ext cx="3264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合計　</a:t>
            </a:r>
            <a:r>
              <a:rPr lang="en-US" altLang="ja-JP" sz="3200" dirty="0" smtClean="0">
                <a:latin typeface="+mj-ea"/>
                <a:ea typeface="+mj-ea"/>
              </a:rPr>
              <a:t>7,820</a:t>
            </a:r>
            <a:r>
              <a:rPr lang="ja-JP" altLang="en-US" sz="3200" dirty="0" smtClean="0">
                <a:latin typeface="+mj-ea"/>
                <a:ea typeface="+mj-ea"/>
              </a:rPr>
              <a:t>　円</a:t>
            </a:r>
            <a:endParaRPr lang="en-US" altLang="ja-JP" sz="32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743690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Elevator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7751" y="2124881"/>
            <a:ext cx="8169192" cy="29527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 smtClean="0"/>
              <a:t>エレベータでの階の乗降を実現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/>
              <a:t>本体</a:t>
            </a:r>
            <a:r>
              <a:rPr kumimoji="1" lang="ja-JP" altLang="en-US" sz="3600" dirty="0" smtClean="0"/>
              <a:t>に赤外線センサを搭載</a:t>
            </a:r>
            <a:endParaRPr kumimoji="1"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 smtClean="0"/>
              <a:t>ボタンを押す子機を作成し階の選択の際に使用する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70660" y="5811081"/>
            <a:ext cx="3013103" cy="84557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903" y="191841"/>
            <a:ext cx="1933040" cy="193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008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Elevator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7751" y="731520"/>
            <a:ext cx="7345438" cy="577685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2800" dirty="0"/>
              <a:t>子機は</a:t>
            </a:r>
            <a:r>
              <a:rPr lang="en-US" altLang="ja-JP" sz="2800" dirty="0"/>
              <a:t>PIC</a:t>
            </a:r>
            <a:r>
              <a:rPr lang="ja-JP" altLang="en-US" sz="2800" dirty="0"/>
              <a:t>マイコンによって制御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800" dirty="0" smtClean="0"/>
              <a:t>ボタン</a:t>
            </a:r>
            <a:r>
              <a:rPr lang="ja-JP" altLang="en-US" sz="2800" dirty="0"/>
              <a:t>押下はサーボモータを用いる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/>
              <a:t>MOS-FET</a:t>
            </a:r>
            <a:r>
              <a:rPr lang="ja-JP" altLang="en-US" sz="2800" dirty="0"/>
              <a:t>を併用することで、ボタンの長押しを実現する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/>
              <a:t>MIRS</a:t>
            </a:r>
            <a:r>
              <a:rPr lang="ja-JP" altLang="en-US" sz="2800" dirty="0"/>
              <a:t>との通信は赤外線を使用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/>
              <a:t>MIRS</a:t>
            </a:r>
            <a:r>
              <a:rPr lang="ja-JP" altLang="en-US" sz="2800" dirty="0"/>
              <a:t>本機から目的階情報を受信、また</a:t>
            </a:r>
            <a:r>
              <a:rPr lang="en-US" altLang="ja-JP" sz="2800" dirty="0"/>
              <a:t>MIRS</a:t>
            </a:r>
            <a:r>
              <a:rPr lang="ja-JP" altLang="en-US" sz="2800" dirty="0"/>
              <a:t>本機へ到着信号を発信する</a:t>
            </a:r>
            <a:r>
              <a:rPr lang="ja-JP" altLang="en-US" sz="2800" dirty="0" smtClean="0"/>
              <a:t>。この</a:t>
            </a:r>
            <a:r>
              <a:rPr lang="ja-JP" altLang="en-US" sz="2800" dirty="0"/>
              <a:t>信号は</a:t>
            </a:r>
            <a:r>
              <a:rPr lang="en-US" altLang="ja-JP" sz="2800" dirty="0"/>
              <a:t>MIRS</a:t>
            </a:r>
            <a:r>
              <a:rPr lang="ja-JP" altLang="en-US" sz="2800" dirty="0"/>
              <a:t>にとっての停止目標にもなっている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800" dirty="0" smtClean="0"/>
              <a:t>フォトリフレクタ</a:t>
            </a:r>
            <a:r>
              <a:rPr lang="ja-JP" altLang="en-US" sz="2800" dirty="0"/>
              <a:t>を用いエレベータの扉の開閉をカゴの内外から常時監視、相互通信を行うことで、</a:t>
            </a:r>
            <a:r>
              <a:rPr lang="en-US" altLang="ja-JP" sz="2800" dirty="0"/>
              <a:t>MIRS</a:t>
            </a:r>
            <a:r>
              <a:rPr lang="ja-JP" altLang="en-US" sz="2800" dirty="0"/>
              <a:t>が扉に挟まれることを防ぐ。</a:t>
            </a:r>
            <a:br>
              <a:rPr lang="ja-JP" altLang="en-US" sz="2800" dirty="0"/>
            </a:b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09396" y="5814499"/>
            <a:ext cx="3013103" cy="84557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9146" r="22446" b="12946"/>
          <a:stretch/>
        </p:blipFill>
        <p:spPr>
          <a:xfrm>
            <a:off x="10336028" y="130780"/>
            <a:ext cx="1054322" cy="156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41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Elevator</a:t>
            </a:r>
            <a:r>
              <a:rPr kumimoji="1" lang="ja-JP" altLang="en-US" sz="5400" b="1" dirty="0" smtClean="0"/>
              <a:t>　</a:t>
            </a:r>
            <a:r>
              <a:rPr lang="ja-JP" altLang="en-US" b="1" dirty="0"/>
              <a:t>システム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構成図</a:t>
            </a:r>
            <a:endParaRPr kumimoji="1" lang="ja-JP" altLang="en-US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677123" y="5900428"/>
            <a:ext cx="3013103" cy="8455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 r="35228" b="12898"/>
          <a:stretch/>
        </p:blipFill>
        <p:spPr>
          <a:xfrm>
            <a:off x="3632779" y="470539"/>
            <a:ext cx="3363444" cy="314002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75" b="11773"/>
          <a:stretch/>
        </p:blipFill>
        <p:spPr>
          <a:xfrm>
            <a:off x="7638870" y="859695"/>
            <a:ext cx="3280767" cy="275087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54"/>
          <a:stretch/>
        </p:blipFill>
        <p:spPr>
          <a:xfrm>
            <a:off x="4540103" y="3978959"/>
            <a:ext cx="4003608" cy="246501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632779" y="3725043"/>
            <a:ext cx="31347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+mj-lt"/>
              </a:rPr>
              <a:t>Fig.4 : </a:t>
            </a:r>
            <a:r>
              <a:rPr lang="ja-JP" altLang="en-US" sz="1050" dirty="0" smtClean="0">
                <a:latin typeface="+mj-lt"/>
              </a:rPr>
              <a:t>一階</a:t>
            </a:r>
            <a:r>
              <a:rPr lang="ja-JP" altLang="en-US" sz="1050" dirty="0">
                <a:latin typeface="+mj-lt"/>
              </a:rPr>
              <a:t>乗場操作盤設置用子機システム構成図</a:t>
            </a:r>
            <a:endParaRPr kumimoji="1" lang="ja-JP" altLang="en-US" sz="1050" dirty="0">
              <a:latin typeface="+mj-lt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192306" y="6500941"/>
            <a:ext cx="305243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 smtClean="0">
                <a:solidFill>
                  <a:srgbClr val="333333"/>
                </a:solidFill>
                <a:latin typeface="+mj-lt"/>
              </a:rPr>
              <a:t>Fig.5 : </a:t>
            </a:r>
            <a:r>
              <a:rPr lang="ja-JP" altLang="en-US" sz="1050" dirty="0">
                <a:solidFill>
                  <a:srgbClr val="333333"/>
                </a:solidFill>
                <a:latin typeface="+mj-lt"/>
              </a:rPr>
              <a:t>二階乗場操作盤設置用子機システム構成図</a:t>
            </a:r>
            <a:endParaRPr lang="ja-JP" altLang="en-US" sz="1050" dirty="0">
              <a:latin typeface="+mj-lt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771939" y="3725043"/>
            <a:ext cx="27735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 smtClean="0">
                <a:solidFill>
                  <a:srgbClr val="333333"/>
                </a:solidFill>
                <a:latin typeface="+mj-lt"/>
              </a:rPr>
              <a:t>Fig.6 :  </a:t>
            </a:r>
            <a:r>
              <a:rPr lang="ja-JP" altLang="en-US" sz="1050" dirty="0">
                <a:solidFill>
                  <a:srgbClr val="333333"/>
                </a:solidFill>
                <a:latin typeface="+mj-lt"/>
              </a:rPr>
              <a:t>カゴ操作盤設置用子機システム構成図</a:t>
            </a:r>
            <a:endParaRPr lang="ja-JP" altLang="en-US" sz="10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1657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Elevator</a:t>
            </a:r>
            <a:r>
              <a:rPr kumimoji="1" lang="ja-JP" altLang="en-US" sz="5400" b="1" dirty="0" smtClean="0"/>
              <a:t>　コスト</a:t>
            </a:r>
            <a:endParaRPr kumimoji="1" lang="ja-JP" altLang="en-US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01" y="812966"/>
            <a:ext cx="8286744" cy="472722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84442" y="5904737"/>
            <a:ext cx="3013103" cy="8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840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/>
              <a:t>Elevator</a:t>
            </a:r>
            <a:r>
              <a:rPr kumimoji="1" lang="ja-JP" altLang="en-US" sz="5400" b="1" dirty="0" smtClean="0"/>
              <a:t>　コスト</a:t>
            </a:r>
            <a:endParaRPr kumimoji="1" lang="ja-JP" altLang="en-US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84442" y="5904737"/>
            <a:ext cx="3013103" cy="84557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1" r="-1206" b="7207"/>
          <a:stretch/>
        </p:blipFill>
        <p:spPr>
          <a:xfrm>
            <a:off x="3775935" y="715448"/>
            <a:ext cx="6938682" cy="429761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105886" y="5166513"/>
            <a:ext cx="3340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合計　</a:t>
            </a:r>
            <a:r>
              <a:rPr kumimoji="1" lang="en-US" altLang="ja-JP" sz="3200" dirty="0" smtClean="0">
                <a:latin typeface="+mj-ea"/>
                <a:ea typeface="+mj-ea"/>
              </a:rPr>
              <a:t>9,113</a:t>
            </a:r>
            <a:r>
              <a:rPr kumimoji="1" lang="ja-JP" altLang="en-US" sz="3200" dirty="0" smtClean="0">
                <a:latin typeface="+mj-ea"/>
                <a:ea typeface="+mj-ea"/>
              </a:rPr>
              <a:t>　円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981205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Smart Phone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0631" y="1562425"/>
            <a:ext cx="8122024" cy="34824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 smtClean="0"/>
              <a:t>スマートフォンと</a:t>
            </a:r>
            <a:r>
              <a:rPr kumimoji="1" lang="en-US" altLang="ja-JP" sz="3600" dirty="0" smtClean="0"/>
              <a:t>MIRS</a:t>
            </a:r>
            <a:r>
              <a:rPr kumimoji="1" lang="ja-JP" altLang="en-US" sz="3600" dirty="0" smtClean="0"/>
              <a:t>との連動</a:t>
            </a:r>
            <a:endParaRPr kumimoji="1"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 smtClean="0"/>
              <a:t>学内回線を利用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/>
              <a:t>行先</a:t>
            </a:r>
            <a:r>
              <a:rPr kumimoji="1" lang="ja-JP" altLang="en-US" sz="3600" dirty="0" smtClean="0"/>
              <a:t>の指定</a:t>
            </a:r>
            <a:endParaRPr kumimoji="1"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/>
              <a:t>登録</a:t>
            </a:r>
            <a:r>
              <a:rPr lang="ja-JP" altLang="en-US" sz="3600" dirty="0" smtClean="0"/>
              <a:t>した場所から</a:t>
            </a:r>
            <a:r>
              <a:rPr lang="en-US" altLang="ja-JP" sz="3600" dirty="0" smtClean="0"/>
              <a:t>MIRS</a:t>
            </a:r>
            <a:r>
              <a:rPr lang="ja-JP" altLang="en-US" sz="3600" dirty="0" smtClean="0"/>
              <a:t>を呼び出せる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30911" y="5861168"/>
            <a:ext cx="3013103" cy="84557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449" y="5073765"/>
            <a:ext cx="2099741" cy="1574806"/>
          </a:xfrm>
          <a:prstGeom prst="rect">
            <a:avLst/>
          </a:prstGeom>
        </p:spPr>
      </p:pic>
      <p:sp>
        <p:nvSpPr>
          <p:cNvPr id="6" name="円形吹き出し 5"/>
          <p:cNvSpPr/>
          <p:nvPr/>
        </p:nvSpPr>
        <p:spPr>
          <a:xfrm>
            <a:off x="1780749" y="4019248"/>
            <a:ext cx="2100648" cy="1618735"/>
          </a:xfrm>
          <a:prstGeom prst="wedgeEllipseCallout">
            <a:avLst>
              <a:gd name="adj1" fmla="val 47776"/>
              <a:gd name="adj2" fmla="val 5738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1847" y="4245044"/>
            <a:ext cx="1978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MIRS</a:t>
            </a:r>
          </a:p>
          <a:p>
            <a:pPr algn="ctr"/>
            <a:r>
              <a:rPr kumimoji="1" lang="ja-JP" altLang="en-US" sz="2800" b="1" dirty="0" smtClean="0"/>
              <a:t>の呼び出し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948561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000" b="1" dirty="0" smtClean="0"/>
              <a:t>現代社会</a:t>
            </a:r>
            <a:endParaRPr kumimoji="1" lang="ja-JP" altLang="en-US" sz="4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29512" y="2483490"/>
            <a:ext cx="5871080" cy="18897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3600" dirty="0" smtClean="0"/>
              <a:t>大量</a:t>
            </a:r>
            <a:r>
              <a:rPr lang="ja-JP" altLang="en-US" sz="3600" dirty="0"/>
              <a:t>消費</a:t>
            </a:r>
            <a:endParaRPr lang="en-US" altLang="ja-JP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3600" dirty="0" smtClean="0"/>
              <a:t>高齢化社会</a:t>
            </a:r>
            <a:endParaRPr lang="en-US" altLang="ja-JP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3600" dirty="0" smtClean="0"/>
              <a:t>労働時間</a:t>
            </a:r>
            <a:endParaRPr lang="en-US" altLang="ja-JP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29512" y="1290101"/>
            <a:ext cx="364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運搬に関する課題</a:t>
            </a:r>
            <a:endParaRPr kumimoji="1" lang="ja-JP" altLang="en-US" sz="32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052" y="3202513"/>
            <a:ext cx="4837651" cy="290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89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15585"/>
              </p:ext>
            </p:extLst>
          </p:nvPr>
        </p:nvGraphicFramePr>
        <p:xfrm>
          <a:off x="3793731" y="1692384"/>
          <a:ext cx="746627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6274"/>
              </a:tblGrid>
              <a:tr h="507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機能</a:t>
                      </a:r>
                      <a:endParaRPr kumimoji="1" lang="en-US" altLang="ja-JP" sz="2800" dirty="0" smtClean="0"/>
                    </a:p>
                  </a:txBody>
                  <a:tcPr/>
                </a:tc>
              </a:tr>
              <a:tr h="51171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登録されたデータを表示する</a:t>
                      </a:r>
                      <a:endParaRPr kumimoji="1" lang="en-US" altLang="ja-JP" sz="2800" dirty="0" smtClean="0"/>
                    </a:p>
                  </a:txBody>
                  <a:tcPr/>
                </a:tc>
              </a:tr>
              <a:tr h="51171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登録されたデータを選択する機能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1171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洗濯したデータを送信する機能</a:t>
                      </a:r>
                      <a:endParaRPr kumimoji="1" lang="en-US" altLang="ja-JP" sz="2800" dirty="0" smtClean="0"/>
                    </a:p>
                  </a:txBody>
                  <a:tcPr/>
                </a:tc>
              </a:tr>
              <a:tr h="51171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データを入力する機能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1171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データを登録する機能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11713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操作ページと登録ページを切り替える機能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793731" y="772954"/>
            <a:ext cx="3569177" cy="992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 smtClean="0"/>
              <a:t>開発要素</a:t>
            </a:r>
            <a:endParaRPr kumimoji="1" lang="en-US" altLang="ja-JP" sz="3200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30911" y="5861168"/>
            <a:ext cx="3013103" cy="845574"/>
          </a:xfrm>
          <a:prstGeom prst="rect">
            <a:avLst/>
          </a:prstGeom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Smart Phone</a:t>
            </a:r>
            <a:endParaRPr kumimoji="1" lang="ja-JP" altLang="en-US" sz="5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93731" y="5630335"/>
            <a:ext cx="3395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全て</a:t>
            </a:r>
            <a:r>
              <a:rPr lang="en-US" altLang="ja-JP" sz="2400" dirty="0"/>
              <a:t>HTML</a:t>
            </a:r>
            <a:r>
              <a:rPr lang="ja-JP" altLang="en-US" sz="2400" dirty="0"/>
              <a:t>で作成する</a:t>
            </a:r>
          </a:p>
        </p:txBody>
      </p:sp>
    </p:spTree>
    <p:extLst>
      <p:ext uri="{BB962C8B-B14F-4D97-AF65-F5344CB8AC3E}">
        <p14:creationId xmlns:p14="http://schemas.microsoft.com/office/powerpoint/2010/main" val="20936830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521" y="804895"/>
            <a:ext cx="1892307" cy="2695954"/>
          </a:xfrm>
          <a:prstGeom prst="roundRect">
            <a:avLst>
              <a:gd name="adj" fmla="val 37830"/>
            </a:avLst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0" y="1200258"/>
            <a:ext cx="3496235" cy="460118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Mechanism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6235" y="2358995"/>
            <a:ext cx="6949440" cy="344244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/>
              <a:t>木材</a:t>
            </a:r>
            <a:r>
              <a:rPr lang="ja-JP" altLang="en-US" sz="3600" dirty="0" smtClean="0"/>
              <a:t>を利用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 smtClean="0"/>
              <a:t>運搬物の取り出し機構の開発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 smtClean="0"/>
              <a:t>耐荷重　ノート４０冊を基準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(</a:t>
            </a:r>
            <a:r>
              <a:rPr lang="ja-JP" altLang="en-US" sz="3600" dirty="0" smtClean="0"/>
              <a:t>約４</a:t>
            </a:r>
            <a:r>
              <a:rPr lang="en-US" altLang="ja-JP" sz="3600" dirty="0" smtClean="0"/>
              <a:t>kg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/>
              <a:t>天板</a:t>
            </a:r>
            <a:r>
              <a:rPr lang="ja-JP" altLang="en-US" sz="3600" dirty="0" smtClean="0"/>
              <a:t>は開閉可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/>
              <a:t>高さは約</a:t>
            </a:r>
            <a:r>
              <a:rPr lang="en-US" altLang="ja-JP" sz="3600" dirty="0">
                <a:latin typeface="+mj-ea"/>
                <a:ea typeface="+mj-ea"/>
              </a:rPr>
              <a:t>700</a:t>
            </a:r>
            <a:r>
              <a:rPr lang="en-US" altLang="ja-JP" sz="3600" dirty="0"/>
              <a:t>㎜</a:t>
            </a:r>
            <a:r>
              <a:rPr lang="ja-JP" altLang="en-US" sz="3600" dirty="0"/>
              <a:t>あり</a:t>
            </a:r>
            <a:r>
              <a:rPr lang="ja-JP" altLang="en-US" sz="3600" dirty="0" smtClean="0"/>
              <a:t>、</a:t>
            </a:r>
            <a:r>
              <a:rPr lang="ja-JP" altLang="en-US" sz="3600" dirty="0"/>
              <a:t>天板</a:t>
            </a:r>
            <a:r>
              <a:rPr lang="ja-JP" altLang="en-US" sz="3600" dirty="0" smtClean="0"/>
              <a:t>部分</a:t>
            </a:r>
            <a:r>
              <a:rPr lang="ja-JP" altLang="en-US" sz="3600" dirty="0"/>
              <a:t>と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荷台</a:t>
            </a:r>
            <a:r>
              <a:rPr lang="ja-JP" altLang="en-US" sz="3600" dirty="0"/>
              <a:t>部分に分かれている</a:t>
            </a: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endParaRPr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63183" y="5801441"/>
            <a:ext cx="3013103" cy="845574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8763183" y="804895"/>
            <a:ext cx="1008970" cy="276482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6970955" y="804895"/>
            <a:ext cx="1792228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418566" y="343230"/>
            <a:ext cx="1057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天板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48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84699" y="5904735"/>
            <a:ext cx="3013103" cy="845574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0" y="1145353"/>
            <a:ext cx="3555288" cy="460118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/>
              <a:t>Mechanism</a:t>
            </a:r>
            <a:r>
              <a:rPr kumimoji="1" lang="ja-JP" altLang="en-US" sz="5400" b="1" dirty="0" smtClean="0"/>
              <a:t>　</a:t>
            </a:r>
            <a:r>
              <a:rPr kumimoji="1" lang="en-US" altLang="ja-JP" sz="5400" b="1" dirty="0" smtClean="0"/>
              <a:t/>
            </a:r>
            <a:br>
              <a:rPr kumimoji="1" lang="en-US" altLang="ja-JP" sz="5400" b="1" dirty="0" smtClean="0"/>
            </a:br>
            <a:r>
              <a:rPr kumimoji="1" lang="ja-JP" altLang="en-US" sz="5400" b="1" dirty="0" smtClean="0"/>
              <a:t>コスト</a:t>
            </a:r>
            <a:endParaRPr kumimoji="1" lang="ja-JP" altLang="en-US" sz="5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5"/>
          <a:stretch/>
        </p:blipFill>
        <p:spPr>
          <a:xfrm>
            <a:off x="3466299" y="1667883"/>
            <a:ext cx="8132681" cy="307623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8089750" y="5032041"/>
            <a:ext cx="3313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合計　</a:t>
            </a:r>
            <a:r>
              <a:rPr kumimoji="1" lang="en-US" altLang="ja-JP" sz="3200" dirty="0" smtClean="0">
                <a:latin typeface="+mj-ea"/>
                <a:ea typeface="+mj-ea"/>
              </a:rPr>
              <a:t>7,847</a:t>
            </a:r>
            <a:r>
              <a:rPr kumimoji="1" lang="ja-JP" altLang="en-US" sz="3200" dirty="0" smtClean="0">
                <a:latin typeface="+mj-ea"/>
                <a:ea typeface="+mj-ea"/>
              </a:rPr>
              <a:t>　円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544624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5400" b="1" dirty="0" smtClean="0"/>
              <a:t>Future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6084" y="2140773"/>
            <a:ext cx="8057478" cy="2847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 smtClean="0"/>
              <a:t>配送・配達はロボットが行う</a:t>
            </a:r>
            <a:endParaRPr kumimoji="1"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 smtClean="0"/>
              <a:t>家事の負担も軽減</a:t>
            </a:r>
            <a:endParaRPr kumimoji="1"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3600" dirty="0" smtClean="0"/>
              <a:t>AED</a:t>
            </a:r>
            <a:r>
              <a:rPr lang="ja-JP" altLang="en-US" sz="3600" dirty="0" smtClean="0"/>
              <a:t>の運搬など医療現場でも活躍</a:t>
            </a:r>
            <a:endParaRPr kumimoji="1" lang="en-US" altLang="ja-JP" sz="3600" dirty="0" smtClean="0"/>
          </a:p>
          <a:p>
            <a:pPr>
              <a:buFont typeface="Wingdings" panose="05000000000000000000" pitchFamily="2" charset="2"/>
              <a:buChar char="u"/>
            </a:pP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63184" y="5829432"/>
            <a:ext cx="3013103" cy="8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103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88153" y="2171465"/>
            <a:ext cx="103320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学校生活に</a:t>
            </a:r>
            <a:r>
              <a:rPr lang="ja-JP" altLang="en-U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おける</a:t>
            </a:r>
            <a:endParaRPr lang="en-US" altLang="ja-JP" sz="5400" b="1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j-ea"/>
            </a:endParaRPr>
          </a:p>
          <a:p>
            <a:r>
              <a:rPr lang="en-US" altLang="ja-JP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    </a:t>
            </a:r>
            <a:r>
              <a:rPr lang="ja-JP" altLang="en-U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荷物を運搬する手間</a:t>
            </a:r>
            <a:r>
              <a:rPr lang="ja-JP" altLang="en-US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を</a:t>
            </a:r>
            <a:r>
              <a:rPr lang="en-US" altLang="ja-JP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/>
            </a:r>
            <a:br>
              <a:rPr lang="en-US" altLang="ja-JP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</a:br>
            <a:r>
              <a:rPr lang="en-US" altLang="ja-JP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    </a:t>
            </a:r>
            <a:r>
              <a:rPr lang="ja-JP" altLang="en-US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　</a:t>
            </a:r>
            <a:r>
              <a:rPr lang="ja-JP" altLang="en-U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  </a:t>
            </a:r>
            <a:r>
              <a:rPr lang="en-US" altLang="ja-JP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		 </a:t>
            </a:r>
            <a:r>
              <a:rPr lang="ja-JP" altLang="en-U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が解</a:t>
            </a:r>
            <a:r>
              <a:rPr lang="ja-JP" altLang="en-US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決</a:t>
            </a:r>
            <a:r>
              <a:rPr lang="ja-JP" altLang="en-U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します。</a:t>
            </a:r>
            <a:endParaRPr lang="ja-JP" altLang="en-US" sz="54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j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3405085" y="3911214"/>
            <a:ext cx="3013103" cy="8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96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プロジェクト</a:t>
            </a:r>
            <a:endParaRPr kumimoji="1" lang="ja-JP" altLang="en-US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1" b="24878"/>
          <a:stretch/>
        </p:blipFill>
        <p:spPr>
          <a:xfrm>
            <a:off x="4446886" y="2277640"/>
            <a:ext cx="6862439" cy="217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115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81953" cy="4601183"/>
          </a:xfrm>
        </p:spPr>
        <p:txBody>
          <a:bodyPr/>
          <a:lstStyle/>
          <a:p>
            <a:pPr algn="ctr"/>
            <a:r>
              <a:rPr kumimoji="1" lang="ja-JP" altLang="en-US" b="1" dirty="0" smtClean="0"/>
              <a:t>運ぱんマン</a:t>
            </a:r>
            <a:r>
              <a:rPr lang="en-US" altLang="ja-JP" b="1" dirty="0"/>
              <a:t/>
            </a:r>
            <a:br>
              <a:rPr lang="en-US" altLang="ja-JP" b="1" dirty="0"/>
            </a:br>
            <a:r>
              <a:rPr kumimoji="1" lang="ja-JP" altLang="en-US" b="1" dirty="0" smtClean="0"/>
              <a:t>とは？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57331" y="1534244"/>
            <a:ext cx="6223803" cy="78609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従来の運搬における人間の負担を補う</a:t>
            </a:r>
            <a:r>
              <a:rPr lang="ja-JP" altLang="en-US" sz="3600" dirty="0"/>
              <a:t>為</a:t>
            </a:r>
            <a:r>
              <a:rPr lang="ja-JP" altLang="en-US" sz="3600" dirty="0" smtClean="0"/>
              <a:t>の運搬型</a:t>
            </a:r>
            <a:r>
              <a:rPr lang="en-US" altLang="ja-JP" sz="3600" dirty="0" smtClean="0"/>
              <a:t>MIRS</a:t>
            </a:r>
            <a:endParaRPr kumimoji="1" lang="en-US" altLang="ja-JP" sz="36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84699" y="5442157"/>
            <a:ext cx="3013103" cy="845574"/>
          </a:xfrm>
          <a:prstGeom prst="rect">
            <a:avLst/>
          </a:prstGeom>
        </p:spPr>
      </p:pic>
      <p:sp>
        <p:nvSpPr>
          <p:cNvPr id="5" name="角丸四角形吹き出し 4"/>
          <p:cNvSpPr/>
          <p:nvPr/>
        </p:nvSpPr>
        <p:spPr>
          <a:xfrm>
            <a:off x="6056366" y="2681578"/>
            <a:ext cx="4627326" cy="2399335"/>
          </a:xfrm>
          <a:prstGeom prst="wedgeRoundRectCallout">
            <a:avLst>
              <a:gd name="adj1" fmla="val -67213"/>
              <a:gd name="adj2" fmla="val -562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2">
                    <a:lumMod val="50000"/>
                  </a:schemeClr>
                </a:solidFill>
              </a:rPr>
              <a:t>買い物の荷物運搬</a:t>
            </a:r>
            <a:endParaRPr kumimoji="1" lang="en-US" altLang="ja-JP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chemeClr val="tx2">
                    <a:lumMod val="50000"/>
                  </a:schemeClr>
                </a:solidFill>
              </a:rPr>
              <a:t>飲食店での配膳</a:t>
            </a:r>
            <a:endParaRPr kumimoji="1" lang="en-US" altLang="ja-JP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2">
                    <a:lumMod val="50000"/>
                  </a:schemeClr>
                </a:solidFill>
              </a:rPr>
              <a:t>荷卸しと荷積み</a:t>
            </a:r>
            <a:endParaRPr lang="en-US" altLang="ja-JP" sz="3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213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000" dirty="0"/>
              <a:t>コンセプト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41697" y="1762370"/>
            <a:ext cx="7673009" cy="3064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400" dirty="0" smtClean="0">
                <a:latin typeface="+mn-ea"/>
              </a:rPr>
              <a:t>学内にて</a:t>
            </a:r>
            <a:endParaRPr kumimoji="1" lang="en-US" altLang="ja-JP" sz="4400" dirty="0" smtClean="0">
              <a:latin typeface="+mn-ea"/>
            </a:endParaRPr>
          </a:p>
          <a:p>
            <a:pPr marL="0" indent="0" algn="ctr">
              <a:buNone/>
            </a:pPr>
            <a:r>
              <a:rPr lang="ja-JP" altLang="en-US" sz="4400" dirty="0" smtClean="0">
                <a:latin typeface="+mn-ea"/>
              </a:rPr>
              <a:t>「</a:t>
            </a:r>
            <a:r>
              <a:rPr kumimoji="1" lang="en-US" altLang="ja-JP" sz="4400" dirty="0" smtClean="0">
                <a:latin typeface="+mn-ea"/>
              </a:rPr>
              <a:t>POINT</a:t>
            </a:r>
            <a:r>
              <a:rPr lang="ja-JP" altLang="en-US" sz="4400" dirty="0" smtClean="0">
                <a:latin typeface="+mn-ea"/>
              </a:rPr>
              <a:t> </a:t>
            </a:r>
            <a:r>
              <a:rPr kumimoji="1" lang="en-US" altLang="ja-JP" sz="4400" dirty="0" smtClean="0">
                <a:latin typeface="+mn-ea"/>
              </a:rPr>
              <a:t>TO</a:t>
            </a:r>
            <a:r>
              <a:rPr lang="ja-JP" altLang="en-US" sz="4400" dirty="0" smtClean="0">
                <a:latin typeface="+mn-ea"/>
              </a:rPr>
              <a:t> </a:t>
            </a:r>
            <a:r>
              <a:rPr kumimoji="1" lang="en-US" altLang="ja-JP" sz="4400" dirty="0" smtClean="0">
                <a:latin typeface="+mn-ea"/>
              </a:rPr>
              <a:t>POINT</a:t>
            </a:r>
            <a:r>
              <a:rPr kumimoji="1" lang="ja-JP" altLang="en-US" sz="4400" dirty="0" smtClean="0">
                <a:latin typeface="+mn-ea"/>
              </a:rPr>
              <a:t>」の走行</a:t>
            </a:r>
            <a:endParaRPr kumimoji="1" lang="en-US" altLang="ja-JP" sz="4400" dirty="0" smtClean="0">
              <a:latin typeface="+mn-ea"/>
            </a:endParaRPr>
          </a:p>
          <a:p>
            <a:pPr marL="0" indent="0" algn="ctr">
              <a:buNone/>
            </a:pPr>
            <a:r>
              <a:rPr kumimoji="1" lang="ja-JP" altLang="en-US" sz="4400" dirty="0" smtClean="0">
                <a:latin typeface="+mn-ea"/>
              </a:rPr>
              <a:t>を行い目的地まで荷物の運搬</a:t>
            </a:r>
            <a:endParaRPr kumimoji="1" lang="en-US" altLang="ja-JP" sz="4400" dirty="0" smtClean="0">
              <a:latin typeface="+mn-ea"/>
            </a:endParaRPr>
          </a:p>
          <a:p>
            <a:pPr marL="0" indent="0" algn="ctr">
              <a:buNone/>
            </a:pPr>
            <a:r>
              <a:rPr kumimoji="1" lang="ja-JP" altLang="en-US" sz="4400" dirty="0" smtClean="0">
                <a:latin typeface="+mn-ea"/>
              </a:rPr>
              <a:t>を行うことで人の役に立つ</a:t>
            </a:r>
            <a:endParaRPr kumimoji="1" lang="ja-JP" altLang="en-US" sz="4400" dirty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84698" y="5452915"/>
            <a:ext cx="3013103" cy="8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611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/>
              <a:t>想定されるユーザー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3054" y="854515"/>
            <a:ext cx="5561704" cy="18308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4000" dirty="0" smtClean="0"/>
              <a:t>学生</a:t>
            </a:r>
            <a:endParaRPr kumimoji="1" lang="en-US" altLang="ja-JP" sz="4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4000" dirty="0" smtClean="0"/>
              <a:t>教員</a:t>
            </a:r>
            <a:endParaRPr lang="en-US" altLang="ja-JP" sz="4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4000" dirty="0"/>
              <a:t>学内</a:t>
            </a:r>
            <a:r>
              <a:rPr kumimoji="1" lang="ja-JP" altLang="en-US" sz="4000" dirty="0" smtClean="0"/>
              <a:t>にいるすべての人</a:t>
            </a:r>
            <a:endParaRPr kumimoji="1" lang="ja-JP" altLang="en-US" sz="4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95457" y="5442157"/>
            <a:ext cx="3013103" cy="845574"/>
          </a:xfrm>
          <a:prstGeom prst="rect">
            <a:avLst/>
          </a:prstGeom>
        </p:spPr>
      </p:pic>
      <p:graphicFrame>
        <p:nvGraphicFramePr>
          <p:cNvPr id="15" name="グラフ 14"/>
          <p:cNvGraphicFramePr/>
          <p:nvPr>
            <p:extLst>
              <p:ext uri="{D42A27DB-BD31-4B8C-83A1-F6EECF244321}">
                <p14:modId xmlns:p14="http://schemas.microsoft.com/office/powerpoint/2010/main" val="2382047926"/>
              </p:ext>
            </p:extLst>
          </p:nvPr>
        </p:nvGraphicFramePr>
        <p:xfrm>
          <a:off x="4603331" y="2835304"/>
          <a:ext cx="3541149" cy="357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144480" y="4824283"/>
            <a:ext cx="15321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高専祭アンケートより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2031043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23599" y="1123836"/>
            <a:ext cx="3695137" cy="4601183"/>
          </a:xfrm>
        </p:spPr>
        <p:txBody>
          <a:bodyPr/>
          <a:lstStyle/>
          <a:p>
            <a:pPr algn="ctr"/>
            <a:r>
              <a:rPr kumimoji="1" lang="ja-JP" altLang="en-US" b="1" dirty="0" smtClean="0"/>
              <a:t>主な機能・特徴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85477" y="1533603"/>
            <a:ext cx="8347934" cy="378165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3900" dirty="0" smtClean="0">
                <a:latin typeface="+mj-ea"/>
                <a:ea typeface="+mj-ea"/>
              </a:rPr>
              <a:t>START</a:t>
            </a:r>
            <a:r>
              <a:rPr lang="ja-JP" altLang="en-US" sz="3900" dirty="0" smtClean="0">
                <a:latin typeface="+mj-ea"/>
                <a:ea typeface="+mj-ea"/>
              </a:rPr>
              <a:t> </a:t>
            </a:r>
            <a:r>
              <a:rPr lang="en-US" altLang="ja-JP" sz="3900" dirty="0" smtClean="0">
                <a:latin typeface="+mj-ea"/>
                <a:ea typeface="+mj-ea"/>
              </a:rPr>
              <a:t>POINT</a:t>
            </a:r>
            <a:r>
              <a:rPr lang="ja-JP" altLang="en-US" sz="3900" dirty="0" smtClean="0">
                <a:latin typeface="+mj-ea"/>
                <a:ea typeface="+mj-ea"/>
              </a:rPr>
              <a:t>から指定した</a:t>
            </a:r>
            <a:endParaRPr lang="en-US" altLang="ja-JP" sz="39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sz="3900" dirty="0" smtClean="0">
                <a:latin typeface="+mj-ea"/>
                <a:ea typeface="+mj-ea"/>
              </a:rPr>
              <a:t>　</a:t>
            </a:r>
            <a:r>
              <a:rPr lang="en-US" altLang="ja-JP" sz="3900" dirty="0" smtClean="0">
                <a:latin typeface="+mj-ea"/>
                <a:ea typeface="+mj-ea"/>
              </a:rPr>
              <a:t>POINT</a:t>
            </a:r>
            <a:r>
              <a:rPr lang="ja-JP" altLang="en-US" sz="3900" dirty="0" smtClean="0">
                <a:latin typeface="+mj-ea"/>
                <a:ea typeface="+mj-ea"/>
              </a:rPr>
              <a:t>への走行。</a:t>
            </a:r>
            <a:endParaRPr lang="en-US" altLang="ja-JP" sz="39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900" dirty="0" smtClean="0">
                <a:latin typeface="+mj-ea"/>
                <a:ea typeface="+mj-ea"/>
              </a:rPr>
              <a:t>荷物の運搬を行う。</a:t>
            </a:r>
            <a:endParaRPr lang="en-US" altLang="ja-JP" sz="39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900" dirty="0" smtClean="0">
                <a:latin typeface="+mj-ea"/>
                <a:ea typeface="+mj-ea"/>
              </a:rPr>
              <a:t>エレベーターを活用した上下の移動。</a:t>
            </a:r>
            <a:endParaRPr lang="en-US" altLang="ja-JP" sz="39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900" dirty="0" smtClean="0">
                <a:latin typeface="+mj-ea"/>
                <a:ea typeface="+mj-ea"/>
              </a:rPr>
              <a:t>スマートフォンによる行先設定。</a:t>
            </a:r>
            <a:r>
              <a:rPr lang="en-US" altLang="ja-JP" sz="3900" dirty="0" smtClean="0">
                <a:latin typeface="+mj-ea"/>
                <a:ea typeface="+mj-ea"/>
              </a:rPr>
              <a:t>(POINT</a:t>
            </a:r>
            <a:r>
              <a:rPr lang="ja-JP" altLang="en-US" sz="3900" dirty="0" smtClean="0">
                <a:latin typeface="+mj-ea"/>
                <a:ea typeface="+mj-ea"/>
              </a:rPr>
              <a:t>の指定</a:t>
            </a:r>
            <a:r>
              <a:rPr lang="en-US" altLang="ja-JP" sz="3900" dirty="0" smtClean="0">
                <a:latin typeface="+mj-ea"/>
                <a:ea typeface="+mj-ea"/>
              </a:rPr>
              <a:t>)</a:t>
            </a:r>
            <a:endParaRPr lang="ja-JP" altLang="en-US" sz="39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l"/>
            </a:pPr>
            <a:endParaRPr kumimoji="1" lang="ja-JP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820308" y="5431399"/>
            <a:ext cx="3013103" cy="8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859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404" y="2396254"/>
            <a:ext cx="2857500" cy="28575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29" y="1846103"/>
            <a:ext cx="2172703" cy="162952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159" y="1398977"/>
            <a:ext cx="3396086" cy="4838376"/>
          </a:xfrm>
          <a:prstGeom prst="roundRect">
            <a:avLst>
              <a:gd name="adj" fmla="val 37830"/>
            </a:avLst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935306" y="5442157"/>
            <a:ext cx="3013103" cy="845574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1058728" y="4647385"/>
            <a:ext cx="2823410" cy="16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0545" y="3985804"/>
            <a:ext cx="22397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b="1" dirty="0"/>
              <a:t>Running</a:t>
            </a:r>
            <a:endParaRPr lang="ja-JP" altLang="en-US" sz="4400" b="1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9301360" y="2084443"/>
            <a:ext cx="238626" cy="513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9539986" y="2082926"/>
            <a:ext cx="23552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9656525" y="1438411"/>
            <a:ext cx="2291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 smtClean="0"/>
              <a:t>Elevator</a:t>
            </a:r>
            <a:endParaRPr kumimoji="1" lang="ja-JP" altLang="en-US" sz="4400" dirty="0"/>
          </a:p>
        </p:txBody>
      </p:sp>
      <p:cxnSp>
        <p:nvCxnSpPr>
          <p:cNvPr id="22" name="直線コネクタ 21"/>
          <p:cNvCxnSpPr/>
          <p:nvPr/>
        </p:nvCxnSpPr>
        <p:spPr>
          <a:xfrm flipH="1" flipV="1">
            <a:off x="3153269" y="1427747"/>
            <a:ext cx="293901" cy="343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66242" y="1427747"/>
            <a:ext cx="3087027" cy="10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55402" y="844617"/>
            <a:ext cx="338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/>
              <a:t>Smart Phone</a:t>
            </a:r>
            <a:endParaRPr kumimoji="1" lang="ja-JP" altLang="en-US" sz="4000" b="1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6932141" y="1198560"/>
            <a:ext cx="2866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043351" y="605600"/>
            <a:ext cx="3015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/>
              <a:t>Mechanism</a:t>
            </a:r>
            <a:endParaRPr kumimoji="1" lang="ja-JP" altLang="en-US" sz="4000" b="1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6547337" y="1198560"/>
            <a:ext cx="384804" cy="400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3882138" y="4663427"/>
            <a:ext cx="867094" cy="353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668907" y="5927000"/>
            <a:ext cx="421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latin typeface="+mj-ea"/>
                <a:ea typeface="+mj-ea"/>
              </a:rPr>
              <a:t>Cost : 23,780</a:t>
            </a:r>
            <a:r>
              <a:rPr lang="ja-JP" altLang="en-US" sz="3600" dirty="0" smtClean="0">
                <a:latin typeface="+mj-ea"/>
                <a:ea typeface="+mj-ea"/>
              </a:rPr>
              <a:t> </a:t>
            </a:r>
            <a:r>
              <a:rPr lang="en-US" altLang="ja-JP" sz="3600" dirty="0" smtClean="0">
                <a:latin typeface="+mj-ea"/>
                <a:ea typeface="+mj-ea"/>
              </a:rPr>
              <a:t>yen</a:t>
            </a:r>
            <a:endParaRPr kumimoji="1" lang="ja-JP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850046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 dirty="0" smtClean="0"/>
              <a:t>システム構成図</a:t>
            </a:r>
            <a:endParaRPr kumimoji="1" lang="ja-JP" altLang="en-US" sz="54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8" r="4782" b="25553"/>
          <a:stretch/>
        </p:blipFill>
        <p:spPr>
          <a:xfrm>
            <a:off x="8720153" y="5452914"/>
            <a:ext cx="3013103" cy="84557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6" t="4255" r="4762" b="11182"/>
          <a:stretch/>
        </p:blipFill>
        <p:spPr>
          <a:xfrm>
            <a:off x="3513487" y="946298"/>
            <a:ext cx="7977203" cy="440187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170917" y="5355688"/>
            <a:ext cx="25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Fig.1 : </a:t>
            </a:r>
            <a:r>
              <a:rPr kumimoji="1" lang="ja-JP" altLang="en-US" dirty="0" smtClean="0"/>
              <a:t>システム構築図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52076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レーム">
  <a:themeElements>
    <a:clrScheme name="フレーム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フレーム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フレーム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TM03457475[[fn=フレーム]]</Template>
  <TotalTime>731</TotalTime>
  <Words>496</Words>
  <Application>Microsoft Office PowerPoint</Application>
  <PresentationFormat>ワイド画面</PresentationFormat>
  <Paragraphs>105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ＭＳ ゴシック</vt:lpstr>
      <vt:lpstr>Arial</vt:lpstr>
      <vt:lpstr>Corbel</vt:lpstr>
      <vt:lpstr>Verdana</vt:lpstr>
      <vt:lpstr>Wingdings</vt:lpstr>
      <vt:lpstr>Wingdings 2</vt:lpstr>
      <vt:lpstr>フレーム</vt:lpstr>
      <vt:lpstr>中間発表</vt:lpstr>
      <vt:lpstr>現代社会</vt:lpstr>
      <vt:lpstr>プロジェクト</vt:lpstr>
      <vt:lpstr>運ぱんマン とは？</vt:lpstr>
      <vt:lpstr>コンセプト</vt:lpstr>
      <vt:lpstr>想定されるユーザー</vt:lpstr>
      <vt:lpstr>主な機能・特徴</vt:lpstr>
      <vt:lpstr>PowerPoint プレゼンテーション</vt:lpstr>
      <vt:lpstr>システム構成図</vt:lpstr>
      <vt:lpstr>Running</vt:lpstr>
      <vt:lpstr>Running</vt:lpstr>
      <vt:lpstr>Running　モジュール 構成図</vt:lpstr>
      <vt:lpstr>Running　コスト</vt:lpstr>
      <vt:lpstr>Elevator</vt:lpstr>
      <vt:lpstr>Elevator</vt:lpstr>
      <vt:lpstr>Elevator　システム 構成図</vt:lpstr>
      <vt:lpstr>Elevator　コスト</vt:lpstr>
      <vt:lpstr>Elevator　コスト</vt:lpstr>
      <vt:lpstr>Smart Phone</vt:lpstr>
      <vt:lpstr>Smart Phone</vt:lpstr>
      <vt:lpstr>Mechanism</vt:lpstr>
      <vt:lpstr>Mechanism　 コスト</vt:lpstr>
      <vt:lpstr>Future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中間発表</dc:title>
  <dc:creator>confuser</dc:creator>
  <cp:lastModifiedBy>confuser</cp:lastModifiedBy>
  <cp:revision>119</cp:revision>
  <dcterms:created xsi:type="dcterms:W3CDTF">2017-11-10T04:59:07Z</dcterms:created>
  <dcterms:modified xsi:type="dcterms:W3CDTF">2017-11-17T03:43:27Z</dcterms:modified>
</cp:coreProperties>
</file>