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95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9" d="100"/>
          <a:sy n="19" d="100"/>
        </p:scale>
        <p:origin x="3042" y="78"/>
      </p:cViewPr>
      <p:guideLst>
        <p:guide pos="9535"/>
        <p:guide orient="horz" pos="13481"/>
      </p:guideLst>
    </p:cSldViewPr>
  </p:slideViewPr>
  <p:notesTextViewPr>
    <p:cViewPr>
      <p:scale>
        <a:sx n="1" d="1"/>
        <a:sy n="1" d="1"/>
      </p:scale>
      <p:origin x="0" y="0"/>
    </p:cViewPr>
  </p:notesTextViewPr>
  <p:gridSpacing cx="1800000" cy="18000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ja-JP" altLang="en-US"/>
              <a:t>マスター タイトルの書式設定</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249574-7425-4874-B5A1-6EC886B69575}" type="datetimeFigureOut">
              <a:rPr kumimoji="1" lang="ja-JP" altLang="en-US" smtClean="0"/>
              <a:t>2017/11/1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4F2793-D80F-4A7D-A413-29D1BAE9BDDA}" type="slidenum">
              <a:rPr kumimoji="1" lang="ja-JP" altLang="en-US" smtClean="0"/>
              <a:t>‹#›</a:t>
            </a:fld>
            <a:endParaRPr kumimoji="1" lang="ja-JP" altLang="en-US"/>
          </a:p>
        </p:txBody>
      </p:sp>
    </p:spTree>
    <p:extLst>
      <p:ext uri="{BB962C8B-B14F-4D97-AF65-F5344CB8AC3E}">
        <p14:creationId xmlns:p14="http://schemas.microsoft.com/office/powerpoint/2010/main" val="2209973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249574-7425-4874-B5A1-6EC886B69575}" type="datetimeFigureOut">
              <a:rPr kumimoji="1" lang="ja-JP" altLang="en-US" smtClean="0"/>
              <a:t>2017/11/1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4F2793-D80F-4A7D-A413-29D1BAE9BDDA}" type="slidenum">
              <a:rPr kumimoji="1" lang="ja-JP" altLang="en-US" smtClean="0"/>
              <a:t>‹#›</a:t>
            </a:fld>
            <a:endParaRPr kumimoji="1" lang="ja-JP" altLang="en-US"/>
          </a:p>
        </p:txBody>
      </p:sp>
    </p:spTree>
    <p:extLst>
      <p:ext uri="{BB962C8B-B14F-4D97-AF65-F5344CB8AC3E}">
        <p14:creationId xmlns:p14="http://schemas.microsoft.com/office/powerpoint/2010/main" val="3251914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249574-7425-4874-B5A1-6EC886B69575}" type="datetimeFigureOut">
              <a:rPr kumimoji="1" lang="ja-JP" altLang="en-US" smtClean="0"/>
              <a:t>2017/11/1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4F2793-D80F-4A7D-A413-29D1BAE9BDDA}" type="slidenum">
              <a:rPr kumimoji="1" lang="ja-JP" altLang="en-US" smtClean="0"/>
              <a:t>‹#›</a:t>
            </a:fld>
            <a:endParaRPr kumimoji="1" lang="ja-JP" altLang="en-US"/>
          </a:p>
        </p:txBody>
      </p:sp>
    </p:spTree>
    <p:extLst>
      <p:ext uri="{BB962C8B-B14F-4D97-AF65-F5344CB8AC3E}">
        <p14:creationId xmlns:p14="http://schemas.microsoft.com/office/powerpoint/2010/main" val="1738615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249574-7425-4874-B5A1-6EC886B69575}" type="datetimeFigureOut">
              <a:rPr kumimoji="1" lang="ja-JP" altLang="en-US" smtClean="0"/>
              <a:t>2017/11/1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4F2793-D80F-4A7D-A413-29D1BAE9BDDA}" type="slidenum">
              <a:rPr kumimoji="1" lang="ja-JP" altLang="en-US" smtClean="0"/>
              <a:t>‹#›</a:t>
            </a:fld>
            <a:endParaRPr kumimoji="1" lang="ja-JP" altLang="en-US"/>
          </a:p>
        </p:txBody>
      </p:sp>
    </p:spTree>
    <p:extLst>
      <p:ext uri="{BB962C8B-B14F-4D97-AF65-F5344CB8AC3E}">
        <p14:creationId xmlns:p14="http://schemas.microsoft.com/office/powerpoint/2010/main" val="3914217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249574-7425-4874-B5A1-6EC886B69575}" type="datetimeFigureOut">
              <a:rPr kumimoji="1" lang="ja-JP" altLang="en-US" smtClean="0"/>
              <a:t>2017/11/1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4F2793-D80F-4A7D-A413-29D1BAE9BDDA}" type="slidenum">
              <a:rPr kumimoji="1" lang="ja-JP" altLang="en-US" smtClean="0"/>
              <a:t>‹#›</a:t>
            </a:fld>
            <a:endParaRPr kumimoji="1" lang="ja-JP" altLang="en-US"/>
          </a:p>
        </p:txBody>
      </p:sp>
    </p:spTree>
    <p:extLst>
      <p:ext uri="{BB962C8B-B14F-4D97-AF65-F5344CB8AC3E}">
        <p14:creationId xmlns:p14="http://schemas.microsoft.com/office/powerpoint/2010/main" val="15552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F249574-7425-4874-B5A1-6EC886B69575}" type="datetimeFigureOut">
              <a:rPr kumimoji="1" lang="ja-JP" altLang="en-US" smtClean="0"/>
              <a:t>2017/11/1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4F2793-D80F-4A7D-A413-29D1BAE9BDDA}" type="slidenum">
              <a:rPr kumimoji="1" lang="ja-JP" altLang="en-US" smtClean="0"/>
              <a:t>‹#›</a:t>
            </a:fld>
            <a:endParaRPr kumimoji="1" lang="ja-JP" altLang="en-US"/>
          </a:p>
        </p:txBody>
      </p:sp>
    </p:spTree>
    <p:extLst>
      <p:ext uri="{BB962C8B-B14F-4D97-AF65-F5344CB8AC3E}">
        <p14:creationId xmlns:p14="http://schemas.microsoft.com/office/powerpoint/2010/main" val="465584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ja-JP" altLang="en-US"/>
              <a:t>マスター テキストの書式設定</a:t>
            </a:r>
          </a:p>
        </p:txBody>
      </p:sp>
      <p:sp>
        <p:nvSpPr>
          <p:cNvPr id="4" name="Content Placeholder 3"/>
          <p:cNvSpPr>
            <a:spLocks noGrp="1"/>
          </p:cNvSpPr>
          <p:nvPr>
            <p:ph sz="half" idx="2"/>
          </p:nvPr>
        </p:nvSpPr>
        <p:spPr>
          <a:xfrm>
            <a:off x="2085368" y="15635264"/>
            <a:ext cx="12807832" cy="2299711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ja-JP" altLang="en-US"/>
              <a:t>マスター テキストの書式設定</a:t>
            </a:r>
          </a:p>
        </p:txBody>
      </p:sp>
      <p:sp>
        <p:nvSpPr>
          <p:cNvPr id="6" name="Content Placeholder 5"/>
          <p:cNvSpPr>
            <a:spLocks noGrp="1"/>
          </p:cNvSpPr>
          <p:nvPr>
            <p:ph sz="quarter" idx="4"/>
          </p:nvPr>
        </p:nvSpPr>
        <p:spPr>
          <a:xfrm>
            <a:off x="15326828" y="15635264"/>
            <a:ext cx="12870909" cy="2299711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F249574-7425-4874-B5A1-6EC886B69575}" type="datetimeFigureOut">
              <a:rPr kumimoji="1" lang="ja-JP" altLang="en-US" smtClean="0"/>
              <a:t>2017/11/1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74F2793-D80F-4A7D-A413-29D1BAE9BDDA}" type="slidenum">
              <a:rPr kumimoji="1" lang="ja-JP" altLang="en-US" smtClean="0"/>
              <a:t>‹#›</a:t>
            </a:fld>
            <a:endParaRPr kumimoji="1" lang="ja-JP" altLang="en-US"/>
          </a:p>
        </p:txBody>
      </p:sp>
    </p:spTree>
    <p:extLst>
      <p:ext uri="{BB962C8B-B14F-4D97-AF65-F5344CB8AC3E}">
        <p14:creationId xmlns:p14="http://schemas.microsoft.com/office/powerpoint/2010/main" val="3363154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F249574-7425-4874-B5A1-6EC886B69575}" type="datetimeFigureOut">
              <a:rPr kumimoji="1" lang="ja-JP" altLang="en-US" smtClean="0"/>
              <a:t>2017/11/1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74F2793-D80F-4A7D-A413-29D1BAE9BDDA}" type="slidenum">
              <a:rPr kumimoji="1" lang="ja-JP" altLang="en-US" smtClean="0"/>
              <a:t>‹#›</a:t>
            </a:fld>
            <a:endParaRPr kumimoji="1" lang="ja-JP" altLang="en-US"/>
          </a:p>
        </p:txBody>
      </p:sp>
    </p:spTree>
    <p:extLst>
      <p:ext uri="{BB962C8B-B14F-4D97-AF65-F5344CB8AC3E}">
        <p14:creationId xmlns:p14="http://schemas.microsoft.com/office/powerpoint/2010/main" val="4101275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249574-7425-4874-B5A1-6EC886B69575}" type="datetimeFigureOut">
              <a:rPr kumimoji="1" lang="ja-JP" altLang="en-US" smtClean="0"/>
              <a:t>2017/11/1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74F2793-D80F-4A7D-A413-29D1BAE9BDDA}" type="slidenum">
              <a:rPr kumimoji="1" lang="ja-JP" altLang="en-US" smtClean="0"/>
              <a:t>‹#›</a:t>
            </a:fld>
            <a:endParaRPr kumimoji="1" lang="ja-JP" altLang="en-US"/>
          </a:p>
        </p:txBody>
      </p:sp>
    </p:spTree>
    <p:extLst>
      <p:ext uri="{BB962C8B-B14F-4D97-AF65-F5344CB8AC3E}">
        <p14:creationId xmlns:p14="http://schemas.microsoft.com/office/powerpoint/2010/main" val="1566509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ja-JP" altLang="en-US"/>
              <a:t>マスター タイトルの書式設定</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249574-7425-4874-B5A1-6EC886B69575}" type="datetimeFigureOut">
              <a:rPr kumimoji="1" lang="ja-JP" altLang="en-US" smtClean="0"/>
              <a:t>2017/11/1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4F2793-D80F-4A7D-A413-29D1BAE9BDDA}" type="slidenum">
              <a:rPr kumimoji="1" lang="ja-JP" altLang="en-US" smtClean="0"/>
              <a:t>‹#›</a:t>
            </a:fld>
            <a:endParaRPr kumimoji="1" lang="ja-JP" altLang="en-US"/>
          </a:p>
        </p:txBody>
      </p:sp>
    </p:spTree>
    <p:extLst>
      <p:ext uri="{BB962C8B-B14F-4D97-AF65-F5344CB8AC3E}">
        <p14:creationId xmlns:p14="http://schemas.microsoft.com/office/powerpoint/2010/main" val="359422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249574-7425-4874-B5A1-6EC886B69575}" type="datetimeFigureOut">
              <a:rPr kumimoji="1" lang="ja-JP" altLang="en-US" smtClean="0"/>
              <a:t>2017/11/1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4F2793-D80F-4A7D-A413-29D1BAE9BDDA}" type="slidenum">
              <a:rPr kumimoji="1" lang="ja-JP" altLang="en-US" smtClean="0"/>
              <a:t>‹#›</a:t>
            </a:fld>
            <a:endParaRPr kumimoji="1" lang="ja-JP" altLang="en-US"/>
          </a:p>
        </p:txBody>
      </p:sp>
    </p:spTree>
    <p:extLst>
      <p:ext uri="{BB962C8B-B14F-4D97-AF65-F5344CB8AC3E}">
        <p14:creationId xmlns:p14="http://schemas.microsoft.com/office/powerpoint/2010/main" val="91223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7F249574-7425-4874-B5A1-6EC886B69575}" type="datetimeFigureOut">
              <a:rPr kumimoji="1" lang="ja-JP" altLang="en-US" smtClean="0"/>
              <a:t>2017/11/1</a:t>
            </a:fld>
            <a:endParaRPr kumimoji="1" lang="ja-JP"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574F2793-D80F-4A7D-A413-29D1BAE9BDDA}" type="slidenum">
              <a:rPr kumimoji="1" lang="ja-JP" altLang="en-US" smtClean="0"/>
              <a:t>‹#›</a:t>
            </a:fld>
            <a:endParaRPr kumimoji="1" lang="ja-JP" altLang="en-US"/>
          </a:p>
        </p:txBody>
      </p:sp>
    </p:spTree>
    <p:extLst>
      <p:ext uri="{BB962C8B-B14F-4D97-AF65-F5344CB8AC3E}">
        <p14:creationId xmlns:p14="http://schemas.microsoft.com/office/powerpoint/2010/main" val="9481961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kumimoji="1"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kumimoji="1"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kumimoji="1"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kumimoji="1"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9pPr>
    </p:bodyStyle>
    <p:otherStyle>
      <a:defPPr>
        <a:defRPr lang="en-US"/>
      </a:defPPr>
      <a:lvl1pPr marL="0" algn="l" defTabSz="3027487" rtl="0" eaLnBrk="1" latinLnBrk="0" hangingPunct="1">
        <a:defRPr kumimoji="1" sz="5960" kern="1200">
          <a:solidFill>
            <a:schemeClr val="tx1"/>
          </a:solidFill>
          <a:latin typeface="+mn-lt"/>
          <a:ea typeface="+mn-ea"/>
          <a:cs typeface="+mn-cs"/>
        </a:defRPr>
      </a:lvl1pPr>
      <a:lvl2pPr marL="1513743" algn="l" defTabSz="3027487" rtl="0" eaLnBrk="1" latinLnBrk="0" hangingPunct="1">
        <a:defRPr kumimoji="1" sz="5960" kern="1200">
          <a:solidFill>
            <a:schemeClr val="tx1"/>
          </a:solidFill>
          <a:latin typeface="+mn-lt"/>
          <a:ea typeface="+mn-ea"/>
          <a:cs typeface="+mn-cs"/>
        </a:defRPr>
      </a:lvl2pPr>
      <a:lvl3pPr marL="3027487" algn="l" defTabSz="3027487" rtl="0" eaLnBrk="1" latinLnBrk="0" hangingPunct="1">
        <a:defRPr kumimoji="1" sz="5960" kern="1200">
          <a:solidFill>
            <a:schemeClr val="tx1"/>
          </a:solidFill>
          <a:latin typeface="+mn-lt"/>
          <a:ea typeface="+mn-ea"/>
          <a:cs typeface="+mn-cs"/>
        </a:defRPr>
      </a:lvl3pPr>
      <a:lvl4pPr marL="4541230" algn="l" defTabSz="3027487" rtl="0" eaLnBrk="1" latinLnBrk="0" hangingPunct="1">
        <a:defRPr kumimoji="1" sz="5960" kern="1200">
          <a:solidFill>
            <a:schemeClr val="tx1"/>
          </a:solidFill>
          <a:latin typeface="+mn-lt"/>
          <a:ea typeface="+mn-ea"/>
          <a:cs typeface="+mn-cs"/>
        </a:defRPr>
      </a:lvl4pPr>
      <a:lvl5pPr marL="6054974" algn="l" defTabSz="3027487" rtl="0" eaLnBrk="1" latinLnBrk="0" hangingPunct="1">
        <a:defRPr kumimoji="1" sz="5960" kern="1200">
          <a:solidFill>
            <a:schemeClr val="tx1"/>
          </a:solidFill>
          <a:latin typeface="+mn-lt"/>
          <a:ea typeface="+mn-ea"/>
          <a:cs typeface="+mn-cs"/>
        </a:defRPr>
      </a:lvl5pPr>
      <a:lvl6pPr marL="7568717" algn="l" defTabSz="3027487" rtl="0" eaLnBrk="1" latinLnBrk="0" hangingPunct="1">
        <a:defRPr kumimoji="1" sz="5960" kern="1200">
          <a:solidFill>
            <a:schemeClr val="tx1"/>
          </a:solidFill>
          <a:latin typeface="+mn-lt"/>
          <a:ea typeface="+mn-ea"/>
          <a:cs typeface="+mn-cs"/>
        </a:defRPr>
      </a:lvl6pPr>
      <a:lvl7pPr marL="9082461" algn="l" defTabSz="3027487" rtl="0" eaLnBrk="1" latinLnBrk="0" hangingPunct="1">
        <a:defRPr kumimoji="1" sz="5960" kern="1200">
          <a:solidFill>
            <a:schemeClr val="tx1"/>
          </a:solidFill>
          <a:latin typeface="+mn-lt"/>
          <a:ea typeface="+mn-ea"/>
          <a:cs typeface="+mn-cs"/>
        </a:defRPr>
      </a:lvl7pPr>
      <a:lvl8pPr marL="10596204" algn="l" defTabSz="3027487" rtl="0" eaLnBrk="1" latinLnBrk="0" hangingPunct="1">
        <a:defRPr kumimoji="1" sz="5960" kern="1200">
          <a:solidFill>
            <a:schemeClr val="tx1"/>
          </a:solidFill>
          <a:latin typeface="+mn-lt"/>
          <a:ea typeface="+mn-ea"/>
          <a:cs typeface="+mn-cs"/>
        </a:defRPr>
      </a:lvl8pPr>
      <a:lvl9pPr marL="12109948" algn="l" defTabSz="3027487" rtl="0" eaLnBrk="1" latinLnBrk="0" hangingPunct="1">
        <a:defRPr kumimoji="1"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6.png"/><Relationship Id="rId2" Type="http://schemas.openxmlformats.org/officeDocument/2006/relationships/image" Target="../media/image1.png"/><Relationship Id="rId16"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8.png"/><Relationship Id="rId10"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image" Target="../media/image8.svg"/><Relationship Id="rId1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a:extLst>
              <a:ext uri="{FF2B5EF4-FFF2-40B4-BE49-F238E27FC236}">
                <a16:creationId xmlns:a16="http://schemas.microsoft.com/office/drawing/2014/main" xmlns="" id="{3E4213ED-2D16-4475-8243-83873C4026A9}"/>
              </a:ext>
            </a:extLst>
          </p:cNvPr>
          <p:cNvSpPr/>
          <p:nvPr/>
        </p:nvSpPr>
        <p:spPr>
          <a:xfrm>
            <a:off x="-2013843" y="11642920"/>
            <a:ext cx="33493583" cy="3640483"/>
          </a:xfrm>
          <a:prstGeom prst="rect">
            <a:avLst/>
          </a:prstGeom>
          <a:noFill/>
          <a:ln w="38100">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xmlns="" id="{040A4945-CB04-4767-ACA5-FF588292C309}"/>
              </a:ext>
            </a:extLst>
          </p:cNvPr>
          <p:cNvSpPr/>
          <p:nvPr/>
        </p:nvSpPr>
        <p:spPr>
          <a:xfrm>
            <a:off x="0" y="2372222"/>
            <a:ext cx="30275213" cy="3708015"/>
          </a:xfrm>
          <a:prstGeom prst="rect">
            <a:avLst/>
          </a:prstGeom>
          <a:solidFill>
            <a:srgbClr val="00FF0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直方体 4">
            <a:extLst>
              <a:ext uri="{FF2B5EF4-FFF2-40B4-BE49-F238E27FC236}">
                <a16:creationId xmlns:a16="http://schemas.microsoft.com/office/drawing/2014/main" xmlns="" id="{D90C3032-F76A-4D3D-9101-F02ADF1FF57D}"/>
              </a:ext>
            </a:extLst>
          </p:cNvPr>
          <p:cNvSpPr/>
          <p:nvPr/>
        </p:nvSpPr>
        <p:spPr>
          <a:xfrm>
            <a:off x="2689402" y="25871211"/>
            <a:ext cx="4345290" cy="4805603"/>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楕円 5">
            <a:extLst>
              <a:ext uri="{FF2B5EF4-FFF2-40B4-BE49-F238E27FC236}">
                <a16:creationId xmlns:a16="http://schemas.microsoft.com/office/drawing/2014/main" xmlns="" id="{E1642B43-A634-4BE0-B732-5F58981EBBFE}"/>
              </a:ext>
            </a:extLst>
          </p:cNvPr>
          <p:cNvSpPr/>
          <p:nvPr/>
        </p:nvSpPr>
        <p:spPr>
          <a:xfrm>
            <a:off x="1945166" y="30420354"/>
            <a:ext cx="1071423" cy="107124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a:extLst>
              <a:ext uri="{FF2B5EF4-FFF2-40B4-BE49-F238E27FC236}">
                <a16:creationId xmlns:a16="http://schemas.microsoft.com/office/drawing/2014/main" xmlns="" id="{0130E996-1A2D-459D-A0CE-06785D1CF4EA}"/>
              </a:ext>
            </a:extLst>
          </p:cNvPr>
          <p:cNvSpPr/>
          <p:nvPr/>
        </p:nvSpPr>
        <p:spPr>
          <a:xfrm>
            <a:off x="4650444" y="40278187"/>
            <a:ext cx="768260" cy="892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柱 7">
            <a:extLst>
              <a:ext uri="{FF2B5EF4-FFF2-40B4-BE49-F238E27FC236}">
                <a16:creationId xmlns:a16="http://schemas.microsoft.com/office/drawing/2014/main" xmlns="" id="{05CCCFDA-C461-45A2-ACDC-7DF7A7FEAAB7}"/>
              </a:ext>
            </a:extLst>
          </p:cNvPr>
          <p:cNvSpPr/>
          <p:nvPr/>
        </p:nvSpPr>
        <p:spPr>
          <a:xfrm flipH="1">
            <a:off x="3781614" y="38545966"/>
            <a:ext cx="1662714" cy="2333690"/>
          </a:xfrm>
          <a:prstGeom prst="can">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4400" dirty="0"/>
              <a:t>MIRS</a:t>
            </a:r>
            <a:endParaRPr kumimoji="1" lang="ja-JP" altLang="en-US" sz="2400" dirty="0"/>
          </a:p>
        </p:txBody>
      </p:sp>
      <p:sp>
        <p:nvSpPr>
          <p:cNvPr id="9" name="テキスト ボックス 8">
            <a:extLst>
              <a:ext uri="{FF2B5EF4-FFF2-40B4-BE49-F238E27FC236}">
                <a16:creationId xmlns:a16="http://schemas.microsoft.com/office/drawing/2014/main" xmlns="" id="{BA47C9A1-0E04-4765-A857-9D48EF0D4CCE}"/>
              </a:ext>
            </a:extLst>
          </p:cNvPr>
          <p:cNvSpPr txBox="1"/>
          <p:nvPr/>
        </p:nvSpPr>
        <p:spPr>
          <a:xfrm>
            <a:off x="1470159" y="1356559"/>
            <a:ext cx="13731741" cy="1015663"/>
          </a:xfrm>
          <a:prstGeom prst="rect">
            <a:avLst/>
          </a:prstGeom>
          <a:noFill/>
        </p:spPr>
        <p:txBody>
          <a:bodyPr wrap="square" rtlCol="0">
            <a:spAutoFit/>
          </a:bodyPr>
          <a:lstStyle/>
          <a:p>
            <a:r>
              <a:rPr kumimoji="1" lang="en-US" altLang="ja-JP" sz="6000" dirty="0"/>
              <a:t>MIRS1704</a:t>
            </a:r>
            <a:r>
              <a:rPr kumimoji="1" lang="ja-JP" altLang="en-US" sz="6000" dirty="0"/>
              <a:t> 自立</a:t>
            </a:r>
            <a:r>
              <a:rPr kumimoji="1" lang="ja-JP" altLang="en-US" sz="6000" dirty="0" smtClean="0"/>
              <a:t>走行型運搬ロボット</a:t>
            </a:r>
            <a:endParaRPr kumimoji="1" lang="ja-JP" altLang="en-US" sz="6000" dirty="0"/>
          </a:p>
        </p:txBody>
      </p:sp>
      <p:sp>
        <p:nvSpPr>
          <p:cNvPr id="10" name="楕円 9">
            <a:extLst>
              <a:ext uri="{FF2B5EF4-FFF2-40B4-BE49-F238E27FC236}">
                <a16:creationId xmlns:a16="http://schemas.microsoft.com/office/drawing/2014/main" xmlns="" id="{27EF7CD7-EF7B-4E1C-98B0-D7550E87DD84}"/>
              </a:ext>
            </a:extLst>
          </p:cNvPr>
          <p:cNvSpPr/>
          <p:nvPr/>
        </p:nvSpPr>
        <p:spPr>
          <a:xfrm>
            <a:off x="1238423" y="15860368"/>
            <a:ext cx="4101418" cy="442567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xmlns="" id="{DC41D1F7-7ACA-4E1E-8B0C-592F6D4C7FBD}"/>
              </a:ext>
            </a:extLst>
          </p:cNvPr>
          <p:cNvSpPr/>
          <p:nvPr/>
        </p:nvSpPr>
        <p:spPr>
          <a:xfrm>
            <a:off x="3017121" y="17792477"/>
            <a:ext cx="571967" cy="54224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xmlns="" id="{2485DA1B-994A-47B1-8011-1F7A070CA8DE}"/>
              </a:ext>
            </a:extLst>
          </p:cNvPr>
          <p:cNvSpPr/>
          <p:nvPr/>
        </p:nvSpPr>
        <p:spPr>
          <a:xfrm>
            <a:off x="5034574" y="17438228"/>
            <a:ext cx="305267" cy="1164163"/>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xmlns="" id="{6C6C1C1F-DEC5-4726-8FCF-72013AEDD315}"/>
              </a:ext>
            </a:extLst>
          </p:cNvPr>
          <p:cNvSpPr/>
          <p:nvPr/>
        </p:nvSpPr>
        <p:spPr>
          <a:xfrm>
            <a:off x="1261961" y="17491124"/>
            <a:ext cx="305267" cy="1164163"/>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xmlns="" id="{5E35E8C5-3E31-4796-93FA-CDED765D89AC}"/>
              </a:ext>
            </a:extLst>
          </p:cNvPr>
          <p:cNvSpPr/>
          <p:nvPr/>
        </p:nvSpPr>
        <p:spPr>
          <a:xfrm rot="5400000">
            <a:off x="3150470" y="19596363"/>
            <a:ext cx="305267" cy="1164163"/>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xmlns="" id="{B51A6152-FCF0-4AF3-8847-506A50C39F39}"/>
              </a:ext>
            </a:extLst>
          </p:cNvPr>
          <p:cNvSpPr/>
          <p:nvPr/>
        </p:nvSpPr>
        <p:spPr>
          <a:xfrm rot="5400000">
            <a:off x="3150470" y="15350923"/>
            <a:ext cx="305267" cy="1164163"/>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xmlns="" id="{EBB989DD-C551-414A-A984-8EF812157946}"/>
              </a:ext>
            </a:extLst>
          </p:cNvPr>
          <p:cNvSpPr/>
          <p:nvPr/>
        </p:nvSpPr>
        <p:spPr>
          <a:xfrm rot="5400000">
            <a:off x="3020974" y="15601507"/>
            <a:ext cx="564257" cy="405905"/>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xmlns="" id="{5B84664E-CE19-4E18-BDFC-6D65D5904730}"/>
              </a:ext>
            </a:extLst>
          </p:cNvPr>
          <p:cNvSpPr/>
          <p:nvPr/>
        </p:nvSpPr>
        <p:spPr>
          <a:xfrm rot="5400000">
            <a:off x="4511232" y="16445490"/>
            <a:ext cx="564257" cy="405905"/>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xmlns="" id="{E2E4B5C9-FF87-4F42-A430-9FED9A1DE2D3}"/>
              </a:ext>
            </a:extLst>
          </p:cNvPr>
          <p:cNvSpPr/>
          <p:nvPr/>
        </p:nvSpPr>
        <p:spPr>
          <a:xfrm rot="5400000">
            <a:off x="5031750" y="17802128"/>
            <a:ext cx="564257" cy="405905"/>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xmlns="" id="{CE5E322A-5CFB-45C3-B5BD-BC240944E322}"/>
              </a:ext>
            </a:extLst>
          </p:cNvPr>
          <p:cNvSpPr/>
          <p:nvPr/>
        </p:nvSpPr>
        <p:spPr>
          <a:xfrm rot="5400000">
            <a:off x="3020974" y="20071699"/>
            <a:ext cx="564257" cy="405905"/>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xmlns="" id="{3B86E55F-7304-45C4-B458-ABD62227FF92}"/>
              </a:ext>
            </a:extLst>
          </p:cNvPr>
          <p:cNvSpPr/>
          <p:nvPr/>
        </p:nvSpPr>
        <p:spPr>
          <a:xfrm rot="5400000">
            <a:off x="4515850" y="19496601"/>
            <a:ext cx="564257" cy="405905"/>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xmlns="" id="{673B048D-D024-4385-83E3-E6C9D582597F}"/>
              </a:ext>
            </a:extLst>
          </p:cNvPr>
          <p:cNvSpPr/>
          <p:nvPr/>
        </p:nvSpPr>
        <p:spPr>
          <a:xfrm rot="5400000">
            <a:off x="1746010" y="19496601"/>
            <a:ext cx="564257" cy="405905"/>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xmlns="" id="{5CD1243B-FC5D-4DDF-A5BD-A8B7E27A58DF}"/>
              </a:ext>
            </a:extLst>
          </p:cNvPr>
          <p:cNvSpPr/>
          <p:nvPr/>
        </p:nvSpPr>
        <p:spPr>
          <a:xfrm rot="5400000">
            <a:off x="1001774" y="17901766"/>
            <a:ext cx="564257" cy="405905"/>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xmlns="" id="{649E9C45-6090-471D-98A0-2B6A321AD987}"/>
              </a:ext>
            </a:extLst>
          </p:cNvPr>
          <p:cNvSpPr/>
          <p:nvPr/>
        </p:nvSpPr>
        <p:spPr>
          <a:xfrm rot="5400000">
            <a:off x="1639633" y="16372068"/>
            <a:ext cx="564257" cy="405905"/>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xmlns="" id="{DB3D93A0-E18A-4BB4-96AC-BEFA374F2E01}"/>
              </a:ext>
            </a:extLst>
          </p:cNvPr>
          <p:cNvSpPr txBox="1"/>
          <p:nvPr/>
        </p:nvSpPr>
        <p:spPr>
          <a:xfrm>
            <a:off x="7734084" y="26437690"/>
            <a:ext cx="21362459" cy="4708981"/>
          </a:xfrm>
          <a:prstGeom prst="rect">
            <a:avLst/>
          </a:prstGeom>
          <a:noFill/>
        </p:spPr>
        <p:txBody>
          <a:bodyPr wrap="square" rtlCol="0">
            <a:spAutoFit/>
          </a:bodyPr>
          <a:lstStyle/>
          <a:p>
            <a:r>
              <a:rPr kumimoji="1" lang="ja-JP" altLang="en-US" sz="7500" dirty="0"/>
              <a:t>エレベータでの階の昇降が可能！横方向だけでなく、縦方向の運搬もこなします。</a:t>
            </a:r>
            <a:endParaRPr kumimoji="1" lang="en-US" altLang="ja-JP" sz="7500" dirty="0"/>
          </a:p>
          <a:p>
            <a:r>
              <a:rPr kumimoji="1" lang="ja-JP" altLang="en-US" sz="7500" dirty="0"/>
              <a:t>本体に赤外線センサを搭載。エレベータと直接通信を行い、扉の開閉を行います。</a:t>
            </a:r>
          </a:p>
        </p:txBody>
      </p:sp>
      <p:sp>
        <p:nvSpPr>
          <p:cNvPr id="25" name="テキスト ボックス 24">
            <a:extLst>
              <a:ext uri="{FF2B5EF4-FFF2-40B4-BE49-F238E27FC236}">
                <a16:creationId xmlns:a16="http://schemas.microsoft.com/office/drawing/2014/main" xmlns="" id="{307FA08A-0A31-4758-AE11-33E310EBF002}"/>
              </a:ext>
            </a:extLst>
          </p:cNvPr>
          <p:cNvSpPr txBox="1"/>
          <p:nvPr/>
        </p:nvSpPr>
        <p:spPr>
          <a:xfrm>
            <a:off x="7169481" y="36251464"/>
            <a:ext cx="21060232" cy="4708981"/>
          </a:xfrm>
          <a:prstGeom prst="rect">
            <a:avLst/>
          </a:prstGeom>
          <a:noFill/>
        </p:spPr>
        <p:txBody>
          <a:bodyPr wrap="square" rtlCol="0">
            <a:spAutoFit/>
          </a:bodyPr>
          <a:lstStyle/>
          <a:p>
            <a:r>
              <a:rPr kumimoji="1" lang="ja-JP" altLang="en-US" sz="7500" dirty="0"/>
              <a:t>スマートフォンでの操作が可能！学内の回線を有効的に活用し、通信を行えるようにします。</a:t>
            </a:r>
            <a:endParaRPr kumimoji="1" lang="en-US" altLang="ja-JP" sz="7500" dirty="0"/>
          </a:p>
          <a:p>
            <a:r>
              <a:rPr kumimoji="1" lang="ja-JP" altLang="en-US" sz="7500" dirty="0"/>
              <a:t>行先の指定に使用するほか、登録した行先場所から運</a:t>
            </a:r>
            <a:r>
              <a:rPr kumimoji="1" lang="ja-JP" altLang="en-US" sz="7500" dirty="0"/>
              <a:t>ぱん</a:t>
            </a:r>
            <a:r>
              <a:rPr kumimoji="1" lang="ja-JP" altLang="en-US" sz="7500" dirty="0"/>
              <a:t>マンを呼び出すことに使用できます。</a:t>
            </a:r>
          </a:p>
        </p:txBody>
      </p:sp>
      <p:sp>
        <p:nvSpPr>
          <p:cNvPr id="26" name="楕円 25">
            <a:extLst>
              <a:ext uri="{FF2B5EF4-FFF2-40B4-BE49-F238E27FC236}">
                <a16:creationId xmlns:a16="http://schemas.microsoft.com/office/drawing/2014/main" xmlns="" id="{D01B9923-CCC6-440A-9D2C-ECF924792748}"/>
              </a:ext>
            </a:extLst>
          </p:cNvPr>
          <p:cNvSpPr/>
          <p:nvPr/>
        </p:nvSpPr>
        <p:spPr>
          <a:xfrm>
            <a:off x="953303" y="35868466"/>
            <a:ext cx="4914900" cy="131445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0" dirty="0">
                <a:solidFill>
                  <a:srgbClr val="002060"/>
                </a:solidFill>
              </a:rPr>
              <a:t>学内回線</a:t>
            </a:r>
          </a:p>
        </p:txBody>
      </p:sp>
      <p:pic>
        <p:nvPicPr>
          <p:cNvPr id="27" name="グラフィックス 26" descr="スマート フォン">
            <a:extLst>
              <a:ext uri="{FF2B5EF4-FFF2-40B4-BE49-F238E27FC236}">
                <a16:creationId xmlns:a16="http://schemas.microsoft.com/office/drawing/2014/main" xmlns="" id="{D0E0FD08-934D-46A0-91FD-EFAC8700EAC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flipH="1">
            <a:off x="865058" y="38837316"/>
            <a:ext cx="2097061" cy="2097061"/>
          </a:xfrm>
          <a:prstGeom prst="rect">
            <a:avLst/>
          </a:prstGeom>
        </p:spPr>
      </p:pic>
      <p:pic>
        <p:nvPicPr>
          <p:cNvPr id="28" name="グラフィックス 27" descr="線矢印: 直線">
            <a:extLst>
              <a:ext uri="{FF2B5EF4-FFF2-40B4-BE49-F238E27FC236}">
                <a16:creationId xmlns:a16="http://schemas.microsoft.com/office/drawing/2014/main" xmlns="" id="{AC7663B4-7783-4F11-A132-7151F1F0D14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rot="10800000">
            <a:off x="3164517" y="29127166"/>
            <a:ext cx="914400" cy="914400"/>
          </a:xfrm>
          <a:prstGeom prst="rect">
            <a:avLst/>
          </a:prstGeom>
        </p:spPr>
      </p:pic>
      <p:pic>
        <p:nvPicPr>
          <p:cNvPr id="29" name="グラフィックス 28" descr="線矢印: 直線">
            <a:extLst>
              <a:ext uri="{FF2B5EF4-FFF2-40B4-BE49-F238E27FC236}">
                <a16:creationId xmlns:a16="http://schemas.microsoft.com/office/drawing/2014/main" xmlns="" id="{F8268A38-4C7F-4085-BF5F-5A5E842EA875}"/>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3164517" y="29637702"/>
            <a:ext cx="914400" cy="914400"/>
          </a:xfrm>
          <a:prstGeom prst="rect">
            <a:avLst/>
          </a:prstGeom>
        </p:spPr>
      </p:pic>
      <p:pic>
        <p:nvPicPr>
          <p:cNvPr id="30" name="グラフィックス 29" descr="線矢印: 直線">
            <a:extLst>
              <a:ext uri="{FF2B5EF4-FFF2-40B4-BE49-F238E27FC236}">
                <a16:creationId xmlns:a16="http://schemas.microsoft.com/office/drawing/2014/main" xmlns="" id="{362FEA3E-A378-40E8-9381-B1337E233060}"/>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rot="5400000">
            <a:off x="3940596" y="37407241"/>
            <a:ext cx="914400" cy="914400"/>
          </a:xfrm>
          <a:prstGeom prst="rect">
            <a:avLst/>
          </a:prstGeom>
        </p:spPr>
      </p:pic>
      <p:pic>
        <p:nvPicPr>
          <p:cNvPr id="31" name="グラフィックス 30" descr="線矢印: 直線">
            <a:extLst>
              <a:ext uri="{FF2B5EF4-FFF2-40B4-BE49-F238E27FC236}">
                <a16:creationId xmlns:a16="http://schemas.microsoft.com/office/drawing/2014/main" xmlns="" id="{B28435D1-FBA6-4E80-95B1-8F70F5693AAE}"/>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rot="16200000">
            <a:off x="4415886" y="37407241"/>
            <a:ext cx="914400" cy="914400"/>
          </a:xfrm>
          <a:prstGeom prst="rect">
            <a:avLst/>
          </a:prstGeom>
        </p:spPr>
      </p:pic>
      <p:sp>
        <p:nvSpPr>
          <p:cNvPr id="32" name="楕円 31">
            <a:extLst>
              <a:ext uri="{FF2B5EF4-FFF2-40B4-BE49-F238E27FC236}">
                <a16:creationId xmlns:a16="http://schemas.microsoft.com/office/drawing/2014/main" xmlns="" id="{655B9EA8-F549-431D-ADB2-BE049797FD83}"/>
              </a:ext>
            </a:extLst>
          </p:cNvPr>
          <p:cNvSpPr/>
          <p:nvPr/>
        </p:nvSpPr>
        <p:spPr>
          <a:xfrm>
            <a:off x="3757921" y="40452116"/>
            <a:ext cx="729473" cy="71824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円柱 32">
            <a:extLst>
              <a:ext uri="{FF2B5EF4-FFF2-40B4-BE49-F238E27FC236}">
                <a16:creationId xmlns:a16="http://schemas.microsoft.com/office/drawing/2014/main" xmlns="" id="{5F749242-3D5C-48A1-9B93-08CDFAA9369C}"/>
              </a:ext>
            </a:extLst>
          </p:cNvPr>
          <p:cNvSpPr/>
          <p:nvPr/>
        </p:nvSpPr>
        <p:spPr>
          <a:xfrm>
            <a:off x="810590" y="27927386"/>
            <a:ext cx="2205999" cy="3254314"/>
          </a:xfrm>
          <a:prstGeom prst="can">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5400" dirty="0"/>
              <a:t>MIRS</a:t>
            </a:r>
            <a:endParaRPr kumimoji="1" lang="ja-JP" altLang="en-US" sz="5400" dirty="0"/>
          </a:p>
        </p:txBody>
      </p:sp>
      <p:sp>
        <p:nvSpPr>
          <p:cNvPr id="34" name="楕円 33">
            <a:extLst>
              <a:ext uri="{FF2B5EF4-FFF2-40B4-BE49-F238E27FC236}">
                <a16:creationId xmlns:a16="http://schemas.microsoft.com/office/drawing/2014/main" xmlns="" id="{75AD16F2-0484-40E5-82FF-3E7483BFFD76}"/>
              </a:ext>
            </a:extLst>
          </p:cNvPr>
          <p:cNvSpPr/>
          <p:nvPr/>
        </p:nvSpPr>
        <p:spPr>
          <a:xfrm>
            <a:off x="782400" y="30592756"/>
            <a:ext cx="1073333" cy="119049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5" name="グラフィックス 34" descr="線矢印: 直線">
            <a:extLst>
              <a:ext uri="{FF2B5EF4-FFF2-40B4-BE49-F238E27FC236}">
                <a16:creationId xmlns:a16="http://schemas.microsoft.com/office/drawing/2014/main" xmlns="" id="{0F33A931-74A3-4451-AE14-22EECD19E0BD}"/>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rot="5400000">
            <a:off x="1192224" y="37511086"/>
            <a:ext cx="914400" cy="914400"/>
          </a:xfrm>
          <a:prstGeom prst="rect">
            <a:avLst/>
          </a:prstGeom>
        </p:spPr>
      </p:pic>
      <p:pic>
        <p:nvPicPr>
          <p:cNvPr id="36" name="グラフィックス 35" descr="線矢印: 直線">
            <a:extLst>
              <a:ext uri="{FF2B5EF4-FFF2-40B4-BE49-F238E27FC236}">
                <a16:creationId xmlns:a16="http://schemas.microsoft.com/office/drawing/2014/main" xmlns="" id="{8A4F57A7-941C-4F60-8EF4-16F086ED86B8}"/>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rot="16200000">
            <a:off x="1667514" y="37511086"/>
            <a:ext cx="914400" cy="914400"/>
          </a:xfrm>
          <a:prstGeom prst="rect">
            <a:avLst/>
          </a:prstGeom>
        </p:spPr>
      </p:pic>
      <p:sp>
        <p:nvSpPr>
          <p:cNvPr id="37" name="テキスト ボックス 36">
            <a:extLst>
              <a:ext uri="{FF2B5EF4-FFF2-40B4-BE49-F238E27FC236}">
                <a16:creationId xmlns:a16="http://schemas.microsoft.com/office/drawing/2014/main" xmlns="" id="{6D893E4F-5E5E-44A9-9D88-0E5C27AC3BBE}"/>
              </a:ext>
            </a:extLst>
          </p:cNvPr>
          <p:cNvSpPr txBox="1"/>
          <p:nvPr/>
        </p:nvSpPr>
        <p:spPr>
          <a:xfrm>
            <a:off x="3313695" y="26950574"/>
            <a:ext cx="1609287" cy="1323439"/>
          </a:xfrm>
          <a:prstGeom prst="rect">
            <a:avLst/>
          </a:prstGeom>
          <a:noFill/>
        </p:spPr>
        <p:txBody>
          <a:bodyPr wrap="none" rtlCol="0">
            <a:spAutoFit/>
          </a:bodyPr>
          <a:lstStyle/>
          <a:p>
            <a:r>
              <a:rPr kumimoji="1" lang="en-US" altLang="ja-JP" sz="8000" dirty="0">
                <a:solidFill>
                  <a:schemeClr val="bg1"/>
                </a:solidFill>
              </a:rPr>
              <a:t>E.V.</a:t>
            </a:r>
            <a:endParaRPr kumimoji="1" lang="ja-JP" altLang="en-US" sz="3600" dirty="0">
              <a:solidFill>
                <a:schemeClr val="bg1"/>
              </a:solidFill>
            </a:endParaRPr>
          </a:p>
        </p:txBody>
      </p:sp>
      <p:sp>
        <p:nvSpPr>
          <p:cNvPr id="38" name="テキスト ボックス 37">
            <a:extLst>
              <a:ext uri="{FF2B5EF4-FFF2-40B4-BE49-F238E27FC236}">
                <a16:creationId xmlns:a16="http://schemas.microsoft.com/office/drawing/2014/main" xmlns="" id="{003067B7-CD60-47B5-913F-A77C5D310339}"/>
              </a:ext>
            </a:extLst>
          </p:cNvPr>
          <p:cNvSpPr txBox="1"/>
          <p:nvPr/>
        </p:nvSpPr>
        <p:spPr>
          <a:xfrm>
            <a:off x="1470159" y="6311303"/>
            <a:ext cx="27073416" cy="6278642"/>
          </a:xfrm>
          <a:prstGeom prst="rect">
            <a:avLst/>
          </a:prstGeom>
          <a:noFill/>
          <a:ln>
            <a:noFill/>
          </a:ln>
        </p:spPr>
        <p:txBody>
          <a:bodyPr wrap="square" rtlCol="0">
            <a:spAutoFit/>
          </a:bodyPr>
          <a:lstStyle/>
          <a:p>
            <a:r>
              <a:rPr kumimoji="1" lang="ja-JP" altLang="en-US" sz="7200" b="1" dirty="0" smtClean="0">
                <a:latin typeface="+mn-ea"/>
              </a:rPr>
              <a:t>～</a:t>
            </a:r>
            <a:r>
              <a:rPr kumimoji="1" lang="en-US" altLang="ja-JP" sz="7200" b="1" dirty="0" smtClean="0">
                <a:latin typeface="+mn-ea"/>
              </a:rPr>
              <a:t>STORY</a:t>
            </a:r>
            <a:r>
              <a:rPr kumimoji="1" lang="ja-JP" altLang="en-US" sz="7200" b="1" dirty="0" smtClean="0">
                <a:latin typeface="+mn-ea"/>
              </a:rPr>
              <a:t>～</a:t>
            </a:r>
            <a:endParaRPr kumimoji="1" lang="en-US" altLang="ja-JP" sz="7200" b="1" dirty="0" smtClean="0">
              <a:latin typeface="+mn-ea"/>
            </a:endParaRPr>
          </a:p>
          <a:p>
            <a:r>
              <a:rPr kumimoji="1" lang="ja-JP" altLang="en-US" sz="6600" dirty="0" smtClean="0"/>
              <a:t>広く</a:t>
            </a:r>
            <a:r>
              <a:rPr kumimoji="1" lang="ja-JP" altLang="en-US" sz="6600" dirty="0"/>
              <a:t>、上下移動も多い学内</a:t>
            </a:r>
            <a:r>
              <a:rPr kumimoji="1" lang="ja-JP" altLang="en-US" sz="6600" dirty="0" smtClean="0"/>
              <a:t>で物を</a:t>
            </a:r>
            <a:r>
              <a:rPr kumimoji="1" lang="ja-JP" altLang="en-US" sz="6600" dirty="0"/>
              <a:t>運ぶことは大変なことです。例として、</a:t>
            </a:r>
            <a:r>
              <a:rPr kumimoji="1" lang="ja-JP" altLang="en-US" sz="6600" dirty="0" smtClean="0"/>
              <a:t>先生方が資料運びで苦労されて</a:t>
            </a:r>
            <a:r>
              <a:rPr kumimoji="1" lang="ja-JP" altLang="en-US" sz="6600" dirty="0"/>
              <a:t>います。誰か</a:t>
            </a:r>
            <a:r>
              <a:rPr kumimoji="1" lang="ja-JP" altLang="en-US" sz="6600" dirty="0" smtClean="0"/>
              <a:t>に</a:t>
            </a:r>
            <a:r>
              <a:rPr kumimoji="1" lang="ja-JP" altLang="en-US" sz="6600" dirty="0"/>
              <a:t>持</a:t>
            </a:r>
            <a:r>
              <a:rPr kumimoji="1" lang="ja-JP" altLang="en-US" sz="6600" dirty="0" smtClean="0"/>
              <a:t>って</a:t>
            </a:r>
            <a:r>
              <a:rPr kumimoji="1" lang="ja-JP" altLang="en-US" sz="6600" dirty="0" smtClean="0"/>
              <a:t>もらいたい、</a:t>
            </a:r>
            <a:r>
              <a:rPr kumimoji="1" lang="ja-JP" altLang="en-US" sz="6600" dirty="0"/>
              <a:t>そのような状況で駆け付けて手助けができる運搬機を作ろうと思い、この運ぱんマンプロジェクトが立ちあがりました。</a:t>
            </a:r>
            <a:endParaRPr kumimoji="1" lang="en-US" altLang="ja-JP" sz="6600" dirty="0"/>
          </a:p>
          <a:p>
            <a:endParaRPr kumimoji="1" lang="ja-JP" altLang="en-US" sz="6600" dirty="0"/>
          </a:p>
        </p:txBody>
      </p:sp>
      <p:pic>
        <p:nvPicPr>
          <p:cNvPr id="39" name="グラフィックス 38" descr="スマート フォン">
            <a:extLst>
              <a:ext uri="{FF2B5EF4-FFF2-40B4-BE49-F238E27FC236}">
                <a16:creationId xmlns:a16="http://schemas.microsoft.com/office/drawing/2014/main" xmlns="" id="{F740FA37-ED2B-4A6B-8595-58625D5EEE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flipH="1">
            <a:off x="827219" y="32199045"/>
            <a:ext cx="3088578" cy="3088578"/>
          </a:xfrm>
          <a:prstGeom prst="rect">
            <a:avLst/>
          </a:prstGeom>
        </p:spPr>
      </p:pic>
      <p:sp>
        <p:nvSpPr>
          <p:cNvPr id="40" name="テキスト ボックス 39">
            <a:extLst>
              <a:ext uri="{FF2B5EF4-FFF2-40B4-BE49-F238E27FC236}">
                <a16:creationId xmlns:a16="http://schemas.microsoft.com/office/drawing/2014/main" xmlns="" id="{B85039E3-39C3-418E-8B95-AFAE9EAE0F83}"/>
              </a:ext>
            </a:extLst>
          </p:cNvPr>
          <p:cNvSpPr txBox="1"/>
          <p:nvPr/>
        </p:nvSpPr>
        <p:spPr>
          <a:xfrm>
            <a:off x="4050642" y="32947526"/>
            <a:ext cx="12463861" cy="2554545"/>
          </a:xfrm>
          <a:prstGeom prst="rect">
            <a:avLst/>
          </a:prstGeom>
          <a:noFill/>
        </p:spPr>
        <p:txBody>
          <a:bodyPr wrap="none" rtlCol="0">
            <a:spAutoFit/>
          </a:bodyPr>
          <a:lstStyle/>
          <a:p>
            <a:r>
              <a:rPr kumimoji="1" lang="en-US" altLang="ja-JP" sz="16000" dirty="0">
                <a:latin typeface="メイリオ" panose="020B0604030504040204" pitchFamily="50" charset="-128"/>
                <a:ea typeface="メイリオ" panose="020B0604030504040204" pitchFamily="50" charset="-128"/>
              </a:rPr>
              <a:t>SmartPhone</a:t>
            </a:r>
          </a:p>
        </p:txBody>
      </p:sp>
      <p:sp>
        <p:nvSpPr>
          <p:cNvPr id="41" name="正方形/長方形 40">
            <a:extLst>
              <a:ext uri="{FF2B5EF4-FFF2-40B4-BE49-F238E27FC236}">
                <a16:creationId xmlns:a16="http://schemas.microsoft.com/office/drawing/2014/main" xmlns="" id="{3E4213ED-2D16-4475-8243-83873C4026A9}"/>
              </a:ext>
            </a:extLst>
          </p:cNvPr>
          <p:cNvSpPr/>
          <p:nvPr/>
        </p:nvSpPr>
        <p:spPr>
          <a:xfrm>
            <a:off x="-2013843" y="21990156"/>
            <a:ext cx="33493583" cy="3640483"/>
          </a:xfrm>
          <a:prstGeom prst="rect">
            <a:avLst/>
          </a:prstGeom>
          <a:noFill/>
          <a:ln w="38100">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楕円 41">
            <a:extLst>
              <a:ext uri="{FF2B5EF4-FFF2-40B4-BE49-F238E27FC236}">
                <a16:creationId xmlns:a16="http://schemas.microsoft.com/office/drawing/2014/main" xmlns="" id="{00145B6C-2B03-4DEB-9977-BF80318BF4A3}"/>
              </a:ext>
            </a:extLst>
          </p:cNvPr>
          <p:cNvSpPr/>
          <p:nvPr/>
        </p:nvSpPr>
        <p:spPr>
          <a:xfrm>
            <a:off x="28485832" y="12441675"/>
            <a:ext cx="1371600" cy="156623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3" name="グラフィックス 42" descr="走る">
            <a:extLst>
              <a:ext uri="{FF2B5EF4-FFF2-40B4-BE49-F238E27FC236}">
                <a16:creationId xmlns:a16="http://schemas.microsoft.com/office/drawing/2014/main" xmlns="" id="{5032B601-F2DA-4650-93E5-0AE8FEE11C2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flipH="1">
            <a:off x="218317" y="12030896"/>
            <a:ext cx="3088578" cy="3088578"/>
          </a:xfrm>
          <a:prstGeom prst="rect">
            <a:avLst/>
          </a:prstGeom>
        </p:spPr>
      </p:pic>
      <p:sp>
        <p:nvSpPr>
          <p:cNvPr id="44" name="テキスト ボックス 43">
            <a:extLst>
              <a:ext uri="{FF2B5EF4-FFF2-40B4-BE49-F238E27FC236}">
                <a16:creationId xmlns:a16="http://schemas.microsoft.com/office/drawing/2014/main" xmlns="" id="{64D332EA-BF71-461B-95E2-740ACA1227C8}"/>
              </a:ext>
            </a:extLst>
          </p:cNvPr>
          <p:cNvSpPr txBox="1"/>
          <p:nvPr/>
        </p:nvSpPr>
        <p:spPr>
          <a:xfrm>
            <a:off x="3713530" y="12639634"/>
            <a:ext cx="8416086" cy="2554545"/>
          </a:xfrm>
          <a:prstGeom prst="rect">
            <a:avLst/>
          </a:prstGeom>
          <a:noFill/>
        </p:spPr>
        <p:txBody>
          <a:bodyPr wrap="none" rtlCol="0">
            <a:spAutoFit/>
          </a:bodyPr>
          <a:lstStyle/>
          <a:p>
            <a:r>
              <a:rPr kumimoji="1" lang="en-US" altLang="ja-JP" sz="16000" dirty="0">
                <a:latin typeface="メイリオ" panose="020B0604030504040204" pitchFamily="50" charset="-128"/>
                <a:ea typeface="メイリオ" panose="020B0604030504040204" pitchFamily="50" charset="-128"/>
              </a:rPr>
              <a:t>Running</a:t>
            </a:r>
          </a:p>
        </p:txBody>
      </p:sp>
      <p:pic>
        <p:nvPicPr>
          <p:cNvPr id="45" name="グラフィックス 44" descr="矢印: 時計回りの曲線">
            <a:extLst>
              <a:ext uri="{FF2B5EF4-FFF2-40B4-BE49-F238E27FC236}">
                <a16:creationId xmlns:a16="http://schemas.microsoft.com/office/drawing/2014/main" xmlns="" id="{0989B0EC-F8E0-43AE-A63B-D3389D4C6A03}"/>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flipH="1">
            <a:off x="392428" y="22065559"/>
            <a:ext cx="1896029" cy="3048541"/>
          </a:xfrm>
          <a:prstGeom prst="rect">
            <a:avLst/>
          </a:prstGeom>
        </p:spPr>
      </p:pic>
      <p:pic>
        <p:nvPicPr>
          <p:cNvPr id="46" name="グラフィックス 45" descr="矢印: テール付き U ターン">
            <a:extLst>
              <a:ext uri="{FF2B5EF4-FFF2-40B4-BE49-F238E27FC236}">
                <a16:creationId xmlns:a16="http://schemas.microsoft.com/office/drawing/2014/main" xmlns="" id="{7F6BA405-2FAF-49BC-8D62-123B474C516E}"/>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flipH="1">
            <a:off x="1599318" y="22092528"/>
            <a:ext cx="1868552" cy="3048541"/>
          </a:xfrm>
          <a:prstGeom prst="rect">
            <a:avLst/>
          </a:prstGeom>
        </p:spPr>
      </p:pic>
      <p:sp>
        <p:nvSpPr>
          <p:cNvPr id="47" name="テキスト ボックス 46">
            <a:extLst>
              <a:ext uri="{FF2B5EF4-FFF2-40B4-BE49-F238E27FC236}">
                <a16:creationId xmlns:a16="http://schemas.microsoft.com/office/drawing/2014/main" xmlns="" id="{1ACB6E15-32C1-42B8-9278-7CB483CD17C3}"/>
              </a:ext>
            </a:extLst>
          </p:cNvPr>
          <p:cNvSpPr txBox="1"/>
          <p:nvPr/>
        </p:nvSpPr>
        <p:spPr>
          <a:xfrm>
            <a:off x="4171760" y="22942446"/>
            <a:ext cx="8314520" cy="2554545"/>
          </a:xfrm>
          <a:prstGeom prst="rect">
            <a:avLst/>
          </a:prstGeom>
          <a:noFill/>
        </p:spPr>
        <p:txBody>
          <a:bodyPr wrap="none" rtlCol="0">
            <a:spAutoFit/>
          </a:bodyPr>
          <a:lstStyle/>
          <a:p>
            <a:r>
              <a:rPr kumimoji="1" lang="en-US" altLang="ja-JP" sz="16000" dirty="0">
                <a:latin typeface="メイリオ" panose="020B0604030504040204" pitchFamily="50" charset="-128"/>
                <a:ea typeface="メイリオ" panose="020B0604030504040204" pitchFamily="50" charset="-128"/>
              </a:rPr>
              <a:t>Elevator</a:t>
            </a:r>
          </a:p>
        </p:txBody>
      </p:sp>
      <p:sp>
        <p:nvSpPr>
          <p:cNvPr id="48" name="正方形/長方形 47">
            <a:extLst>
              <a:ext uri="{FF2B5EF4-FFF2-40B4-BE49-F238E27FC236}">
                <a16:creationId xmlns:a16="http://schemas.microsoft.com/office/drawing/2014/main" xmlns="" id="{C3253BD4-4CA2-434E-B86F-D821FD17C806}"/>
              </a:ext>
            </a:extLst>
          </p:cNvPr>
          <p:cNvSpPr/>
          <p:nvPr/>
        </p:nvSpPr>
        <p:spPr>
          <a:xfrm>
            <a:off x="-2013843" y="31964167"/>
            <a:ext cx="33493583" cy="3640483"/>
          </a:xfrm>
          <a:prstGeom prst="rect">
            <a:avLst/>
          </a:prstGeom>
          <a:noFill/>
          <a:ln w="38100">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a:extLst>
              <a:ext uri="{FF2B5EF4-FFF2-40B4-BE49-F238E27FC236}">
                <a16:creationId xmlns:a16="http://schemas.microsoft.com/office/drawing/2014/main" xmlns="" id="{0A117D0A-6AFD-4D6C-A723-A72BB7419EDD}"/>
              </a:ext>
            </a:extLst>
          </p:cNvPr>
          <p:cNvSpPr txBox="1"/>
          <p:nvPr/>
        </p:nvSpPr>
        <p:spPr>
          <a:xfrm>
            <a:off x="7031893" y="16053295"/>
            <a:ext cx="21606339" cy="5863144"/>
          </a:xfrm>
          <a:prstGeom prst="rect">
            <a:avLst/>
          </a:prstGeom>
          <a:noFill/>
        </p:spPr>
        <p:txBody>
          <a:bodyPr wrap="square" rtlCol="0">
            <a:spAutoFit/>
          </a:bodyPr>
          <a:lstStyle/>
          <a:p>
            <a:r>
              <a:rPr kumimoji="1" lang="ja-JP" altLang="en-US" sz="7500" dirty="0"/>
              <a:t>完全自立走行！運搬してほしいルートの距離、曲がり角などの情報を与えるだけで自立走行を行います。</a:t>
            </a:r>
            <a:endParaRPr kumimoji="1" lang="en-US" altLang="ja-JP" sz="7500" dirty="0"/>
          </a:p>
          <a:p>
            <a:r>
              <a:rPr kumimoji="1" lang="ja-JP" altLang="en-US" sz="7500" dirty="0"/>
              <a:t>本体には</a:t>
            </a:r>
            <a:r>
              <a:rPr kumimoji="1" lang="ja-JP" altLang="en-US" sz="7500" dirty="0">
                <a:solidFill>
                  <a:srgbClr val="FF0000"/>
                </a:solidFill>
              </a:rPr>
              <a:t>方位センサ</a:t>
            </a:r>
            <a:r>
              <a:rPr kumimoji="1" lang="ja-JP" altLang="en-US" sz="7500" dirty="0"/>
              <a:t>、</a:t>
            </a:r>
            <a:r>
              <a:rPr kumimoji="1" lang="ja-JP" altLang="en-US" sz="7500" dirty="0">
                <a:solidFill>
                  <a:srgbClr val="00B050"/>
                </a:solidFill>
              </a:rPr>
              <a:t>超音波センサ</a:t>
            </a:r>
            <a:r>
              <a:rPr kumimoji="1" lang="ja-JP" altLang="en-US" sz="7500" dirty="0"/>
              <a:t>、</a:t>
            </a:r>
            <a:r>
              <a:rPr kumimoji="1" lang="ja-JP" altLang="en-US" sz="7500" dirty="0">
                <a:solidFill>
                  <a:srgbClr val="002060"/>
                </a:solidFill>
              </a:rPr>
              <a:t>タッチセンサ</a:t>
            </a:r>
            <a:r>
              <a:rPr kumimoji="1" lang="ja-JP" altLang="en-US" sz="7500" dirty="0"/>
              <a:t>を搭載。走行の安定化を実現します。</a:t>
            </a:r>
          </a:p>
        </p:txBody>
      </p:sp>
      <p:pic>
        <p:nvPicPr>
          <p:cNvPr id="50" name="図 49">
            <a:extLst>
              <a:ext uri="{FF2B5EF4-FFF2-40B4-BE49-F238E27FC236}">
                <a16:creationId xmlns:a16="http://schemas.microsoft.com/office/drawing/2014/main" xmlns="" id="{0240BDEC-232C-4023-81D4-6EC9FDD22370}"/>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571905" y="1876150"/>
            <a:ext cx="13942857" cy="5657143"/>
          </a:xfrm>
          <a:prstGeom prst="rect">
            <a:avLst/>
          </a:prstGeom>
        </p:spPr>
      </p:pic>
      <p:pic>
        <p:nvPicPr>
          <p:cNvPr id="51" name="図 50">
            <a:extLst>
              <a:ext uri="{FF2B5EF4-FFF2-40B4-BE49-F238E27FC236}">
                <a16:creationId xmlns:a16="http://schemas.microsoft.com/office/drawing/2014/main" xmlns="" id="{56AA633A-24B8-44E1-B748-9C2E67B6B707}"/>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2748335" y="1877100"/>
            <a:ext cx="18199758" cy="5304725"/>
          </a:xfrm>
          <a:prstGeom prst="rect">
            <a:avLst/>
          </a:prstGeom>
        </p:spPr>
      </p:pic>
      <p:pic>
        <p:nvPicPr>
          <p:cNvPr id="52" name="図 51" descr="カップ, テーブル, コンピューター が含まれている画像&#10;&#10;高い精度で生成された説明">
            <a:extLst>
              <a:ext uri="{FF2B5EF4-FFF2-40B4-BE49-F238E27FC236}">
                <a16:creationId xmlns:a16="http://schemas.microsoft.com/office/drawing/2014/main" xmlns="" id="{D340C5CA-1D9F-40DB-99FC-C126DF6F8563}"/>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rot="521411">
            <a:off x="25467180" y="10871317"/>
            <a:ext cx="3871295" cy="4541914"/>
          </a:xfrm>
          <a:prstGeom prst="rect">
            <a:avLst/>
          </a:prstGeom>
        </p:spPr>
      </p:pic>
      <p:sp>
        <p:nvSpPr>
          <p:cNvPr id="53" name="楕円 52">
            <a:extLst>
              <a:ext uri="{FF2B5EF4-FFF2-40B4-BE49-F238E27FC236}">
                <a16:creationId xmlns:a16="http://schemas.microsoft.com/office/drawing/2014/main" xmlns="" id="{BB83AEBF-8D32-4BF0-9001-6ED084D471ED}"/>
              </a:ext>
            </a:extLst>
          </p:cNvPr>
          <p:cNvSpPr/>
          <p:nvPr/>
        </p:nvSpPr>
        <p:spPr>
          <a:xfrm>
            <a:off x="24861354" y="11789915"/>
            <a:ext cx="1371600" cy="135720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800"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1</a:t>
            </a:r>
            <a:endParaRPr kumimoji="1" lang="ja-JP" altLang="en-US" sz="8800" dirty="0">
              <a:solidFill>
                <a:schemeClr val="tx1"/>
              </a:solidFill>
              <a:effectLst>
                <a:outerShdw blurRad="38100" dist="38100" dir="2700000" algn="tl">
                  <a:srgbClr val="000000">
                    <a:alpha val="43137"/>
                  </a:srgbClr>
                </a:outerShdw>
              </a:effectLst>
              <a:latin typeface="Cambria Math" panose="02040503050406030204" pitchFamily="18" charset="0"/>
            </a:endParaRPr>
          </a:p>
        </p:txBody>
      </p:sp>
      <p:sp>
        <p:nvSpPr>
          <p:cNvPr id="54" name="楕円 53">
            <a:extLst>
              <a:ext uri="{FF2B5EF4-FFF2-40B4-BE49-F238E27FC236}">
                <a16:creationId xmlns:a16="http://schemas.microsoft.com/office/drawing/2014/main" xmlns="" id="{B332E2EA-C213-465A-B001-10608EB2B0FD}"/>
              </a:ext>
            </a:extLst>
          </p:cNvPr>
          <p:cNvSpPr/>
          <p:nvPr/>
        </p:nvSpPr>
        <p:spPr>
          <a:xfrm>
            <a:off x="28638232" y="22458412"/>
            <a:ext cx="1371600" cy="156623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5" name="図 54" descr="カップ, テーブル, コンピューター が含まれている画像&#10;&#10;高い精度で生成された説明">
            <a:extLst>
              <a:ext uri="{FF2B5EF4-FFF2-40B4-BE49-F238E27FC236}">
                <a16:creationId xmlns:a16="http://schemas.microsoft.com/office/drawing/2014/main" xmlns="" id="{DEAB9C0F-A893-41B8-B4D4-E50AE5B8676B}"/>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rot="521411">
            <a:off x="25665237" y="21148332"/>
            <a:ext cx="3871295" cy="4541914"/>
          </a:xfrm>
          <a:prstGeom prst="rect">
            <a:avLst/>
          </a:prstGeom>
        </p:spPr>
      </p:pic>
      <p:sp>
        <p:nvSpPr>
          <p:cNvPr id="56" name="楕円 55">
            <a:extLst>
              <a:ext uri="{FF2B5EF4-FFF2-40B4-BE49-F238E27FC236}">
                <a16:creationId xmlns:a16="http://schemas.microsoft.com/office/drawing/2014/main" xmlns="" id="{8EB5EC78-B5FC-44AB-AEA4-6E5ED687D939}"/>
              </a:ext>
            </a:extLst>
          </p:cNvPr>
          <p:cNvSpPr/>
          <p:nvPr/>
        </p:nvSpPr>
        <p:spPr>
          <a:xfrm>
            <a:off x="25013754" y="21806652"/>
            <a:ext cx="1371600" cy="135720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800"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2</a:t>
            </a:r>
            <a:endParaRPr kumimoji="1" lang="ja-JP" altLang="en-US" sz="8800" dirty="0">
              <a:solidFill>
                <a:schemeClr val="tx1"/>
              </a:solidFill>
              <a:effectLst>
                <a:outerShdw blurRad="38100" dist="38100" dir="2700000" algn="tl">
                  <a:srgbClr val="000000">
                    <a:alpha val="43137"/>
                  </a:srgbClr>
                </a:outerShdw>
              </a:effectLst>
              <a:latin typeface="Cambria Math" panose="02040503050406030204" pitchFamily="18" charset="0"/>
            </a:endParaRPr>
          </a:p>
        </p:txBody>
      </p:sp>
      <p:sp>
        <p:nvSpPr>
          <p:cNvPr id="57" name="楕円 56">
            <a:extLst>
              <a:ext uri="{FF2B5EF4-FFF2-40B4-BE49-F238E27FC236}">
                <a16:creationId xmlns:a16="http://schemas.microsoft.com/office/drawing/2014/main" xmlns="" id="{6A14158C-A236-473A-8BD6-FFFE486466D5}"/>
              </a:ext>
            </a:extLst>
          </p:cNvPr>
          <p:cNvSpPr/>
          <p:nvPr/>
        </p:nvSpPr>
        <p:spPr>
          <a:xfrm>
            <a:off x="28638232" y="32879743"/>
            <a:ext cx="1371600" cy="156623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8" name="図 57" descr="カップ, テーブル, コンピューター が含まれている画像&#10;&#10;高い精度で生成された説明">
            <a:extLst>
              <a:ext uri="{FF2B5EF4-FFF2-40B4-BE49-F238E27FC236}">
                <a16:creationId xmlns:a16="http://schemas.microsoft.com/office/drawing/2014/main" xmlns="" id="{292D9D13-0407-4D75-A165-5702DEA75080}"/>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rot="521411">
            <a:off x="25619581" y="31562973"/>
            <a:ext cx="3871295" cy="4541914"/>
          </a:xfrm>
          <a:prstGeom prst="rect">
            <a:avLst/>
          </a:prstGeom>
        </p:spPr>
      </p:pic>
      <p:sp>
        <p:nvSpPr>
          <p:cNvPr id="59" name="楕円 58">
            <a:extLst>
              <a:ext uri="{FF2B5EF4-FFF2-40B4-BE49-F238E27FC236}">
                <a16:creationId xmlns:a16="http://schemas.microsoft.com/office/drawing/2014/main" xmlns="" id="{181572E1-ABD9-44F8-80FB-57E828207182}"/>
              </a:ext>
            </a:extLst>
          </p:cNvPr>
          <p:cNvSpPr/>
          <p:nvPr/>
        </p:nvSpPr>
        <p:spPr>
          <a:xfrm>
            <a:off x="25013754" y="32227983"/>
            <a:ext cx="1371600" cy="135720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800"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3</a:t>
            </a:r>
            <a:endParaRPr kumimoji="1" lang="ja-JP" altLang="en-US" sz="8800" dirty="0">
              <a:solidFill>
                <a:schemeClr val="tx1"/>
              </a:solidFill>
              <a:effectLst>
                <a:outerShdw blurRad="38100" dist="38100" dir="2700000" algn="tl">
                  <a:srgbClr val="000000">
                    <a:alpha val="43137"/>
                  </a:srgbClr>
                </a:outerShdw>
              </a:effectLst>
              <a:latin typeface="Cambria Math" panose="02040503050406030204" pitchFamily="18" charset="0"/>
            </a:endParaRPr>
          </a:p>
        </p:txBody>
      </p:sp>
    </p:spTree>
    <p:extLst>
      <p:ext uri="{BB962C8B-B14F-4D97-AF65-F5344CB8AC3E}">
        <p14:creationId xmlns:p14="http://schemas.microsoft.com/office/powerpoint/2010/main" val="419386085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TotalTime>
  <Words>211</Words>
  <Application>Microsoft Office PowerPoint</Application>
  <PresentationFormat>ユーザー設定</PresentationFormat>
  <Paragraphs>19</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メイリオ</vt:lpstr>
      <vt:lpstr>游ゴシック</vt:lpstr>
      <vt:lpstr>游ゴシック Light</vt:lpstr>
      <vt:lpstr>Arial</vt:lpstr>
      <vt:lpstr>Calibri</vt:lpstr>
      <vt:lpstr>Calibri Light</vt:lpstr>
      <vt:lpstr>Cambria Math</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斎藤公人</dc:creator>
  <cp:lastModifiedBy>confuser</cp:lastModifiedBy>
  <cp:revision>11</cp:revision>
  <dcterms:created xsi:type="dcterms:W3CDTF">2017-11-01T06:30:01Z</dcterms:created>
  <dcterms:modified xsi:type="dcterms:W3CDTF">2017-11-01T07:44:13Z</dcterms:modified>
</cp:coreProperties>
</file>