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7C7"/>
    <a:srgbClr val="9DC3E6"/>
    <a:srgbClr val="D7D7D7"/>
    <a:srgbClr val="EDEDED"/>
    <a:srgbClr val="FDFDFD"/>
    <a:srgbClr val="2E75B6"/>
    <a:srgbClr val="FFFF99"/>
    <a:srgbClr val="663300"/>
    <a:srgbClr val="FFFFCC"/>
    <a:srgbClr val="FEE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B26DF-98F1-422E-B075-675A66D378BC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6083E-9107-4092-8B92-783CA9CAE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82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6083E-9107-4092-8B92-783CA9CAED4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5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1209-3637-4452-A555-AF8E70BDD86C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B6AE-234E-4F11-B8FC-E252960BB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51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1209-3637-4452-A555-AF8E70BDD86C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B6AE-234E-4F11-B8FC-E252960BB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6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1209-3637-4452-A555-AF8E70BDD86C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B6AE-234E-4F11-B8FC-E252960BB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96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1209-3637-4452-A555-AF8E70BDD86C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B6AE-234E-4F11-B8FC-E252960BB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03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1209-3637-4452-A555-AF8E70BDD86C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B6AE-234E-4F11-B8FC-E252960BB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88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1209-3637-4452-A555-AF8E70BDD86C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B6AE-234E-4F11-B8FC-E252960BB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03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1209-3637-4452-A555-AF8E70BDD86C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B6AE-234E-4F11-B8FC-E252960BB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13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1209-3637-4452-A555-AF8E70BDD86C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B6AE-234E-4F11-B8FC-E252960BB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89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1209-3637-4452-A555-AF8E70BDD86C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B6AE-234E-4F11-B8FC-E252960BB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53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1209-3637-4452-A555-AF8E70BDD86C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B6AE-234E-4F11-B8FC-E252960BB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84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1209-3637-4452-A555-AF8E70BDD86C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B6AE-234E-4F11-B8FC-E252960BB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16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1209-3637-4452-A555-AF8E70BDD86C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7B6AE-234E-4F11-B8FC-E252960BB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78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9" t="17797" r="2195" b="9976"/>
          <a:stretch/>
        </p:blipFill>
        <p:spPr>
          <a:xfrm>
            <a:off x="0" y="191355"/>
            <a:ext cx="6858000" cy="650802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76"/>
            <a:ext cx="1494183" cy="125007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0"/>
            <a:ext cx="6858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05975" y="298920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ま</a:t>
            </a:r>
            <a:endParaRPr kumimoji="1" lang="en-US" altLang="ja-JP" sz="4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0" y="666706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88432" y="3144202"/>
            <a:ext cx="22448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　　　</a:t>
            </a:r>
            <a:r>
              <a:rPr lang="ja-JP" altLang="en-US" sz="12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ごころを</a:t>
            </a:r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こめる</a:t>
            </a:r>
            <a:r>
              <a:rPr lang="en-US" altLang="ja-JP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――</a:t>
            </a:r>
          </a:p>
          <a:p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　　それ</a:t>
            </a:r>
            <a:r>
              <a:rPr lang="ja-JP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は人にしか</a:t>
            </a:r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できないこと</a:t>
            </a:r>
            <a:r>
              <a:rPr lang="en-US" altLang="ja-JP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だからこそ人に専念してほしい</a:t>
            </a:r>
            <a:r>
              <a:rPr lang="en-US" altLang="ja-JP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ロボット</a:t>
            </a:r>
            <a:r>
              <a:rPr lang="ja-JP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が人</a:t>
            </a:r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の代わり</a:t>
            </a:r>
            <a:r>
              <a:rPr lang="ja-JP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に仕事を</a:t>
            </a:r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する</a:t>
            </a:r>
            <a:r>
              <a:rPr lang="en-US" altLang="ja-JP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endParaRPr lang="en-US" altLang="ja-JP" sz="1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ja-JP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現代</a:t>
            </a:r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の産業</a:t>
            </a:r>
            <a:r>
              <a:rPr lang="ja-JP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革命とも言うべきこの流れはこれから</a:t>
            </a:r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の</a:t>
            </a:r>
            <a:endParaRPr lang="en-US" altLang="ja-JP" sz="1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ja-JP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社会</a:t>
            </a:r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で</a:t>
            </a:r>
            <a:r>
              <a:rPr lang="ja-JP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当たり前になっていく</a:t>
            </a:r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でしょう</a:t>
            </a:r>
            <a:r>
              <a:rPr lang="en-US" altLang="ja-JP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endParaRPr lang="en-US" altLang="ja-JP" sz="1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ja-JP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接客で人と人との</a:t>
            </a:r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つながりを支える</a:t>
            </a:r>
            <a:r>
              <a:rPr lang="en-US" altLang="ja-JP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私たち</a:t>
            </a:r>
            <a:r>
              <a:rPr lang="ja-JP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はそんな未来を提案</a:t>
            </a:r>
            <a:r>
              <a:rPr lang="ja-JP" altLang="en-US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します</a:t>
            </a:r>
            <a:r>
              <a:rPr lang="en-US" altLang="ja-JP" sz="1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endParaRPr lang="en-US" altLang="ja-JP" sz="1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kumimoji="1" lang="ja-JP" altLang="en-US" sz="1200" dirty="0" smtClean="0"/>
              <a:t> 　</a:t>
            </a:r>
            <a:endParaRPr kumimoji="1"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7965" y="6810823"/>
            <a:ext cx="58447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「朝から夜まで働いて休憩時間は１０分程度。」今年飲食店に就職した同級生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う言った。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アルバイトの学生でさえもが人手不足を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感じている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お客様として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お店で食事をするときも同じである。ウェイターを呼んでも返事ばかりでなかなか来てはもらえない。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家で食事をとるのとは違う、特別で気持ちのよい空間でおいしい料理を食べる。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飲食店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に望む理想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現実は程遠い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私たちはそんな環境に一石を投じたいと思い、このプロジェクトを進めた。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	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　　　　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現状の多くの問題を解決するには、内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		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に自動配膳ロボットを導入すべきだ。</a:t>
            </a:r>
            <a:endParaRPr kumimoji="1"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	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人手不足やお客様の多くの不満を解消</a:t>
            </a:r>
            <a:r>
              <a:rPr lang="en-US" altLang="ja-JP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	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できるからである。ロボットだけの無機質な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		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な空間に魅力はない。配膳はロボットに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		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任せ、人は環境づくりや出迎えなど普段は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		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は手が回らないような業務まで出来る。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	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ロボットによってもたらされる未来が双方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</a:t>
            </a:r>
            <a:r>
              <a:rPr lang="en-US" altLang="ja-JP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にとってよりよいものになることを願って。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	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</a:t>
            </a:r>
            <a:endParaRPr kumimoji="1"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-790437" y="1870783"/>
            <a:ext cx="46010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dirty="0">
                <a:ln w="0"/>
                <a:solidFill>
                  <a:srgbClr val="2E75B6"/>
                </a:solidFill>
                <a:effectLst>
                  <a:reflection blurRad="6350" stA="53000" endA="300" endPos="35500" dir="5400000" sy="-9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～</a:t>
            </a:r>
            <a:r>
              <a:rPr lang="en-US" altLang="ja-JP" sz="2800" dirty="0" smtClean="0">
                <a:ln w="0"/>
                <a:solidFill>
                  <a:srgbClr val="2E75B6"/>
                </a:solidFill>
                <a:effectLst>
                  <a:reflection blurRad="6350" stA="53000" endA="300" endPos="35500" dir="5400000" sy="-9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Division of</a:t>
            </a:r>
            <a:r>
              <a:rPr lang="ja-JP" altLang="en-US" sz="2800" dirty="0" smtClean="0">
                <a:ln w="0"/>
                <a:solidFill>
                  <a:srgbClr val="2E75B6"/>
                </a:solidFill>
                <a:effectLst>
                  <a:reflection blurRad="6350" stA="53000" endA="300" endPos="35500" dir="5400000" sy="-9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en-US" altLang="ja-JP" sz="2800" dirty="0" smtClean="0">
                <a:ln w="0"/>
                <a:solidFill>
                  <a:srgbClr val="2E75B6"/>
                </a:solidFill>
                <a:effectLst>
                  <a:reflection blurRad="6350" stA="53000" endA="300" endPos="35500" dir="5400000" sy="-9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labor,</a:t>
            </a:r>
            <a:endParaRPr lang="en-US" altLang="ja-JP" sz="2800" dirty="0" smtClean="0">
              <a:ln w="0"/>
              <a:solidFill>
                <a:srgbClr val="2E75B6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ja-JP" altLang="en-US" sz="2800" dirty="0" smtClean="0">
                <a:ln w="0"/>
                <a:solidFill>
                  <a:srgbClr val="2E75B6"/>
                </a:solidFill>
                <a:effectLst>
                  <a:reflection blurRad="6350" stA="53000" endA="300" endPos="35500" dir="5400000" sy="-9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　</a:t>
            </a:r>
            <a:r>
              <a:rPr lang="ja-JP" altLang="en-US" sz="2800" dirty="0">
                <a:ln w="0"/>
                <a:solidFill>
                  <a:srgbClr val="2E75B6"/>
                </a:solidFill>
                <a:effectLst>
                  <a:reflection blurRad="6350" stA="53000" endA="300" endPos="35500" dir="5400000" sy="-9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en-US" sz="2800" dirty="0" smtClean="0">
                <a:ln w="0"/>
                <a:solidFill>
                  <a:srgbClr val="2E75B6"/>
                </a:solidFill>
                <a:effectLst>
                  <a:reflection blurRad="6350" stA="53000" endA="300" endPos="35500" dir="5400000" sy="-9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en-US" altLang="ja-JP" sz="2800" dirty="0" smtClean="0">
                <a:ln w="0"/>
                <a:solidFill>
                  <a:srgbClr val="2E75B6"/>
                </a:solidFill>
                <a:effectLst>
                  <a:reflection blurRad="6350" stA="53000" endA="300" endPos="35500" dir="5400000" sy="-9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Customer's</a:t>
            </a:r>
            <a:r>
              <a:rPr lang="ja-JP" altLang="en-US" sz="2800" dirty="0" smtClean="0">
                <a:ln w="0"/>
                <a:solidFill>
                  <a:srgbClr val="2E75B6"/>
                </a:solidFill>
                <a:effectLst>
                  <a:reflection blurRad="6350" stA="53000" endA="300" endPos="35500" dir="5400000" sy="-9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en-US" altLang="ja-JP" sz="2800" dirty="0" smtClean="0">
                <a:ln w="0"/>
                <a:solidFill>
                  <a:srgbClr val="2E75B6"/>
                </a:solidFill>
                <a:effectLst>
                  <a:reflection blurRad="6350" stA="53000" endA="300" endPos="35500" dir="5400000" sy="-9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lover</a:t>
            </a:r>
            <a:r>
              <a:rPr lang="ja-JP" altLang="en-US" sz="2800" dirty="0" smtClean="0">
                <a:ln w="0"/>
                <a:solidFill>
                  <a:srgbClr val="2E75B6"/>
                </a:solidFill>
                <a:effectLst>
                  <a:reflection blurRad="6350" stA="53000" endA="300" endPos="35500" dir="5400000" sy="-9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～</a:t>
            </a:r>
            <a:endParaRPr lang="en-US" altLang="ja-JP" sz="2800" dirty="0" smtClean="0">
              <a:ln w="0"/>
              <a:solidFill>
                <a:srgbClr val="2E75B6"/>
              </a:solidFill>
              <a:effectLst>
                <a:reflection blurRad="6350" stA="53000" endA="300" endPos="35500" dir="5400000" sy="-90000" algn="bl" rotWithShape="0"/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07448" y="-30243"/>
            <a:ext cx="3304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・野中太一朗　・遠山暉大　・上野山翔太　・片岡駿介　</a:t>
            </a:r>
            <a:endParaRPr kumimoji="1" lang="ja-JP" altLang="en-US" sz="105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3321" y="7859895"/>
            <a:ext cx="2076220" cy="180927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323" y="9560510"/>
            <a:ext cx="19944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bg2">
                    <a:lumMod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</a:t>
            </a:r>
            <a:r>
              <a:rPr lang="en-US" altLang="ja-JP" sz="800" dirty="0" smtClean="0">
                <a:solidFill>
                  <a:schemeClr val="bg2">
                    <a:lumMod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TOWN WORK</a:t>
            </a:r>
            <a:r>
              <a:rPr lang="ja-JP" altLang="en-US" sz="800" dirty="0" smtClean="0">
                <a:solidFill>
                  <a:schemeClr val="bg2">
                    <a:lumMod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静岡県飲食店の求人より</a:t>
            </a:r>
            <a:endParaRPr lang="en-US" altLang="ja-JP" sz="800" dirty="0" smtClean="0">
              <a:solidFill>
                <a:schemeClr val="bg2">
                  <a:lumMod val="50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738" y="7923850"/>
            <a:ext cx="2799079" cy="169918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175183" y="9560510"/>
            <a:ext cx="16353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＊株式会社</a:t>
            </a:r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ドゥ・クリエーション調べ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8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/>
          <p:cNvSpPr/>
          <p:nvPr/>
        </p:nvSpPr>
        <p:spPr>
          <a:xfrm flipV="1">
            <a:off x="-1" y="-1"/>
            <a:ext cx="6858000" cy="633046"/>
          </a:xfrm>
          <a:custGeom>
            <a:avLst/>
            <a:gdLst>
              <a:gd name="connsiteX0" fmla="*/ 0 w 6858000"/>
              <a:gd name="connsiteY0" fmla="*/ 633046 h 633046"/>
              <a:gd name="connsiteX1" fmla="*/ 6858000 w 6858000"/>
              <a:gd name="connsiteY1" fmla="*/ 633046 h 633046"/>
              <a:gd name="connsiteX2" fmla="*/ 6858000 w 6858000"/>
              <a:gd name="connsiteY2" fmla="*/ 439615 h 633046"/>
              <a:gd name="connsiteX3" fmla="*/ 6858000 w 6858000"/>
              <a:gd name="connsiteY3" fmla="*/ 0 h 633046"/>
              <a:gd name="connsiteX4" fmla="*/ 4998562 w 6858000"/>
              <a:gd name="connsiteY4" fmla="*/ 5388 h 633046"/>
              <a:gd name="connsiteX5" fmla="*/ 3921369 w 6858000"/>
              <a:gd name="connsiteY5" fmla="*/ 439615 h 633046"/>
              <a:gd name="connsiteX6" fmla="*/ 0 w 6858000"/>
              <a:gd name="connsiteY6" fmla="*/ 439615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33046">
                <a:moveTo>
                  <a:pt x="0" y="633046"/>
                </a:moveTo>
                <a:lnTo>
                  <a:pt x="6858000" y="633046"/>
                </a:lnTo>
                <a:lnTo>
                  <a:pt x="6858000" y="439615"/>
                </a:lnTo>
                <a:lnTo>
                  <a:pt x="6858000" y="0"/>
                </a:lnTo>
                <a:lnTo>
                  <a:pt x="4998562" y="5388"/>
                </a:lnTo>
                <a:cubicBezTo>
                  <a:pt x="4323179" y="17240"/>
                  <a:pt x="4109451" y="293077"/>
                  <a:pt x="3921369" y="439615"/>
                </a:cubicBezTo>
                <a:lnTo>
                  <a:pt x="0" y="4396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47846" y="116467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ＭＩＲＳ１７０３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81706"/>
              </p:ext>
            </p:extLst>
          </p:nvPr>
        </p:nvGraphicFramePr>
        <p:xfrm>
          <a:off x="207675" y="965402"/>
          <a:ext cx="4249271" cy="32569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5792"/>
                <a:gridCol w="2843479"/>
              </a:tblGrid>
              <a:tr h="32678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名称</a:t>
                      </a:r>
                      <a:endParaRPr kumimoji="1" lang="ja-JP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ARC(Automated Robot Carrying)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678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寸法    </a:t>
                      </a:r>
                      <a:r>
                        <a:rPr kumimoji="1" lang="en-US" altLang="ja-JP" dirty="0" smtClean="0"/>
                        <a:t>[mm]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400 ×400×700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32678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質量     </a:t>
                      </a:r>
                      <a:r>
                        <a:rPr kumimoji="1" lang="en-US" altLang="ja-JP" dirty="0" smtClean="0"/>
                        <a:t>[kg]</a:t>
                      </a:r>
                      <a:r>
                        <a:rPr kumimoji="1" lang="ja-JP" altLang="en-US" dirty="0" smtClean="0"/>
                        <a:t> 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8.5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678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走行速度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dirty="0" smtClean="0"/>
                        <a:t>[m/s]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2678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運搬量 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dirty="0" smtClean="0"/>
                        <a:t>[g]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700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678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機能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ライントレース機能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押出機構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注文機能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非常停止機能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FDFD"/>
                    </a:solidFill>
                  </a:tcPr>
                </a:tc>
              </a:tr>
              <a:tr h="32678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センサー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フォトリフレクタ　４個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超音波センサ　</a:t>
                      </a:r>
                      <a:r>
                        <a:rPr kumimoji="1" lang="ja-JP" altLang="en-US" baseline="0" dirty="0" smtClean="0"/>
                        <a:t>  </a:t>
                      </a:r>
                      <a:r>
                        <a:rPr kumimoji="1" lang="ja-JP" altLang="en-US" dirty="0" smtClean="0"/>
                        <a:t>２個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タッチセンサ　　  ２個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46" name="テキスト ボックス 45"/>
          <p:cNvSpPr txBox="1"/>
          <p:nvPr/>
        </p:nvSpPr>
        <p:spPr>
          <a:xfrm>
            <a:off x="4533852" y="7300383"/>
            <a:ext cx="20009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・注文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処理機能</a:t>
            </a:r>
            <a:endParaRPr lang="en-US" altLang="ja-JP" sz="1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2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RaspberryPi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サーバー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にして、</a:t>
            </a:r>
            <a:r>
              <a:rPr lang="en-US" altLang="ja-JP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HTML</a:t>
            </a:r>
            <a:r>
              <a:rPr lang="ja-JP" altLang="en-US" sz="12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en-US" altLang="ja-JP" sz="12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Javascript</a:t>
            </a:r>
            <a:r>
              <a:rPr lang="ja-JP" altLang="en-US" sz="12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en-US" altLang="ja-JP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CSS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で作成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した注文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の入力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フォーム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を設置。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スマート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フォンや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タブレットなどで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WEB</a:t>
            </a:r>
          </a:p>
          <a:p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アクセスして注文。入力された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データは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Python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で作成した</a:t>
            </a:r>
            <a:r>
              <a:rPr lang="en-US" altLang="ja-JP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CGI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で受取って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処理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する。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61517" y="7303251"/>
            <a:ext cx="21954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・押出機構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1400" dirty="0" smtClean="0"/>
              <a:t>　</a:t>
            </a:r>
            <a:r>
              <a:rPr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本プロジェクト中一番</a:t>
            </a:r>
            <a:r>
              <a:rPr lang="ja-JP" altLang="en-US" sz="1200" dirty="0" err="1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こだ</a:t>
            </a:r>
            <a:endParaRPr lang="en-US" altLang="ja-JP" sz="12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 </a:t>
            </a:r>
            <a:r>
              <a:rPr kumimoji="1"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わりを持って開発した機構。</a:t>
            </a:r>
            <a:r>
              <a:rPr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lang="en-US" altLang="ja-JP" sz="12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 </a:t>
            </a:r>
            <a:r>
              <a:rPr kumimoji="1"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可動部にリンク機構を</a:t>
            </a:r>
            <a:r>
              <a:rPr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採用　　　</a:t>
            </a:r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</a:t>
            </a:r>
            <a:endParaRPr lang="en-US" altLang="ja-JP" sz="12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 </a:t>
            </a:r>
            <a:r>
              <a:rPr kumimoji="1"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し</a:t>
            </a:r>
            <a:r>
              <a:rPr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直線的にお盆を押し出す。</a:t>
            </a:r>
            <a:endParaRPr lang="en-US" altLang="ja-JP" sz="12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r>
              <a:rPr lang="en-US" altLang="ja-JP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r>
              <a:rPr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これにより安定して卓上</a:t>
            </a:r>
            <a:r>
              <a:rPr lang="ja-JP" altLang="en-US" sz="1200" dirty="0" err="1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ま</a:t>
            </a:r>
            <a:endParaRPr lang="en-US" altLang="ja-JP" sz="12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en-US" altLang="ja-JP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 </a:t>
            </a:r>
            <a:r>
              <a:rPr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で配膳することが可能に</a:t>
            </a:r>
            <a:endParaRPr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en-US" altLang="ja-JP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 </a:t>
            </a:r>
            <a:r>
              <a:rPr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なっている。</a:t>
            </a:r>
            <a:endParaRPr lang="en-US" altLang="ja-JP" sz="12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en-US" altLang="ja-JP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    </a:t>
            </a:r>
          </a:p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6709" y="7300989"/>
            <a:ext cx="189667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ライントレース機能</a:t>
            </a:r>
            <a:endParaRPr kumimoji="1" lang="en-US" altLang="ja-JP" sz="1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/>
              <a:t>　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フォトリフレクタ（ライトセ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ンサ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を４つ使用。４つを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並べて使用することで、</a:t>
            </a:r>
            <a:endParaRPr kumimoji="1"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内側の２つのセンサでライ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ンを追従、外側２つのセン</a:t>
            </a:r>
            <a:endParaRPr kumimoji="1"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サで曲がり角や、分岐路</a:t>
            </a:r>
            <a:endParaRPr kumimoji="1"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を検知することを可能にし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ている。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0577" y="-1"/>
            <a:ext cx="27430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・金澤</a:t>
            </a:r>
            <a:r>
              <a:rPr lang="ja-JP" altLang="en-US" sz="1050" dirty="0"/>
              <a:t>滉</a:t>
            </a:r>
            <a:r>
              <a:rPr lang="ja-JP" altLang="en-US" sz="1050" dirty="0" smtClean="0"/>
              <a:t>典　・塩崎智也　・峯慎平　・若子純平</a:t>
            </a:r>
            <a:endParaRPr kumimoji="1" lang="ja-JP" altLang="en-US" sz="105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2" t="18930" r="28471" b="14421"/>
          <a:stretch/>
        </p:blipFill>
        <p:spPr>
          <a:xfrm>
            <a:off x="4960307" y="900695"/>
            <a:ext cx="1142986" cy="17738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21161" r="26588" b="19163"/>
          <a:stretch/>
        </p:blipFill>
        <p:spPr>
          <a:xfrm>
            <a:off x="4666858" y="2832042"/>
            <a:ext cx="1848429" cy="16278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9" y="5454383"/>
            <a:ext cx="1818310" cy="167053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78516" y="5454383"/>
            <a:ext cx="1953125" cy="1670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6" r="13497" b="70299"/>
          <a:stretch/>
        </p:blipFill>
        <p:spPr>
          <a:xfrm>
            <a:off x="2393176" y="5447782"/>
            <a:ext cx="1932112" cy="962563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403359" y="5454382"/>
            <a:ext cx="1953125" cy="1670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81" y="6232139"/>
            <a:ext cx="873905" cy="87608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45" y="6396913"/>
            <a:ext cx="1085249" cy="711308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4614511" y="5454382"/>
            <a:ext cx="1953125" cy="1670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6146">
            <a:off x="5914937" y="6503846"/>
            <a:ext cx="410665" cy="55057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E0E4EC"/>
              </a:clrFrom>
              <a:clrTo>
                <a:srgbClr val="E0E4E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56" b="89537" l="42344" r="6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05" t="14691" r="27083" b="10494"/>
          <a:stretch/>
        </p:blipFill>
        <p:spPr>
          <a:xfrm>
            <a:off x="4496921" y="5533758"/>
            <a:ext cx="1040069" cy="1133601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8325">
            <a:off x="5418688" y="6005283"/>
            <a:ext cx="458384" cy="554363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6974" r="7944" b="16026"/>
          <a:stretch/>
        </p:blipFill>
        <p:spPr>
          <a:xfrm>
            <a:off x="5611107" y="6176667"/>
            <a:ext cx="285829" cy="22596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03280" y="5038762"/>
            <a:ext cx="464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・自動配膳を可能にする３本柱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3280" y="55638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機体概要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52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137</Words>
  <Application>Microsoft Office PowerPoint</Application>
  <PresentationFormat>A4 210 x 297 mm</PresentationFormat>
  <Paragraphs>69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DFKai-SB</vt:lpstr>
      <vt:lpstr>HGPｺﾞｼｯｸE</vt:lpstr>
      <vt:lpstr>HGPｺﾞｼｯｸM</vt:lpstr>
      <vt:lpstr>HGSｺﾞｼｯｸM</vt:lpstr>
      <vt:lpstr>HGS明朝E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上野山翔太</dc:creator>
  <cp:lastModifiedBy>confuser</cp:lastModifiedBy>
  <cp:revision>67</cp:revision>
  <dcterms:created xsi:type="dcterms:W3CDTF">2018-01-06T15:03:18Z</dcterms:created>
  <dcterms:modified xsi:type="dcterms:W3CDTF">2018-01-12T09:16:12Z</dcterms:modified>
</cp:coreProperties>
</file>