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59" r:id="rId7"/>
    <p:sldId id="263" r:id="rId8"/>
    <p:sldId id="266" r:id="rId9"/>
    <p:sldId id="260" r:id="rId10"/>
    <p:sldId id="267" r:id="rId11"/>
    <p:sldId id="26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D982-26E5-4315-9095-982FEB40D4C5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B202-3899-4B96-BE8E-35B5AC920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14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j-ea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B202-3899-4B96-BE8E-35B5AC92080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62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B202-3899-4B96-BE8E-35B5AC92080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2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ブラウザ上で見ることができる　・豊富なプラグイン　・</a:t>
            </a:r>
            <a:r>
              <a:rPr kumimoji="1" lang="en-US" altLang="ja-JP" dirty="0" smtClean="0"/>
              <a:t>wiki</a:t>
            </a:r>
            <a:r>
              <a:rPr kumimoji="1" lang="ja-JP" altLang="en-US" dirty="0" smtClean="0"/>
              <a:t>による情報交換が容易</a:t>
            </a:r>
            <a:endParaRPr kumimoji="1" lang="en-US" altLang="ja-JP" dirty="0" smtClean="0"/>
          </a:p>
          <a:p>
            <a:r>
              <a:rPr kumimoji="1" lang="en-US" altLang="ja-JP" dirty="0" smtClean="0"/>
              <a:t>Wiki</a:t>
            </a:r>
            <a:r>
              <a:rPr kumimoji="1" lang="ja-JP" altLang="en-US" dirty="0" smtClean="0"/>
              <a:t>とリポジトリブラウザ、ログインの説明をする。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B202-3899-4B96-BE8E-35B5AC92080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4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リポジトリブラウザの画面の説明をする。更新された時間とした人がわかること、コミットした際のコメントが参照できることを説明する。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B202-3899-4B96-BE8E-35B5AC92080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3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658DAC-5899-4E93-AE6E-B08786CAC8F9}" type="datetimeFigureOut">
              <a:rPr kumimoji="1" lang="ja-JP" altLang="en-US" smtClean="0"/>
              <a:t>2011/12/8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BE37C9-FF10-4D25-AE59-DC005FC595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err="1" smtClean="0">
                <a:latin typeface="Arial" pitchFamily="34" charset="0"/>
                <a:cs typeface="Arial" pitchFamily="34" charset="0"/>
              </a:rPr>
              <a:t>Trac</a:t>
            </a:r>
            <a:r>
              <a:rPr kumimoji="1" lang="ja-JP" altLang="en-US" sz="5400" dirty="0" smtClean="0">
                <a:latin typeface="Arial" pitchFamily="34" charset="0"/>
                <a:cs typeface="Arial" pitchFamily="34" charset="0"/>
              </a:rPr>
              <a:t>と</a:t>
            </a:r>
            <a:r>
              <a:rPr kumimoji="1" lang="en-US" altLang="ja-JP" sz="5400" dirty="0" smtClean="0">
                <a:latin typeface="Arial" pitchFamily="34" charset="0"/>
                <a:cs typeface="Arial" pitchFamily="34" charset="0"/>
              </a:rPr>
              <a:t>Eclipse</a:t>
            </a:r>
            <a:r>
              <a:rPr kumimoji="1" lang="ja-JP" altLang="en-US" sz="5400" dirty="0" smtClean="0">
                <a:latin typeface="+mj-ea"/>
                <a:cs typeface="Arial" pitchFamily="34" charset="0"/>
              </a:rPr>
              <a:t>の</a:t>
            </a:r>
            <a:r>
              <a:rPr kumimoji="1" lang="en-US" altLang="ja-JP" sz="5400" dirty="0" smtClean="0">
                <a:latin typeface="+mj-ea"/>
                <a:cs typeface="Arial" pitchFamily="34" charset="0"/>
              </a:rPr>
              <a:t/>
            </a:r>
            <a:br>
              <a:rPr kumimoji="1" lang="en-US" altLang="ja-JP" sz="5400" dirty="0" smtClean="0">
                <a:latin typeface="+mj-ea"/>
                <a:cs typeface="Arial" pitchFamily="34" charset="0"/>
              </a:rPr>
            </a:br>
            <a:r>
              <a:rPr kumimoji="1" lang="ja-JP" altLang="en-US" sz="5400" dirty="0" smtClean="0">
                <a:latin typeface="+mj-ea"/>
                <a:cs typeface="Arial" pitchFamily="34" charset="0"/>
              </a:rPr>
              <a:t>便利な機能</a:t>
            </a:r>
            <a:endParaRPr kumimoji="1" lang="ja-JP" altLang="en-US" sz="5400" dirty="0">
              <a:latin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ET</a:t>
            </a:r>
            <a:r>
              <a:rPr kumimoji="1" lang="ja-JP" altLang="en-US" dirty="0" smtClean="0"/>
              <a:t>ロボコン開発ページ </a:t>
            </a:r>
            <a:r>
              <a:rPr kumimoji="1" lang="en-US" altLang="ja-JP" dirty="0" smtClean="0"/>
              <a:t>Wiki</a:t>
            </a:r>
            <a:r>
              <a:rPr kumimoji="1" lang="ja-JP" altLang="en-US" dirty="0" smtClean="0"/>
              <a:t>画面</a:t>
            </a:r>
            <a:endParaRPr kumimoji="1" lang="ja-JP" altLang="en-US" dirty="0"/>
          </a:p>
        </p:txBody>
      </p:sp>
      <p:pic>
        <p:nvPicPr>
          <p:cNvPr id="4" name="Picture 2" descr="C:\Users\aoyagi\Dropbox\学校\2011 D5\そつけん\ドキュメント\説明用\Trac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34889"/>
            <a:ext cx="6493137" cy="519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10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+mj-ea"/>
                <a:cs typeface="Arial" pitchFamily="34" charset="0"/>
              </a:rPr>
              <a:t>Trac</a:t>
            </a:r>
            <a:r>
              <a:rPr lang="ja-JP" altLang="en-US" dirty="0" smtClean="0">
                <a:latin typeface="+mj-ea"/>
                <a:cs typeface="Arial" pitchFamily="34" charset="0"/>
              </a:rPr>
              <a:t>その</a:t>
            </a:r>
            <a:r>
              <a:rPr lang="en-US" altLang="ja-JP" dirty="0" smtClean="0">
                <a:latin typeface="+mj-ea"/>
                <a:cs typeface="Arial" pitchFamily="34" charset="0"/>
              </a:rPr>
              <a:t>2.</a:t>
            </a:r>
            <a:r>
              <a:rPr lang="ja-JP" altLang="en-US" dirty="0" smtClean="0">
                <a:latin typeface="+mj-ea"/>
                <a:cs typeface="Arial" pitchFamily="34" charset="0"/>
              </a:rPr>
              <a:t> </a:t>
            </a:r>
            <a:r>
              <a:rPr lang="ja-JP" altLang="en-US" dirty="0">
                <a:latin typeface="+mj-ea"/>
                <a:cs typeface="Arial" pitchFamily="34" charset="0"/>
              </a:rPr>
              <a:t>画面の</a:t>
            </a:r>
            <a:r>
              <a:rPr lang="ja-JP" altLang="en-US" dirty="0" smtClean="0">
                <a:latin typeface="+mj-ea"/>
                <a:cs typeface="Arial" pitchFamily="34" charset="0"/>
              </a:rPr>
              <a:t>説明</a:t>
            </a:r>
            <a:r>
              <a:rPr lang="en-US" altLang="ja-JP" dirty="0" smtClean="0">
                <a:latin typeface="+mj-ea"/>
                <a:cs typeface="Arial" pitchFamily="34" charset="0"/>
              </a:rPr>
              <a:t>(</a:t>
            </a:r>
            <a:r>
              <a:rPr lang="ja-JP" altLang="en-US" dirty="0" smtClean="0">
                <a:latin typeface="+mj-ea"/>
                <a:cs typeface="Arial" pitchFamily="34" charset="0"/>
              </a:rPr>
              <a:t>リポジトリブラウザ</a:t>
            </a:r>
            <a:r>
              <a:rPr lang="en-US" altLang="ja-JP" dirty="0" smtClean="0">
                <a:latin typeface="+mj-ea"/>
                <a:cs typeface="Arial" pitchFamily="34" charset="0"/>
              </a:rPr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1" name="Picture 3" descr="C:\Users\aoyagi\Dropbox\学校\2011 D5\そつけん\ドキュメント\説明用\Tracリポジトリブラウザ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124744"/>
            <a:ext cx="6984776" cy="558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7" name="コンテンツ プレースホルダー 3106"/>
          <p:cNvSpPr>
            <a:spLocks noGrp="1"/>
          </p:cNvSpPr>
          <p:nvPr>
            <p:ph sz="quarter" idx="1"/>
          </p:nvPr>
        </p:nvSpPr>
        <p:spPr>
          <a:xfrm>
            <a:off x="395536" y="2421363"/>
            <a:ext cx="3600400" cy="287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プロジェクト管理システム：</a:t>
            </a:r>
            <a:r>
              <a:rPr lang="en-US" altLang="ja-JP" sz="1800" b="1" dirty="0" err="1" smtClean="0">
                <a:latin typeface="+mj-ea"/>
                <a:ea typeface="+mj-ea"/>
              </a:rPr>
              <a:t>Trac</a:t>
            </a:r>
            <a:endParaRPr lang="en-US" altLang="ja-JP" sz="1800" b="1" dirty="0" smtClean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j-ea"/>
              </a:rPr>
              <a:t>0. </a:t>
            </a:r>
            <a:r>
              <a:rPr lang="ja-JP" altLang="en-US" dirty="0">
                <a:latin typeface="+mj-ea"/>
              </a:rPr>
              <a:t>はじめに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99992" y="1761783"/>
            <a:ext cx="446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+mj-ea"/>
                <a:ea typeface="+mj-ea"/>
              </a:rPr>
              <a:t>バージョン管理システム：</a:t>
            </a:r>
            <a:r>
              <a:rPr lang="en-US" altLang="ja-JP" b="1" dirty="0" smtClean="0">
                <a:latin typeface="+mj-ea"/>
                <a:ea typeface="+mj-ea"/>
              </a:rPr>
              <a:t>Subversion</a:t>
            </a:r>
          </a:p>
        </p:txBody>
      </p:sp>
      <p:pic>
        <p:nvPicPr>
          <p:cNvPr id="7" name="Picture 3" descr="C:\Users\aoyagi\Downloads\MC90035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26" y="2821564"/>
            <a:ext cx="920801" cy="91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oyagi\AppData\Local\Microsoft\Windows\Temporary Internet Files\Content.IE5\7EH9IJ30\MC9001974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570" y="2131115"/>
            <a:ext cx="978887" cy="138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8" name="Picture 66" descr="C:\Users\aoyagi\AppData\Local\Microsoft\Windows\Temporary Internet Files\Content.IE5\SJY2SQVZ\MC9002000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29124"/>
            <a:ext cx="1805026" cy="117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472700" y="5103192"/>
            <a:ext cx="269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j-ea"/>
                <a:ea typeface="+mj-ea"/>
              </a:rPr>
              <a:t>統合開発環境：</a:t>
            </a:r>
            <a:r>
              <a:rPr kumimoji="1" lang="en-US" altLang="ja-JP" b="1" dirty="0" smtClean="0">
                <a:latin typeface="+mj-ea"/>
                <a:ea typeface="+mj-ea"/>
              </a:rPr>
              <a:t>Eclipse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915816" y="2708920"/>
            <a:ext cx="2729803" cy="504056"/>
          </a:xfrm>
          <a:prstGeom prst="straightConnector1">
            <a:avLst/>
          </a:prstGeom>
          <a:ln w="50800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195736" y="4005064"/>
            <a:ext cx="1152128" cy="936104"/>
          </a:xfrm>
          <a:prstGeom prst="straightConnector1">
            <a:avLst/>
          </a:prstGeom>
          <a:ln w="50800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5512930" y="3734136"/>
            <a:ext cx="643246" cy="1063016"/>
          </a:xfrm>
          <a:prstGeom prst="straightConnector1">
            <a:avLst/>
          </a:prstGeom>
          <a:ln w="50800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67775" y="3734136"/>
            <a:ext cx="14401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j-ea"/>
                <a:ea typeface="+mj-ea"/>
              </a:rPr>
              <a:t>・</a:t>
            </a:r>
            <a:r>
              <a:rPr kumimoji="1" lang="en-US" altLang="ja-JP" sz="1100" b="1" dirty="0" smtClean="0">
                <a:latin typeface="+mj-ea"/>
                <a:ea typeface="+mj-ea"/>
              </a:rPr>
              <a:t>Wiki</a:t>
            </a:r>
            <a:r>
              <a:rPr kumimoji="1" lang="ja-JP" altLang="en-US" sz="1100" b="1" dirty="0" smtClean="0">
                <a:latin typeface="+mj-ea"/>
                <a:ea typeface="+mj-ea"/>
              </a:rPr>
              <a:t>による情報管理</a:t>
            </a:r>
            <a:endParaRPr kumimoji="1" lang="en-US" altLang="ja-JP" sz="1100" b="1" dirty="0" smtClean="0">
              <a:latin typeface="+mj-ea"/>
              <a:ea typeface="+mj-ea"/>
            </a:endParaRPr>
          </a:p>
          <a:p>
            <a:r>
              <a:rPr lang="ja-JP" altLang="en-US" sz="1100" b="1" dirty="0" smtClean="0">
                <a:latin typeface="+mj-ea"/>
                <a:ea typeface="+mj-ea"/>
              </a:rPr>
              <a:t>・進捗</a:t>
            </a:r>
            <a:r>
              <a:rPr lang="ja-JP" altLang="en-US" sz="1100" b="1" dirty="0">
                <a:latin typeface="+mj-ea"/>
                <a:ea typeface="+mj-ea"/>
              </a:rPr>
              <a:t>状況</a:t>
            </a:r>
            <a:r>
              <a:rPr lang="ja-JP" altLang="en-US" sz="1100" b="1" dirty="0" smtClean="0">
                <a:latin typeface="+mj-ea"/>
                <a:ea typeface="+mj-ea"/>
              </a:rPr>
              <a:t>の管理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14474" y="5776066"/>
            <a:ext cx="1440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j-ea"/>
                <a:ea typeface="+mj-ea"/>
              </a:rPr>
              <a:t>・プログラムの作成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09102" y="3472525"/>
            <a:ext cx="14401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+mj-ea"/>
                <a:ea typeface="+mj-ea"/>
              </a:rPr>
              <a:t>・リポジトリにデータを集める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619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ea"/>
                <a:cs typeface="Arial" pitchFamily="34" charset="0"/>
              </a:rPr>
              <a:t>Eclipse</a:t>
            </a:r>
            <a:r>
              <a:rPr kumimoji="1" lang="ja-JP" altLang="en-US" dirty="0" smtClean="0">
                <a:latin typeface="+mj-ea"/>
                <a:cs typeface="Arial" pitchFamily="34" charset="0"/>
              </a:rPr>
              <a:t>その</a:t>
            </a:r>
            <a:r>
              <a:rPr kumimoji="1" lang="en-US" altLang="ja-JP" dirty="0" smtClean="0">
                <a:latin typeface="+mj-ea"/>
                <a:cs typeface="Arial" pitchFamily="34" charset="0"/>
              </a:rPr>
              <a:t>1. </a:t>
            </a:r>
            <a:r>
              <a:rPr kumimoji="1" lang="ja-JP" altLang="en-US" dirty="0" smtClean="0">
                <a:latin typeface="+mj-ea"/>
                <a:cs typeface="Arial" pitchFamily="34" charset="0"/>
              </a:rPr>
              <a:t>ファイルを更新、コミットする</a:t>
            </a:r>
            <a:endParaRPr kumimoji="1" lang="ja-JP" altLang="en-US" dirty="0">
              <a:latin typeface="+mj-ea"/>
              <a:cs typeface="Arial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46712" cy="3414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+mj-ea"/>
                <a:ea typeface="+mj-ea"/>
                <a:cs typeface="Arial" pitchFamily="34" charset="0"/>
              </a:rPr>
              <a:t>コミットとは・・・</a:t>
            </a:r>
          </a:p>
          <a:p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自分</a:t>
            </a:r>
            <a:r>
              <a:rPr lang="ja-JP" altLang="en-US" sz="2400" dirty="0">
                <a:latin typeface="+mj-ea"/>
                <a:ea typeface="+mj-ea"/>
                <a:cs typeface="Arial" pitchFamily="34" charset="0"/>
              </a:rPr>
              <a:t>が変更したファイルをリポジトリ（データベース）に反映させること</a:t>
            </a:r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。</a:t>
            </a:r>
            <a:endParaRPr lang="en-US" altLang="ja-JP" sz="2400" dirty="0">
              <a:latin typeface="+mj-ea"/>
              <a:ea typeface="+mj-ea"/>
              <a:cs typeface="Arial" pitchFamily="34" charset="0"/>
            </a:endParaRPr>
          </a:p>
          <a:p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リポジトリ</a:t>
            </a:r>
            <a:r>
              <a:rPr lang="ja-JP" altLang="en-US" sz="2400" dirty="0">
                <a:latin typeface="+mj-ea"/>
                <a:ea typeface="+mj-ea"/>
                <a:cs typeface="Arial" pitchFamily="34" charset="0"/>
              </a:rPr>
              <a:t>にコミットすることで、すでに入っている情報と更新したファイルとの差分をとり、更新差分だけがアップロードされる</a:t>
            </a:r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。</a:t>
            </a:r>
            <a:endParaRPr lang="en-US" altLang="ja-JP" sz="2400" dirty="0" smtClean="0">
              <a:latin typeface="+mj-ea"/>
              <a:ea typeface="+mj-ea"/>
              <a:cs typeface="Arial" pitchFamily="34" charset="0"/>
            </a:endParaRPr>
          </a:p>
          <a:p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コミット</a:t>
            </a:r>
            <a:r>
              <a:rPr lang="ja-JP" altLang="en-US" sz="2400" dirty="0">
                <a:latin typeface="+mj-ea"/>
                <a:ea typeface="+mj-ea"/>
                <a:cs typeface="Arial" pitchFamily="34" charset="0"/>
              </a:rPr>
              <a:t>する際には更新をし、最新の状態にしてからコミットすることで、ファイルの変更がほかのユーザーと衝突しないようにする。</a:t>
            </a:r>
            <a:endParaRPr lang="en-US" altLang="ja-JP" sz="2400" dirty="0" smtClean="0">
              <a:latin typeface="+mj-ea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Picture 2" descr="C:\Users\aoyagi\Dropbox\学校\2011 D5\そつけん\Eclip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7639148" cy="571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62485"/>
            <a:ext cx="6408712" cy="348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138953" y="5219908"/>
            <a:ext cx="124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更新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5219908"/>
            <a:ext cx="1146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コミット</a:t>
            </a:r>
            <a:endParaRPr kumimoji="1" lang="ja-JP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6138954" y="4571836"/>
            <a:ext cx="620370" cy="639443"/>
          </a:xfrm>
          <a:prstGeom prst="donut">
            <a:avLst>
              <a:gd name="adj" fmla="val 699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5508104" y="4558898"/>
            <a:ext cx="649047" cy="648072"/>
          </a:xfrm>
          <a:prstGeom prst="donut">
            <a:avLst>
              <a:gd name="adj" fmla="val 699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 rot="20467172">
            <a:off x="4858439" y="767077"/>
            <a:ext cx="471725" cy="318394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25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j-ea"/>
                <a:cs typeface="Arial" pitchFamily="34" charset="0"/>
              </a:rPr>
              <a:t>Eclipse</a:t>
            </a:r>
            <a:r>
              <a:rPr lang="ja-JP" altLang="en-US" dirty="0" smtClean="0">
                <a:latin typeface="+mj-ea"/>
                <a:cs typeface="Arial" pitchFamily="34" charset="0"/>
              </a:rPr>
              <a:t>その</a:t>
            </a:r>
            <a:r>
              <a:rPr lang="en-US" altLang="ja-JP" dirty="0" smtClean="0">
                <a:latin typeface="+mj-ea"/>
                <a:cs typeface="Arial" pitchFamily="34" charset="0"/>
              </a:rPr>
              <a:t>2. </a:t>
            </a:r>
            <a:r>
              <a:rPr lang="ja-JP" altLang="en-US" dirty="0">
                <a:latin typeface="+mj-ea"/>
                <a:cs typeface="Arial" pitchFamily="34" charset="0"/>
              </a:rPr>
              <a:t>リファクタリング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>
                <a:latin typeface="+mj-ea"/>
                <a:ea typeface="+mj-ea"/>
                <a:cs typeface="Arial" pitchFamily="34" charset="0"/>
              </a:rPr>
              <a:t>リファクタリングとは・</a:t>
            </a:r>
            <a:r>
              <a:rPr lang="ja-JP" altLang="en-US" sz="2400" dirty="0">
                <a:latin typeface="+mj-ea"/>
                <a:ea typeface="+mj-ea"/>
                <a:cs typeface="Arial" pitchFamily="34" charset="0"/>
              </a:rPr>
              <a:t>・・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+mj-ea"/>
                <a:ea typeface="+mj-ea"/>
                <a:cs typeface="Arial" pitchFamily="34" charset="0"/>
              </a:rPr>
              <a:t>プログラムの動作は変えずに、ソースコードの中身を整理し、見やすいようにすること。</a:t>
            </a:r>
            <a:endParaRPr lang="ja-JP" altLang="en-US" sz="2000" dirty="0">
              <a:latin typeface="+mj-ea"/>
              <a:ea typeface="+mj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35" y="2652447"/>
            <a:ext cx="8109049" cy="401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5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j-ea"/>
                <a:cs typeface="Arial" pitchFamily="34" charset="0"/>
              </a:rPr>
              <a:t>Eclipse</a:t>
            </a:r>
            <a:r>
              <a:rPr lang="ja-JP" altLang="en-US" dirty="0" smtClean="0">
                <a:latin typeface="+mj-ea"/>
                <a:cs typeface="Arial" pitchFamily="34" charset="0"/>
              </a:rPr>
              <a:t>その</a:t>
            </a:r>
            <a:r>
              <a:rPr lang="en-US" altLang="ja-JP" dirty="0" smtClean="0">
                <a:latin typeface="+mj-ea"/>
                <a:cs typeface="Arial" pitchFamily="34" charset="0"/>
              </a:rPr>
              <a:t>3.</a:t>
            </a:r>
            <a:r>
              <a:rPr lang="ja-JP" altLang="en-US" dirty="0">
                <a:latin typeface="+mj-ea"/>
                <a:cs typeface="Arial" pitchFamily="34" charset="0"/>
              </a:rPr>
              <a:t> </a:t>
            </a:r>
            <a:r>
              <a:rPr lang="ja-JP" altLang="en-US" dirty="0" smtClean="0">
                <a:latin typeface="+mj-ea"/>
                <a:cs typeface="Arial" pitchFamily="34" charset="0"/>
              </a:rPr>
              <a:t>便利なショートカット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  <a:ea typeface="+mj-ea"/>
              </a:rPr>
              <a:t>コーディング中に</a:t>
            </a:r>
            <a:r>
              <a:rPr kumimoji="1" lang="en-US" altLang="ja-JP" dirty="0" smtClean="0">
                <a:latin typeface="+mj-ea"/>
                <a:ea typeface="+mj-ea"/>
              </a:rPr>
              <a:t>[Ctrl] + </a:t>
            </a:r>
            <a:r>
              <a:rPr lang="en-US" altLang="ja-JP" dirty="0" smtClean="0">
                <a:latin typeface="+mj-ea"/>
                <a:ea typeface="+mj-ea"/>
              </a:rPr>
              <a:t>[Space]</a:t>
            </a:r>
            <a:r>
              <a:rPr kumimoji="1" lang="ja-JP" altLang="en-US" dirty="0" smtClean="0">
                <a:latin typeface="+mj-ea"/>
                <a:ea typeface="+mj-ea"/>
              </a:rPr>
              <a:t>で</a:t>
            </a:r>
            <a:r>
              <a:rPr lang="ja-JP" altLang="en-US" dirty="0">
                <a:latin typeface="+mj-ea"/>
                <a:ea typeface="+mj-ea"/>
              </a:rPr>
              <a:t>利用</a:t>
            </a:r>
            <a:r>
              <a:rPr lang="ja-JP" altLang="en-US" dirty="0" smtClean="0">
                <a:latin typeface="+mj-ea"/>
                <a:ea typeface="+mj-ea"/>
              </a:rPr>
              <a:t>できるコードを補完できる。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ja-JP" altLang="en-US" dirty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コード中</a:t>
            </a:r>
            <a:r>
              <a:rPr lang="ja-JP" altLang="en-US">
                <a:latin typeface="+mj-ea"/>
                <a:ea typeface="+mj-ea"/>
              </a:rPr>
              <a:t>の</a:t>
            </a:r>
            <a:r>
              <a:rPr lang="ja-JP" altLang="en-US" smtClean="0">
                <a:latin typeface="+mj-ea"/>
                <a:ea typeface="+mj-ea"/>
              </a:rPr>
              <a:t>メソッド</a:t>
            </a:r>
            <a:r>
              <a:rPr lang="ja-JP" altLang="en-US" smtClean="0">
                <a:latin typeface="+mj-ea"/>
                <a:ea typeface="+mj-ea"/>
              </a:rPr>
              <a:t>（関数）</a:t>
            </a:r>
            <a:r>
              <a:rPr lang="ja-JP" altLang="en-US" smtClean="0">
                <a:latin typeface="+mj-ea"/>
                <a:ea typeface="+mj-ea"/>
              </a:rPr>
              <a:t>呼び出し</a:t>
            </a:r>
            <a:r>
              <a:rPr lang="ja-JP" altLang="en-US" dirty="0">
                <a:latin typeface="+mj-ea"/>
                <a:ea typeface="+mj-ea"/>
              </a:rPr>
              <a:t>を右クリックして「宣言を開く</a:t>
            </a:r>
            <a:r>
              <a:rPr lang="ja-JP" altLang="en-US" dirty="0" smtClean="0">
                <a:latin typeface="+mj-ea"/>
                <a:ea typeface="+mj-ea"/>
              </a:rPr>
              <a:t>」とするか</a:t>
            </a:r>
            <a:r>
              <a:rPr lang="en-US" altLang="ja-JP" dirty="0" smtClean="0">
                <a:latin typeface="+mj-ea"/>
                <a:ea typeface="+mj-ea"/>
              </a:rPr>
              <a:t>[Ctrl] + [G]</a:t>
            </a:r>
            <a:r>
              <a:rPr lang="ja-JP" altLang="en-US" dirty="0" smtClean="0">
                <a:latin typeface="+mj-ea"/>
                <a:ea typeface="+mj-ea"/>
              </a:rPr>
              <a:t>と</a:t>
            </a:r>
            <a:r>
              <a:rPr lang="ja-JP" altLang="en-US" dirty="0">
                <a:latin typeface="+mj-ea"/>
                <a:ea typeface="+mj-ea"/>
              </a:rPr>
              <a:t>すると、そのメソッドの実装部分に</a:t>
            </a:r>
            <a:r>
              <a:rPr lang="ja-JP" altLang="en-US" dirty="0" smtClean="0">
                <a:latin typeface="+mj-ea"/>
                <a:ea typeface="+mj-ea"/>
              </a:rPr>
              <a:t>ジャンプ</a:t>
            </a:r>
            <a:r>
              <a:rPr lang="ja-JP" altLang="en-US" dirty="0">
                <a:latin typeface="+mj-ea"/>
                <a:ea typeface="+mj-ea"/>
              </a:rPr>
              <a:t>できる</a:t>
            </a:r>
            <a:r>
              <a:rPr lang="ja-JP" altLang="en-US" dirty="0" smtClean="0">
                <a:latin typeface="+mj-ea"/>
                <a:ea typeface="+mj-ea"/>
              </a:rPr>
              <a:t>。</a:t>
            </a:r>
            <a:endParaRPr lang="en-US" altLang="ja-JP" dirty="0" smtClean="0">
              <a:latin typeface="+mj-ea"/>
              <a:ea typeface="+mj-ea"/>
            </a:endParaRPr>
          </a:p>
          <a:p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 smtClean="0">
                <a:latin typeface="+mj-ea"/>
                <a:ea typeface="+mj-ea"/>
              </a:rPr>
              <a:t>[Ctrl] + [H]</a:t>
            </a:r>
            <a:r>
              <a:rPr lang="ja-JP" altLang="en-US" dirty="0" smtClean="0">
                <a:latin typeface="+mj-ea"/>
                <a:ea typeface="+mj-ea"/>
              </a:rPr>
              <a:t>でソースやヘッダーなどのファイルを検索できる。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01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  <a:cs typeface="Arial" pitchFamily="34" charset="0"/>
              </a:rPr>
              <a:t>Eclipse</a:t>
            </a:r>
            <a:r>
              <a:rPr lang="ja-JP" altLang="en-US" dirty="0" smtClean="0">
                <a:latin typeface="+mj-ea"/>
                <a:cs typeface="Arial" pitchFamily="34" charset="0"/>
              </a:rPr>
              <a:t>その</a:t>
            </a:r>
            <a:r>
              <a:rPr lang="en-US" altLang="ja-JP" dirty="0" smtClean="0">
                <a:latin typeface="+mj-ea"/>
                <a:cs typeface="Arial" pitchFamily="34" charset="0"/>
              </a:rPr>
              <a:t>4.</a:t>
            </a:r>
            <a:r>
              <a:rPr lang="ja-JP" altLang="en-US" dirty="0" smtClean="0">
                <a:latin typeface="+mj-ea"/>
                <a:cs typeface="Arial" pitchFamily="34" charset="0"/>
              </a:rPr>
              <a:t> 競合の解消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>
                <a:latin typeface="+mj-ea"/>
                <a:ea typeface="+mj-ea"/>
              </a:rPr>
              <a:t>同じ</a:t>
            </a:r>
            <a:r>
              <a:rPr lang="ja-JP" altLang="en-US" dirty="0" smtClean="0">
                <a:latin typeface="+mj-ea"/>
                <a:ea typeface="+mj-ea"/>
              </a:rPr>
              <a:t>ファイルを</a:t>
            </a:r>
            <a:r>
              <a:rPr lang="ja-JP" altLang="en-US" dirty="0">
                <a:latin typeface="+mj-ea"/>
                <a:ea typeface="+mj-ea"/>
              </a:rPr>
              <a:t>異なる</a:t>
            </a:r>
            <a:r>
              <a:rPr lang="ja-JP" altLang="en-US" dirty="0" smtClean="0">
                <a:latin typeface="+mj-ea"/>
                <a:ea typeface="+mj-ea"/>
              </a:rPr>
              <a:t>メンバーが同時</a:t>
            </a:r>
            <a:r>
              <a:rPr lang="ja-JP" altLang="en-US" dirty="0">
                <a:latin typeface="+mj-ea"/>
                <a:ea typeface="+mj-ea"/>
              </a:rPr>
              <a:t>に変更した場合に競合が</a:t>
            </a:r>
            <a:r>
              <a:rPr lang="ja-JP" altLang="en-US" dirty="0" smtClean="0">
                <a:latin typeface="+mj-ea"/>
                <a:ea typeface="+mj-ea"/>
              </a:rPr>
              <a:t>発生する。</a:t>
            </a:r>
            <a:r>
              <a:rPr lang="ja-JP" altLang="en-US" dirty="0">
                <a:latin typeface="+mj-ea"/>
                <a:ea typeface="+mj-ea"/>
              </a:rPr>
              <a:t>これ</a:t>
            </a:r>
            <a:r>
              <a:rPr lang="ja-JP" altLang="en-US" dirty="0" smtClean="0">
                <a:latin typeface="+mj-ea"/>
                <a:ea typeface="+mj-ea"/>
              </a:rPr>
              <a:t>を解決するには競合部分を編集し、マージ済みとマークする。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マージ済みとマークした人のファイルがリポジトリに反映される。</a:t>
            </a:r>
            <a:endParaRPr lang="en-US" altLang="ja-JP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112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aoyagi\Dropbox\学校\2011 D5\そつけん\ドキュメント\説明用\Eclipse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719886" cy="617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1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err="1" smtClean="0">
                <a:latin typeface="+mj-ea"/>
                <a:ea typeface="+mj-ea"/>
              </a:rPr>
              <a:t>Trac</a:t>
            </a:r>
            <a:r>
              <a:rPr lang="ja-JP" altLang="en-US" dirty="0">
                <a:latin typeface="+mj-ea"/>
                <a:ea typeface="+mj-ea"/>
              </a:rPr>
              <a:t>と</a:t>
            </a:r>
            <a:r>
              <a:rPr lang="ja-JP" altLang="en-US" dirty="0" smtClean="0">
                <a:latin typeface="+mj-ea"/>
                <a:ea typeface="+mj-ea"/>
              </a:rPr>
              <a:t>はフリーのプロジェクト管理システムである。</a:t>
            </a:r>
            <a:endParaRPr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r>
              <a:rPr lang="en-US" altLang="ja-JP" dirty="0" smtClean="0">
                <a:latin typeface="+mj-ea"/>
                <a:ea typeface="+mj-ea"/>
              </a:rPr>
              <a:t>Wiki</a:t>
            </a:r>
            <a:r>
              <a:rPr lang="ja-JP" altLang="en-US" dirty="0" smtClean="0">
                <a:latin typeface="+mj-ea"/>
                <a:ea typeface="+mj-ea"/>
              </a:rPr>
              <a:t>を用いてプロジェクトのメンバーに情報を発信したり。進捗状況の管理、チケットの作成、配布など様々な機能が利用できる。</a:t>
            </a:r>
            <a:endParaRPr lang="en-US" altLang="ja-JP" dirty="0" smtClean="0">
              <a:latin typeface="+mj-ea"/>
              <a:ea typeface="+mj-ea"/>
            </a:endParaRPr>
          </a:p>
          <a:p>
            <a:endParaRPr kumimoji="1" lang="en-US" altLang="ja-JP" dirty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プラグインにより機能の拡張が可能となっている。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>
                <a:latin typeface="+mj-ea"/>
                <a:cs typeface="Arial" pitchFamily="34" charset="0"/>
              </a:rPr>
              <a:t>Trac</a:t>
            </a:r>
            <a:r>
              <a:rPr lang="ja-JP" altLang="en-US" dirty="0" smtClean="0">
                <a:latin typeface="+mj-ea"/>
                <a:cs typeface="Arial" pitchFamily="34" charset="0"/>
              </a:rPr>
              <a:t>その１</a:t>
            </a:r>
            <a:r>
              <a:rPr lang="en-US" altLang="ja-JP" dirty="0" smtClean="0">
                <a:latin typeface="+mj-ea"/>
                <a:cs typeface="Arial" pitchFamily="34" charset="0"/>
              </a:rPr>
              <a:t>.</a:t>
            </a:r>
            <a:r>
              <a:rPr lang="ja-JP" altLang="en-US" dirty="0" smtClean="0">
                <a:latin typeface="+mj-ea"/>
                <a:cs typeface="Arial" pitchFamily="34" charset="0"/>
              </a:rPr>
              <a:t> </a:t>
            </a:r>
            <a:r>
              <a:rPr lang="ja-JP" altLang="en-US" dirty="0">
                <a:latin typeface="+mj-ea"/>
                <a:cs typeface="Arial" pitchFamily="34" charset="0"/>
              </a:rPr>
              <a:t>画面の説明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54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1573</TotalTime>
  <Words>425</Words>
  <Application>Microsoft Office PowerPoint</Application>
  <PresentationFormat>画面に合わせる (4:3)</PresentationFormat>
  <Paragraphs>44</Paragraphs>
  <Slides>11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クール</vt:lpstr>
      <vt:lpstr>TracとEclipseの 便利な機能</vt:lpstr>
      <vt:lpstr>0. はじめに</vt:lpstr>
      <vt:lpstr>Eclipseその1. ファイルを更新、コミットする</vt:lpstr>
      <vt:lpstr>PowerPoint プレゼンテーション</vt:lpstr>
      <vt:lpstr>Eclipseその2. リファクタリング</vt:lpstr>
      <vt:lpstr>Eclipseその3. 便利なショートカット</vt:lpstr>
      <vt:lpstr>Eclipseその4. 競合の解消</vt:lpstr>
      <vt:lpstr>PowerPoint プレゼンテーション</vt:lpstr>
      <vt:lpstr>Tracその１. 画面の説明</vt:lpstr>
      <vt:lpstr>ETロボコン開発ページ Wiki画面</vt:lpstr>
      <vt:lpstr>Tracその2. 画面の説明(リポジトリブラウザ)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Eclipseの便利な機能</dc:title>
  <dc:creator>aoyagi</dc:creator>
  <cp:lastModifiedBy>ushimaru</cp:lastModifiedBy>
  <cp:revision>49</cp:revision>
  <dcterms:created xsi:type="dcterms:W3CDTF">2011-12-01T04:18:24Z</dcterms:created>
  <dcterms:modified xsi:type="dcterms:W3CDTF">2011-12-09T01:13:03Z</dcterms:modified>
</cp:coreProperties>
</file>