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1"/>
  </p:notesMasterIdLst>
  <p:sldIdLst>
    <p:sldId id="256" r:id="rId2"/>
    <p:sldId id="257" r:id="rId3"/>
    <p:sldId id="267" r:id="rId4"/>
    <p:sldId id="258" r:id="rId5"/>
    <p:sldId id="268" r:id="rId6"/>
    <p:sldId id="259" r:id="rId7"/>
    <p:sldId id="260" r:id="rId8"/>
    <p:sldId id="261" r:id="rId9"/>
    <p:sldId id="262" r:id="rId10"/>
    <p:sldId id="263" r:id="rId11"/>
    <p:sldId id="264" r:id="rId12"/>
    <p:sldId id="265" r:id="rId13"/>
    <p:sldId id="286" r:id="rId14"/>
    <p:sldId id="266" r:id="rId15"/>
    <p:sldId id="292" r:id="rId16"/>
    <p:sldId id="291" r:id="rId17"/>
    <p:sldId id="293" r:id="rId18"/>
    <p:sldId id="294" r:id="rId19"/>
    <p:sldId id="269" r:id="rId20"/>
    <p:sldId id="287"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8" r:id="rId37"/>
    <p:sldId id="285" r:id="rId38"/>
    <p:sldId id="289" r:id="rId39"/>
    <p:sldId id="290"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535" autoAdjust="0"/>
    <p:restoredTop sz="94660"/>
  </p:normalViewPr>
  <p:slideViewPr>
    <p:cSldViewPr>
      <p:cViewPr varScale="1">
        <p:scale>
          <a:sx n="69" d="100"/>
          <a:sy n="69" d="100"/>
        </p:scale>
        <p:origin x="-3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88809-C21B-4EAF-9710-11D9F3F4718E}" type="datetimeFigureOut">
              <a:rPr kumimoji="1" lang="ja-JP" altLang="en-US" smtClean="0"/>
              <a:pPr/>
              <a:t>2007/6/26</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C9FFC-5156-4677-B41A-F35A9A699D51}"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84C9FFC-5156-4677-B41A-F35A9A699D51}"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二等辺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タイトル 7"/>
          <p:cNvSpPr>
            <a:spLocks noGrp="1"/>
          </p:cNvSpPr>
          <p:nvPr>
            <p:ph type="ctrTitle"/>
          </p:nvPr>
        </p:nvSpPr>
        <p:spPr>
          <a:xfrm>
            <a:off x="540544" y="776288"/>
            <a:ext cx="8062912" cy="1470025"/>
          </a:xfrm>
        </p:spPr>
        <p:txBody>
          <a:bodyPr anchor="b">
            <a:normAutofit/>
          </a:bodyPr>
          <a:lstStyle>
            <a:lvl1pPr algn="r">
              <a:defRPr sz="440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1371600" y="6012656"/>
            <a:ext cx="5791200" cy="365125"/>
          </a:xfrm>
        </p:spPr>
        <p:txBody>
          <a:bodyPr tIns="0" bIns="0" anchor="t"/>
          <a:lstStyle>
            <a:lvl1pPr algn="r">
              <a:defRPr sz="1000"/>
            </a:lvl1pPr>
          </a:lstStyle>
          <a:p>
            <a:fld id="{E90ED720-0104-4369-84BC-D37694168613}" type="datetimeFigureOut">
              <a:rPr kumimoji="1" lang="ja-JP" altLang="en-US" smtClean="0"/>
              <a:pPr/>
              <a:t>2007/6/26</a:t>
            </a:fld>
            <a:endParaRPr kumimoji="1" lang="ja-JP" altLang="en-US" dirty="0"/>
          </a:p>
        </p:txBody>
      </p:sp>
      <p:sp>
        <p:nvSpPr>
          <p:cNvPr id="17" name="フッター プレースホルダ 16"/>
          <p:cNvSpPr>
            <a:spLocks noGrp="1"/>
          </p:cNvSpPr>
          <p:nvPr>
            <p:ph type="ftr" sz="quarter" idx="11"/>
          </p:nvPr>
        </p:nvSpPr>
        <p:spPr>
          <a:xfrm>
            <a:off x="1371600" y="5650704"/>
            <a:ext cx="5791200" cy="365125"/>
          </a:xfrm>
        </p:spPr>
        <p:txBody>
          <a:bodyPr tIns="0" bIns="0" anchor="b"/>
          <a:lstStyle>
            <a:lvl1pPr algn="r">
              <a:defRPr sz="1100"/>
            </a:lvl1pPr>
          </a:lstStyle>
          <a:p>
            <a:endParaRPr kumimoji="1" lang="ja-JP" altLang="en-US" dirty="0"/>
          </a:p>
        </p:txBody>
      </p:sp>
      <p:sp>
        <p:nvSpPr>
          <p:cNvPr id="29" name="スライド番号プレースホルダ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2007/6/26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381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2007/6/26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457200" y="1882808"/>
            <a:ext cx="8229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791456" y="6480048"/>
            <a:ext cx="2133600" cy="301752"/>
          </a:xfrm>
        </p:spPr>
        <p:txBody>
          <a:bodyPr/>
          <a:lstStyle/>
          <a:p>
            <a:fld id="{E90ED720-0104-4369-84BC-D37694168613}" type="datetimeFigureOut">
              <a:rPr kumimoji="1" lang="ja-JP" altLang="en-US" smtClean="0"/>
              <a:pPr/>
              <a:t>2007/6/26</a:t>
            </a:fld>
            <a:endParaRPr kumimoji="1" lang="ja-JP" altLang="en-US" dirty="0"/>
          </a:p>
        </p:txBody>
      </p:sp>
      <p:sp>
        <p:nvSpPr>
          <p:cNvPr id="5" name="フッター プレースホルダ 4"/>
          <p:cNvSpPr>
            <a:spLocks noGrp="1"/>
          </p:cNvSpPr>
          <p:nvPr>
            <p:ph type="ftr" sz="quarter" idx="11"/>
          </p:nvPr>
        </p:nvSpPr>
        <p:spPr>
          <a:xfrm>
            <a:off x="457200" y="6480969"/>
            <a:ext cx="4260056" cy="300831"/>
          </a:xfrm>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二等辺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日付プレースホルダ 3"/>
          <p:cNvSpPr>
            <a:spLocks noGrp="1"/>
          </p:cNvSpPr>
          <p:nvPr>
            <p:ph type="dt" sz="half" idx="10"/>
          </p:nvPr>
        </p:nvSpPr>
        <p:spPr>
          <a:xfrm>
            <a:off x="6955632" y="6477000"/>
            <a:ext cx="2133600" cy="304800"/>
          </a:xfrm>
        </p:spPr>
        <p:txBody>
          <a:bodyPr/>
          <a:lstStyle/>
          <a:p>
            <a:fld id="{E90ED720-0104-4369-84BC-D37694168613}" type="datetimeFigureOut">
              <a:rPr kumimoji="1" lang="ja-JP" altLang="en-US" smtClean="0"/>
              <a:pPr/>
              <a:t>2007/6/26</a:t>
            </a:fld>
            <a:endParaRPr kumimoji="1" lang="ja-JP" altLang="en-US" dirty="0"/>
          </a:p>
        </p:txBody>
      </p:sp>
      <p:sp>
        <p:nvSpPr>
          <p:cNvPr id="5" name="フッター プレースホルダ 4"/>
          <p:cNvSpPr>
            <a:spLocks noGrp="1"/>
          </p:cNvSpPr>
          <p:nvPr>
            <p:ph type="ftr" sz="quarter" idx="11"/>
          </p:nvPr>
        </p:nvSpPr>
        <p:spPr>
          <a:xfrm>
            <a:off x="2619376" y="6480969"/>
            <a:ext cx="4260056" cy="300831"/>
          </a:xfrm>
        </p:spPr>
        <p:txBody>
          <a:bodyPr/>
          <a:lstStyle/>
          <a:p>
            <a:endParaRPr kumimoji="1" lang="ja-JP" altLang="en-US" dirty="0"/>
          </a:p>
        </p:txBody>
      </p:sp>
      <p:sp>
        <p:nvSpPr>
          <p:cNvPr id="6" name="スライド番号プレースホルダ 5"/>
          <p:cNvSpPr>
            <a:spLocks noGrp="1"/>
          </p:cNvSpPr>
          <p:nvPr>
            <p:ph type="sldNum" sz="quarter" idx="12"/>
          </p:nvPr>
        </p:nvSpPr>
        <p:spPr>
          <a:xfrm>
            <a:off x="8451056" y="809624"/>
            <a:ext cx="502920" cy="300831"/>
          </a:xfrm>
        </p:spPr>
        <p:txBody>
          <a:bodyPr/>
          <a:lstStyle/>
          <a:p>
            <a:fld id="{D2D8002D-B5B0-4BAC-B1F6-782DDCCE6D9C}" type="slidenum">
              <a:rPr kumimoji="1" lang="ja-JP" altLang="en-US" smtClean="0"/>
              <a:pPr/>
              <a:t>&lt;#&gt;</a:t>
            </a:fld>
            <a:endParaRPr kumimoji="1" lang="ja-JP" altLang="en-US" dirty="0"/>
          </a:p>
        </p:txBody>
      </p:sp>
      <p:cxnSp>
        <p:nvCxnSpPr>
          <p:cNvPr id="11" name="直線コネクタ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791456" y="6480969"/>
            <a:ext cx="2133600" cy="301752"/>
          </a:xfrm>
        </p:spPr>
        <p:txBody>
          <a:bodyPr/>
          <a:lstStyle/>
          <a:p>
            <a:fld id="{E90ED720-0104-4369-84BC-D37694168613}" type="datetimeFigureOut">
              <a:rPr kumimoji="1" lang="ja-JP" altLang="en-US" smtClean="0"/>
              <a:pPr/>
              <a:t>2007/6/26</a:t>
            </a:fld>
            <a:endParaRPr kumimoji="1" lang="ja-JP" altLang="en-US" dirty="0"/>
          </a:p>
        </p:txBody>
      </p:sp>
      <p:sp>
        <p:nvSpPr>
          <p:cNvPr id="6" name="フッター プレースホルダ 5"/>
          <p:cNvSpPr>
            <a:spLocks noGrp="1"/>
          </p:cNvSpPr>
          <p:nvPr>
            <p:ph type="ftr" sz="quarter" idx="11"/>
          </p:nvPr>
        </p:nvSpPr>
        <p:spPr>
          <a:xfrm>
            <a:off x="457200" y="6480969"/>
            <a:ext cx="4260056" cy="301752"/>
          </a:xfrm>
        </p:spPr>
        <p:txBody>
          <a:bodyPr/>
          <a:lstStyle/>
          <a:p>
            <a:endParaRPr kumimoji="1" lang="ja-JP" altLang="en-US" dirty="0"/>
          </a:p>
        </p:txBody>
      </p:sp>
      <p:sp>
        <p:nvSpPr>
          <p:cNvPr id="7" name="スライド番号プレースホルダ 6"/>
          <p:cNvSpPr>
            <a:spLocks noGrp="1"/>
          </p:cNvSpPr>
          <p:nvPr>
            <p:ph type="sldNum" sz="quarter" idx="12"/>
          </p:nvPr>
        </p:nvSpPr>
        <p:spPr>
          <a:xfrm>
            <a:off x="7589520" y="6480969"/>
            <a:ext cx="502920" cy="301752"/>
          </a:xfrm>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791456" y="6480969"/>
            <a:ext cx="2130552" cy="301752"/>
          </a:xfrm>
        </p:spPr>
        <p:txBody>
          <a:bodyPr/>
          <a:lstStyle/>
          <a:p>
            <a:fld id="{E90ED720-0104-4369-84BC-D37694168613}" type="datetimeFigureOut">
              <a:rPr kumimoji="1" lang="ja-JP" altLang="en-US" smtClean="0"/>
              <a:pPr/>
              <a:t>2007/6/26</a:t>
            </a:fld>
            <a:endParaRPr kumimoji="1" lang="ja-JP" altLang="en-US" dirty="0"/>
          </a:p>
        </p:txBody>
      </p:sp>
      <p:sp>
        <p:nvSpPr>
          <p:cNvPr id="8" name="フッター プレースホルダ 7"/>
          <p:cNvSpPr>
            <a:spLocks noGrp="1"/>
          </p:cNvSpPr>
          <p:nvPr>
            <p:ph type="ftr" sz="quarter" idx="11"/>
          </p:nvPr>
        </p:nvSpPr>
        <p:spPr>
          <a:xfrm>
            <a:off x="457200" y="6480969"/>
            <a:ext cx="4261104" cy="301752"/>
          </a:xfrm>
        </p:spPr>
        <p:txBody>
          <a:bodyPr/>
          <a:lstStyle/>
          <a:p>
            <a:endParaRPr kumimoji="1" lang="ja-JP" altLang="en-US" dirty="0"/>
          </a:p>
        </p:txBody>
      </p:sp>
      <p:sp>
        <p:nvSpPr>
          <p:cNvPr id="9" name="スライド番号プレースホルダ 8"/>
          <p:cNvSpPr>
            <a:spLocks noGrp="1"/>
          </p:cNvSpPr>
          <p:nvPr>
            <p:ph type="sldNum" sz="quarter" idx="12"/>
          </p:nvPr>
        </p:nvSpPr>
        <p:spPr>
          <a:xfrm>
            <a:off x="7589520" y="6483096"/>
            <a:ext cx="502920" cy="301752"/>
          </a:xfrm>
        </p:spPr>
        <p:txBody>
          <a:bodyPr/>
          <a:lstStyle>
            <a:lvl1pPr algn="ctr">
              <a:defRPr/>
            </a:lvl1pPr>
          </a:lstStyle>
          <a:p>
            <a:fld id="{D2D8002D-B5B0-4BAC-B1F6-782DDCCE6D9C}" type="slidenum">
              <a:rPr kumimoji="1" lang="ja-JP" altLang="en-US" smtClean="0"/>
              <a:pPr/>
              <a:t>&lt;#&gt;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2007/6/26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791456" y="6480969"/>
            <a:ext cx="2133600" cy="301752"/>
          </a:xfrm>
        </p:spPr>
        <p:txBody>
          <a:bodyPr/>
          <a:lstStyle/>
          <a:p>
            <a:fld id="{E90ED720-0104-4369-84BC-D37694168613}" type="datetimeFigureOut">
              <a:rPr kumimoji="1" lang="ja-JP" altLang="en-US" smtClean="0"/>
              <a:pPr/>
              <a:t>2007/6/26</a:t>
            </a:fld>
            <a:endParaRPr kumimoji="1" lang="ja-JP" altLang="en-US" dirty="0"/>
          </a:p>
        </p:txBody>
      </p:sp>
      <p:sp>
        <p:nvSpPr>
          <p:cNvPr id="3" name="フッター プレースホルダ 2"/>
          <p:cNvSpPr>
            <a:spLocks noGrp="1"/>
          </p:cNvSpPr>
          <p:nvPr>
            <p:ph type="ftr" sz="quarter" idx="11"/>
          </p:nvPr>
        </p:nvSpPr>
        <p:spPr>
          <a:xfrm>
            <a:off x="457200" y="6481890"/>
            <a:ext cx="4260056" cy="300831"/>
          </a:xfrm>
        </p:spPr>
        <p:txBody>
          <a:bodyPr/>
          <a:lstStyle/>
          <a:p>
            <a:endParaRPr kumimoji="1" lang="ja-JP" altLang="en-US" dirty="0"/>
          </a:p>
        </p:txBody>
      </p:sp>
      <p:sp>
        <p:nvSpPr>
          <p:cNvPr id="4" name="スライド番号プレースホルダ 3"/>
          <p:cNvSpPr>
            <a:spLocks noGrp="1"/>
          </p:cNvSpPr>
          <p:nvPr>
            <p:ph type="sldNum" sz="quarter" idx="12"/>
          </p:nvPr>
        </p:nvSpPr>
        <p:spPr>
          <a:xfrm>
            <a:off x="7589520" y="6480969"/>
            <a:ext cx="502920" cy="301752"/>
          </a:xfrm>
        </p:spPr>
        <p:txBody>
          <a:bodyPr/>
          <a:lstStyle/>
          <a:p>
            <a:fld id="{D2D8002D-B5B0-4BAC-B1F6-782DDCCE6D9C}"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278976" y="6556248"/>
            <a:ext cx="2133600" cy="301752"/>
          </a:xfrm>
        </p:spPr>
        <p:txBody>
          <a:bodyPr/>
          <a:lstStyle>
            <a:lvl1pPr>
              <a:defRPr sz="900"/>
            </a:lvl1pPr>
          </a:lstStyle>
          <a:p>
            <a:fld id="{E90ED720-0104-4369-84BC-D37694168613}" type="datetimeFigureOut">
              <a:rPr kumimoji="1" lang="ja-JP" altLang="en-US" smtClean="0"/>
              <a:pPr/>
              <a:t>2007/6/26</a:t>
            </a:fld>
            <a:endParaRPr kumimoji="1" lang="ja-JP" altLang="en-US" dirty="0"/>
          </a:p>
        </p:txBody>
      </p:sp>
      <p:sp>
        <p:nvSpPr>
          <p:cNvPr id="6" name="フッター プレースホルダ 5"/>
          <p:cNvSpPr>
            <a:spLocks noGrp="1"/>
          </p:cNvSpPr>
          <p:nvPr>
            <p:ph type="ftr" sz="quarter" idx="11"/>
          </p:nvPr>
        </p:nvSpPr>
        <p:spPr>
          <a:xfrm>
            <a:off x="1135856" y="6556248"/>
            <a:ext cx="5143120" cy="301752"/>
          </a:xfrm>
        </p:spPr>
        <p:txBody>
          <a:bodyPr/>
          <a:lstStyle>
            <a:lvl1pPr>
              <a:defRPr sz="900"/>
            </a:lvl1pPr>
          </a:lstStyle>
          <a:p>
            <a:endParaRPr kumimoji="1" lang="ja-JP" altLang="en-US" dirty="0"/>
          </a:p>
        </p:txBody>
      </p:sp>
      <p:sp>
        <p:nvSpPr>
          <p:cNvPr id="7" name="スライド番号プレースホルダ 6"/>
          <p:cNvSpPr>
            <a:spLocks noGrp="1"/>
          </p:cNvSpPr>
          <p:nvPr>
            <p:ph type="sldNum" sz="quarter" idx="12"/>
          </p:nvPr>
        </p:nvSpPr>
        <p:spPr>
          <a:xfrm>
            <a:off x="8410576" y="6556248"/>
            <a:ext cx="502920" cy="301752"/>
          </a:xfrm>
        </p:spPr>
        <p:txBody>
          <a:bodyPr/>
          <a:lstStyle>
            <a:lvl1pPr>
              <a:defRPr sz="900"/>
            </a:lvl1pPr>
          </a:lstStyle>
          <a:p>
            <a:fld id="{D2D8002D-B5B0-4BAC-B1F6-782DDCCE6D9C}" type="slidenum">
              <a:rPr kumimoji="1" lang="ja-JP" altLang="en-US" smtClean="0"/>
              <a:pPr/>
              <a:t>&lt;#&gt;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108192" y="6556248"/>
            <a:ext cx="2103120" cy="301752"/>
          </a:xfrm>
        </p:spPr>
        <p:txBody>
          <a:bodyPr/>
          <a:lstStyle>
            <a:lvl1pPr>
              <a:defRPr sz="900"/>
            </a:lvl1pPr>
          </a:lstStyle>
          <a:p>
            <a:fld id="{E90ED720-0104-4369-84BC-D37694168613}" type="datetimeFigureOut">
              <a:rPr kumimoji="1" lang="ja-JP" altLang="en-US" smtClean="0"/>
              <a:pPr/>
              <a:t>2007/6/26</a:t>
            </a:fld>
            <a:endParaRPr kumimoji="1" lang="ja-JP" altLang="en-US" dirty="0"/>
          </a:p>
        </p:txBody>
      </p:sp>
      <p:sp>
        <p:nvSpPr>
          <p:cNvPr id="6" name="フッター プレースホルダ 5"/>
          <p:cNvSpPr>
            <a:spLocks noGrp="1"/>
          </p:cNvSpPr>
          <p:nvPr>
            <p:ph type="ftr" sz="quarter" idx="11"/>
          </p:nvPr>
        </p:nvSpPr>
        <p:spPr>
          <a:xfrm>
            <a:off x="1170432" y="6557169"/>
            <a:ext cx="4948072" cy="301752"/>
          </a:xfrm>
        </p:spPr>
        <p:txBody>
          <a:bodyPr/>
          <a:lstStyle>
            <a:lvl1pPr>
              <a:defRPr sz="900"/>
            </a:lvl1pPr>
          </a:lstStyle>
          <a:p>
            <a:endParaRPr kumimoji="1" lang="ja-JP" altLang="en-US" dirty="0"/>
          </a:p>
        </p:txBody>
      </p:sp>
      <p:sp>
        <p:nvSpPr>
          <p:cNvPr id="7" name="スライド番号プレースホルダ 6"/>
          <p:cNvSpPr>
            <a:spLocks noGrp="1"/>
          </p:cNvSpPr>
          <p:nvPr>
            <p:ph type="sldNum" sz="quarter" idx="12"/>
          </p:nvPr>
        </p:nvSpPr>
        <p:spPr>
          <a:xfrm>
            <a:off x="8217192" y="6556248"/>
            <a:ext cx="365760" cy="301752"/>
          </a:xfrm>
        </p:spPr>
        <p:txBody>
          <a:bodyPr/>
          <a:lstStyle>
            <a:lvl1pPr algn="ctr">
              <a:defRPr sz="900"/>
            </a:lvl1pPr>
          </a:lstStyle>
          <a:p>
            <a:fld id="{D2D8002D-B5B0-4BAC-B1F6-782DDCCE6D9C}" type="slidenum">
              <a:rPr kumimoji="1" lang="ja-JP" altLang="en-US" smtClean="0"/>
              <a:pPr/>
              <a:t>&lt;#&gt;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直線コネクタ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 21"/>
          <p:cNvSpPr>
            <a:spLocks noGrp="1"/>
          </p:cNvSpPr>
          <p:nvPr>
            <p:ph type="title"/>
          </p:nvPr>
        </p:nvSpPr>
        <p:spPr>
          <a:xfrm>
            <a:off x="457200" y="267494"/>
            <a:ext cx="8229600" cy="1399032"/>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90ED720-0104-4369-84BC-D37694168613}" type="datetimeFigureOut">
              <a:rPr kumimoji="1" lang="ja-JP" altLang="en-US" smtClean="0"/>
              <a:pPr/>
              <a:t>2007/6/26</a:t>
            </a:fld>
            <a:endParaRPr kumimoji="1" lang="ja-JP" altLang="en-US" dirty="0"/>
          </a:p>
        </p:txBody>
      </p:sp>
      <p:sp>
        <p:nvSpPr>
          <p:cNvPr id="3" name="フッター プレースホルダ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1" lang="ja-JP" altLang="en-US" dirty="0"/>
          </a:p>
        </p:txBody>
      </p:sp>
      <p:sp>
        <p:nvSpPr>
          <p:cNvPr id="23" name="スライド番号プレースホルダ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2D8002D-B5B0-4BAC-B1F6-782DDCCE6D9C}" type="slidenum">
              <a:rPr kumimoji="1" lang="ja-JP" altLang="en-US" smtClean="0"/>
              <a:pPr/>
              <a:t>&lt;#&gt;</a:t>
            </a:fld>
            <a:endParaRPr kumimoji="1" lang="ja-JP" altLang="en-U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1"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1"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1"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1"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ctrTitle"/>
          </p:nvPr>
        </p:nvSpPr>
        <p:spPr/>
        <p:txBody>
          <a:bodyPr/>
          <a:lstStyle/>
          <a:p>
            <a:r>
              <a:rPr kumimoji="1" lang="en-US" altLang="ja-JP" dirty="0" smtClean="0"/>
              <a:t>MIRS0703-DSGN-0001</a:t>
            </a:r>
            <a:br>
              <a:rPr kumimoji="1" lang="en-US" altLang="ja-JP" dirty="0" smtClean="0"/>
            </a:br>
            <a:r>
              <a:rPr lang="ja-JP" altLang="en-US" dirty="0" smtClean="0"/>
              <a:t>システム提案</a:t>
            </a:r>
            <a:endParaRPr kumimoji="1" lang="ja-JP" altLang="en-US" dirty="0"/>
          </a:p>
        </p:txBody>
      </p:sp>
      <p:sp>
        <p:nvSpPr>
          <p:cNvPr id="10" name="サブタイトル 9"/>
          <p:cNvSpPr>
            <a:spLocks noGrp="1"/>
          </p:cNvSpPr>
          <p:nvPr>
            <p:ph type="subTitle" idx="1"/>
          </p:nvPr>
        </p:nvSpPr>
        <p:spPr>
          <a:xfrm>
            <a:off x="540544" y="2250280"/>
            <a:ext cx="8062912" cy="3536174"/>
          </a:xfrm>
        </p:spPr>
        <p:txBody>
          <a:bodyPr>
            <a:normAutofit lnSpcReduction="10000"/>
          </a:bodyPr>
          <a:lstStyle/>
          <a:p>
            <a:pPr algn="l"/>
            <a:r>
              <a:rPr lang="en-US" altLang="ja-JP" dirty="0" smtClean="0"/>
              <a:t>18</a:t>
            </a:r>
            <a:r>
              <a:rPr lang="ja-JP" altLang="en-US" dirty="0" smtClean="0"/>
              <a:t>番 小林優作</a:t>
            </a:r>
            <a:r>
              <a:rPr lang="en-US" altLang="ja-JP" dirty="0" smtClean="0"/>
              <a:t>(M)</a:t>
            </a:r>
          </a:p>
          <a:p>
            <a:pPr algn="l"/>
            <a:r>
              <a:rPr kumimoji="1" lang="en-US" altLang="ja-JP" dirty="0" smtClean="0"/>
              <a:t>31</a:t>
            </a:r>
            <a:r>
              <a:rPr kumimoji="1" lang="ja-JP" altLang="en-US" dirty="0" smtClean="0"/>
              <a:t>番 中島琢馬</a:t>
            </a:r>
            <a:r>
              <a:rPr kumimoji="1" lang="en-US" altLang="ja-JP" dirty="0" smtClean="0"/>
              <a:t>(DM)</a:t>
            </a:r>
          </a:p>
          <a:p>
            <a:pPr algn="l"/>
            <a:r>
              <a:rPr lang="en-US" altLang="ja-JP" dirty="0" smtClean="0"/>
              <a:t>01</a:t>
            </a:r>
            <a:r>
              <a:rPr lang="ja-JP" altLang="en-US" dirty="0" smtClean="0"/>
              <a:t>番 天羽貴士</a:t>
            </a:r>
            <a:endParaRPr lang="en-US" altLang="ja-JP" dirty="0" smtClean="0"/>
          </a:p>
          <a:p>
            <a:pPr algn="l"/>
            <a:r>
              <a:rPr lang="en-US" altLang="ja-JP" dirty="0" smtClean="0"/>
              <a:t>03</a:t>
            </a:r>
            <a:r>
              <a:rPr kumimoji="1" lang="ja-JP" altLang="en-US" dirty="0" smtClean="0"/>
              <a:t>番 石川和雅</a:t>
            </a:r>
            <a:endParaRPr kumimoji="1" lang="en-US" altLang="ja-JP" dirty="0" smtClean="0"/>
          </a:p>
          <a:p>
            <a:pPr algn="l"/>
            <a:r>
              <a:rPr lang="en-US" altLang="ja-JP" dirty="0" smtClean="0"/>
              <a:t>10</a:t>
            </a:r>
            <a:r>
              <a:rPr lang="ja-JP" altLang="en-US" dirty="0" smtClean="0"/>
              <a:t>番 加賀美祐</a:t>
            </a:r>
            <a:endParaRPr lang="en-US" altLang="ja-JP" dirty="0" smtClean="0"/>
          </a:p>
          <a:p>
            <a:pPr algn="l"/>
            <a:r>
              <a:rPr kumimoji="1" lang="en-US" altLang="ja-JP" dirty="0" smtClean="0"/>
              <a:t>22</a:t>
            </a:r>
            <a:r>
              <a:rPr kumimoji="1" lang="ja-JP" altLang="en-US" dirty="0" smtClean="0"/>
              <a:t>番 清水啓介</a:t>
            </a:r>
            <a:endParaRPr kumimoji="1" lang="en-US" altLang="ja-JP" dirty="0" smtClean="0"/>
          </a:p>
          <a:p>
            <a:pPr algn="l"/>
            <a:r>
              <a:rPr lang="en-US" altLang="ja-JP" dirty="0" smtClean="0"/>
              <a:t>27</a:t>
            </a:r>
            <a:r>
              <a:rPr lang="ja-JP" altLang="en-US" dirty="0" smtClean="0"/>
              <a:t>番 立脇真巨</a:t>
            </a:r>
            <a:endParaRPr lang="en-US" altLang="ja-JP" dirty="0" smtClean="0"/>
          </a:p>
          <a:p>
            <a:pPr algn="l"/>
            <a:r>
              <a:rPr kumimoji="1" lang="en-US" altLang="ja-JP" dirty="0" smtClean="0"/>
              <a:t>42</a:t>
            </a:r>
            <a:r>
              <a:rPr kumimoji="1" lang="ja-JP" altLang="en-US" dirty="0" smtClean="0"/>
              <a:t>番 渡辺　真</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1650"/>
                            </p:stCondLst>
                            <p:childTnLst>
                              <p:par>
                                <p:cTn id="13" presetID="54" presetClass="entr" presetSubtype="0" accel="100000" fill="hold"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p:cTn id="15" dur="500" fill="hold"/>
                                        <p:tgtEl>
                                          <p:spTgt spid="10">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10">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10">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10">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 calcmode="lin" valueType="num">
                                      <p:cBhvr>
                                        <p:cTn id="22" dur="500" fill="hold"/>
                                        <p:tgtEl>
                                          <p:spTgt spid="10">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10">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10">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10">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10">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 calcmode="lin" valueType="num">
                                      <p:cBhvr>
                                        <p:cTn id="29" dur="500" fill="hold"/>
                                        <p:tgtEl>
                                          <p:spTgt spid="10">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10">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10">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10">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10">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 calcmode="lin" valueType="num">
                                      <p:cBhvr>
                                        <p:cTn id="36" dur="500" fill="hold"/>
                                        <p:tgtEl>
                                          <p:spTgt spid="10">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10">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10">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10">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10">
                                            <p:txEl>
                                              <p:pRg st="3" end="3"/>
                                            </p:txEl>
                                          </p:spTgt>
                                        </p:tgtEl>
                                      </p:cBhvr>
                                    </p:animEffect>
                                  </p:childTnLst>
                                </p:cTn>
                              </p:par>
                              <p:par>
                                <p:cTn id="41" presetID="54" presetClass="entr" presetSubtype="0" accel="100000" fill="hold" nodeType="with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 calcmode="lin" valueType="num">
                                      <p:cBhvr>
                                        <p:cTn id="43" dur="500" fill="hold"/>
                                        <p:tgtEl>
                                          <p:spTgt spid="10">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10">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10">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10">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10">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10">
                                            <p:txEl>
                                              <p:pRg st="5" end="5"/>
                                            </p:txEl>
                                          </p:spTgt>
                                        </p:tgtEl>
                                        <p:attrNameLst>
                                          <p:attrName>style.visibility</p:attrName>
                                        </p:attrNameLst>
                                      </p:cBhvr>
                                      <p:to>
                                        <p:strVal val="visible"/>
                                      </p:to>
                                    </p:set>
                                    <p:anim calcmode="lin" valueType="num">
                                      <p:cBhvr>
                                        <p:cTn id="50" dur="500" fill="hold"/>
                                        <p:tgtEl>
                                          <p:spTgt spid="10">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10">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10">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10">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10">
                                            <p:txEl>
                                              <p:pRg st="5" end="5"/>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10">
                                            <p:txEl>
                                              <p:pRg st="6" end="6"/>
                                            </p:txEl>
                                          </p:spTgt>
                                        </p:tgtEl>
                                        <p:attrNameLst>
                                          <p:attrName>style.visibility</p:attrName>
                                        </p:attrNameLst>
                                      </p:cBhvr>
                                      <p:to>
                                        <p:strVal val="visible"/>
                                      </p:to>
                                    </p:set>
                                    <p:anim calcmode="lin" valueType="num">
                                      <p:cBhvr>
                                        <p:cTn id="57" dur="500" fill="hold"/>
                                        <p:tgtEl>
                                          <p:spTgt spid="10">
                                            <p:txEl>
                                              <p:pRg st="6" end="6"/>
                                            </p:txEl>
                                          </p:spTgt>
                                        </p:tgtEl>
                                        <p:attrNameLst>
                                          <p:attrName>ppt_w</p:attrName>
                                        </p:attrNameLst>
                                      </p:cBhvr>
                                      <p:tavLst>
                                        <p:tav tm="0">
                                          <p:val>
                                            <p:strVal val="#ppt_w*0.05"/>
                                          </p:val>
                                        </p:tav>
                                        <p:tav tm="100000">
                                          <p:val>
                                            <p:strVal val="#ppt_w"/>
                                          </p:val>
                                        </p:tav>
                                      </p:tavLst>
                                    </p:anim>
                                    <p:anim calcmode="lin" valueType="num">
                                      <p:cBhvr>
                                        <p:cTn id="58" dur="500" fill="hold"/>
                                        <p:tgtEl>
                                          <p:spTgt spid="10">
                                            <p:txEl>
                                              <p:pRg st="6" end="6"/>
                                            </p:txEl>
                                          </p:spTgt>
                                        </p:tgtEl>
                                        <p:attrNameLst>
                                          <p:attrName>ppt_h</p:attrName>
                                        </p:attrNameLst>
                                      </p:cBhvr>
                                      <p:tavLst>
                                        <p:tav tm="0">
                                          <p:val>
                                            <p:strVal val="#ppt_h"/>
                                          </p:val>
                                        </p:tav>
                                        <p:tav tm="100000">
                                          <p:val>
                                            <p:strVal val="#ppt_h"/>
                                          </p:val>
                                        </p:tav>
                                      </p:tavLst>
                                    </p:anim>
                                    <p:anim calcmode="lin" valueType="num">
                                      <p:cBhvr>
                                        <p:cTn id="59" dur="500" fill="hold"/>
                                        <p:tgtEl>
                                          <p:spTgt spid="10">
                                            <p:txEl>
                                              <p:pRg st="6" end="6"/>
                                            </p:txEl>
                                          </p:spTgt>
                                        </p:tgtEl>
                                        <p:attrNameLst>
                                          <p:attrName>ppt_x</p:attrName>
                                        </p:attrNameLst>
                                      </p:cBhvr>
                                      <p:tavLst>
                                        <p:tav tm="0">
                                          <p:val>
                                            <p:strVal val="#ppt_x-.2"/>
                                          </p:val>
                                        </p:tav>
                                        <p:tav tm="100000">
                                          <p:val>
                                            <p:strVal val="#ppt_x"/>
                                          </p:val>
                                        </p:tav>
                                      </p:tavLst>
                                    </p:anim>
                                    <p:anim calcmode="lin" valueType="num">
                                      <p:cBhvr>
                                        <p:cTn id="60" dur="500" fill="hold"/>
                                        <p:tgtEl>
                                          <p:spTgt spid="10">
                                            <p:txEl>
                                              <p:pRg st="6" end="6"/>
                                            </p:txEl>
                                          </p:spTgt>
                                        </p:tgtEl>
                                        <p:attrNameLst>
                                          <p:attrName>ppt_y</p:attrName>
                                        </p:attrNameLst>
                                      </p:cBhvr>
                                      <p:tavLst>
                                        <p:tav tm="0">
                                          <p:val>
                                            <p:strVal val="#ppt_y"/>
                                          </p:val>
                                        </p:tav>
                                        <p:tav tm="100000">
                                          <p:val>
                                            <p:strVal val="#ppt_y"/>
                                          </p:val>
                                        </p:tav>
                                      </p:tavLst>
                                    </p:anim>
                                    <p:animEffect transition="in" filter="fade">
                                      <p:cBhvr>
                                        <p:cTn id="61" dur="500"/>
                                        <p:tgtEl>
                                          <p:spTgt spid="10">
                                            <p:txEl>
                                              <p:pRg st="6" end="6"/>
                                            </p:txEl>
                                          </p:spTgt>
                                        </p:tgtEl>
                                      </p:cBhvr>
                                    </p:animEffect>
                                  </p:childTnLst>
                                </p:cTn>
                              </p:par>
                              <p:par>
                                <p:cTn id="62" presetID="54" presetClass="entr" presetSubtype="0" accel="100000" fill="hold" nodeType="withEffect">
                                  <p:stCondLst>
                                    <p:cond delay="0"/>
                                  </p:stCondLst>
                                  <p:childTnLst>
                                    <p:set>
                                      <p:cBhvr>
                                        <p:cTn id="63" dur="1" fill="hold">
                                          <p:stCondLst>
                                            <p:cond delay="0"/>
                                          </p:stCondLst>
                                        </p:cTn>
                                        <p:tgtEl>
                                          <p:spTgt spid="10">
                                            <p:txEl>
                                              <p:pRg st="7" end="7"/>
                                            </p:txEl>
                                          </p:spTgt>
                                        </p:tgtEl>
                                        <p:attrNameLst>
                                          <p:attrName>style.visibility</p:attrName>
                                        </p:attrNameLst>
                                      </p:cBhvr>
                                      <p:to>
                                        <p:strVal val="visible"/>
                                      </p:to>
                                    </p:set>
                                    <p:anim calcmode="lin" valueType="num">
                                      <p:cBhvr>
                                        <p:cTn id="64" dur="500" fill="hold"/>
                                        <p:tgtEl>
                                          <p:spTgt spid="10">
                                            <p:txEl>
                                              <p:pRg st="7" end="7"/>
                                            </p:txEl>
                                          </p:spTgt>
                                        </p:tgtEl>
                                        <p:attrNameLst>
                                          <p:attrName>ppt_w</p:attrName>
                                        </p:attrNameLst>
                                      </p:cBhvr>
                                      <p:tavLst>
                                        <p:tav tm="0">
                                          <p:val>
                                            <p:strVal val="#ppt_w*0.05"/>
                                          </p:val>
                                        </p:tav>
                                        <p:tav tm="100000">
                                          <p:val>
                                            <p:strVal val="#ppt_w"/>
                                          </p:val>
                                        </p:tav>
                                      </p:tavLst>
                                    </p:anim>
                                    <p:anim calcmode="lin" valueType="num">
                                      <p:cBhvr>
                                        <p:cTn id="65" dur="500" fill="hold"/>
                                        <p:tgtEl>
                                          <p:spTgt spid="10">
                                            <p:txEl>
                                              <p:pRg st="7" end="7"/>
                                            </p:txEl>
                                          </p:spTgt>
                                        </p:tgtEl>
                                        <p:attrNameLst>
                                          <p:attrName>ppt_h</p:attrName>
                                        </p:attrNameLst>
                                      </p:cBhvr>
                                      <p:tavLst>
                                        <p:tav tm="0">
                                          <p:val>
                                            <p:strVal val="#ppt_h"/>
                                          </p:val>
                                        </p:tav>
                                        <p:tav tm="100000">
                                          <p:val>
                                            <p:strVal val="#ppt_h"/>
                                          </p:val>
                                        </p:tav>
                                      </p:tavLst>
                                    </p:anim>
                                    <p:anim calcmode="lin" valueType="num">
                                      <p:cBhvr>
                                        <p:cTn id="66" dur="500" fill="hold"/>
                                        <p:tgtEl>
                                          <p:spTgt spid="10">
                                            <p:txEl>
                                              <p:pRg st="7" end="7"/>
                                            </p:txEl>
                                          </p:spTgt>
                                        </p:tgtEl>
                                        <p:attrNameLst>
                                          <p:attrName>ppt_x</p:attrName>
                                        </p:attrNameLst>
                                      </p:cBhvr>
                                      <p:tavLst>
                                        <p:tav tm="0">
                                          <p:val>
                                            <p:strVal val="#ppt_x-.2"/>
                                          </p:val>
                                        </p:tav>
                                        <p:tav tm="100000">
                                          <p:val>
                                            <p:strVal val="#ppt_x"/>
                                          </p:val>
                                        </p:tav>
                                      </p:tavLst>
                                    </p:anim>
                                    <p:anim calcmode="lin" valueType="num">
                                      <p:cBhvr>
                                        <p:cTn id="67" dur="500" fill="hold"/>
                                        <p:tgtEl>
                                          <p:spTgt spid="10">
                                            <p:txEl>
                                              <p:pRg st="7" end="7"/>
                                            </p:txEl>
                                          </p:spTgt>
                                        </p:tgtEl>
                                        <p:attrNameLst>
                                          <p:attrName>ppt_y</p:attrName>
                                        </p:attrNameLst>
                                      </p:cBhvr>
                                      <p:tavLst>
                                        <p:tav tm="0">
                                          <p:val>
                                            <p:strVal val="#ppt_y"/>
                                          </p:val>
                                        </p:tav>
                                        <p:tav tm="100000">
                                          <p:val>
                                            <p:strVal val="#ppt_y"/>
                                          </p:val>
                                        </p:tav>
                                      </p:tavLst>
                                    </p:anim>
                                    <p:animEffect transition="in" filter="fade">
                                      <p:cBhvr>
                                        <p:cTn id="68"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２．３．ポスト番号の判別方法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標準機同様、ポストを周回し、赤外線センサを用いてポスト番号を読み取る。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２．４．ポストの獲得方法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赤外線センサ下部にアームを搭載する。</a:t>
            </a:r>
            <a:endParaRPr kumimoji="1" lang="en-US" altLang="ja-JP" dirty="0" smtClean="0"/>
          </a:p>
          <a:p>
            <a:r>
              <a:rPr kumimoji="1" lang="ja-JP" altLang="en-US" dirty="0" smtClean="0"/>
              <a:t>アームを伸ばし、ポストのスイッチを押す。</a:t>
            </a:r>
            <a:endParaRPr kumimoji="1" lang="en-US" altLang="ja-JP" dirty="0" smtClean="0"/>
          </a:p>
          <a:p>
            <a:r>
              <a:rPr lang="ja-JP" altLang="en-US" dirty="0" smtClean="0"/>
              <a:t>この方法により</a:t>
            </a:r>
            <a:r>
              <a:rPr lang="en-US" altLang="ja-JP" dirty="0" smtClean="0"/>
              <a:t>MIRS</a:t>
            </a:r>
            <a:r>
              <a:rPr lang="ja-JP" altLang="en-US" dirty="0" smtClean="0"/>
              <a:t>自体が動くことなくポストを獲得することができる。</a:t>
            </a:r>
            <a:endParaRPr lang="en-US" altLang="ja-JP" dirty="0" smtClean="0"/>
          </a:p>
          <a:p>
            <a:r>
              <a:rPr kumimoji="1" lang="ja-JP" altLang="en-US" dirty="0" smtClean="0"/>
              <a:t>また、赤外線センサによるポスト番号識別後、すぐさまポスト獲得動作に入ることができる。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arm.png"/>
          <p:cNvPicPr>
            <a:picLocks noChangeAspect="1"/>
          </p:cNvPicPr>
          <p:nvPr/>
        </p:nvPicPr>
        <p:blipFill>
          <a:blip r:embed="rId2"/>
          <a:stretch>
            <a:fillRect/>
          </a:stretch>
        </p:blipFill>
        <p:spPr>
          <a:xfrm>
            <a:off x="642910" y="214290"/>
            <a:ext cx="7929618" cy="645551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71538" y="2214554"/>
            <a:ext cx="7239000" cy="1362075"/>
          </a:xfrm>
        </p:spPr>
        <p:txBody>
          <a:bodyPr>
            <a:normAutofit/>
          </a:bodyPr>
          <a:lstStyle/>
          <a:p>
            <a:r>
              <a:rPr lang="ja-JP" altLang="en-US" sz="5400" dirty="0" smtClean="0"/>
              <a:t>３</a:t>
            </a:r>
            <a:r>
              <a:rPr kumimoji="1" lang="ja-JP" altLang="en-US" sz="5400" dirty="0" smtClean="0"/>
              <a:t>．システムの構成</a:t>
            </a:r>
            <a:endParaRPr kumimoji="1" lang="ja-JP" altLang="en-US" sz="5400" dirty="0"/>
          </a:p>
        </p:txBody>
      </p:sp>
      <p:sp>
        <p:nvSpPr>
          <p:cNvPr id="5" name="テキスト プレースホルダ 4"/>
          <p:cNvSpPr>
            <a:spLocks noGrp="1"/>
          </p:cNvSpPr>
          <p:nvPr>
            <p:ph type="body" idx="1"/>
          </p:nvPr>
        </p:nvSpPr>
        <p:spPr>
          <a:xfrm>
            <a:off x="1428728" y="3571876"/>
            <a:ext cx="5572164" cy="2366992"/>
          </a:xfrm>
        </p:spPr>
        <p:txBody>
          <a:bodyPr>
            <a:normAutofit/>
          </a:bodyPr>
          <a:lstStyle/>
          <a:p>
            <a:r>
              <a:rPr lang="ja-JP" altLang="en-US" sz="2800" dirty="0" smtClean="0">
                <a:solidFill>
                  <a:schemeClr val="tx1"/>
                </a:solidFill>
                <a:latin typeface="+mj-ea"/>
                <a:ea typeface="+mj-ea"/>
              </a:rPr>
              <a:t>３</a:t>
            </a:r>
            <a:r>
              <a:rPr kumimoji="1" lang="ja-JP" altLang="en-US" sz="2800" dirty="0" smtClean="0">
                <a:solidFill>
                  <a:schemeClr val="tx1"/>
                </a:solidFill>
                <a:latin typeface="+mj-ea"/>
                <a:ea typeface="+mj-ea"/>
              </a:rPr>
              <a:t>．１．ハードウェア構成</a:t>
            </a:r>
            <a:endParaRPr kumimoji="1" lang="en-US" altLang="ja-JP" sz="2800" dirty="0" smtClean="0">
              <a:solidFill>
                <a:schemeClr val="tx1"/>
              </a:solidFill>
              <a:latin typeface="+mj-ea"/>
              <a:ea typeface="+mj-ea"/>
            </a:endParaRPr>
          </a:p>
          <a:p>
            <a:r>
              <a:rPr lang="ja-JP" altLang="en-US" sz="2800" dirty="0" smtClean="0">
                <a:solidFill>
                  <a:schemeClr val="tx1"/>
                </a:solidFill>
                <a:latin typeface="+mj-ea"/>
                <a:ea typeface="+mj-ea"/>
              </a:rPr>
              <a:t>３．２．ソフトウェア構成</a:t>
            </a:r>
            <a:endParaRPr lang="en-US" altLang="ja-JP" sz="2800" dirty="0" smtClean="0">
              <a:solidFill>
                <a:schemeClr val="tx1"/>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900"/>
                            </p:stCondLst>
                            <p:childTnLst>
                              <p:par>
                                <p:cTn id="13" presetID="54" presetClass="entr" presetSubtype="0" accel="10000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5">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３．１．ハードウェア構成</a:t>
            </a:r>
            <a:endParaRPr kumimoji="1" lang="ja-JP" altLang="en-US" dirty="0"/>
          </a:p>
        </p:txBody>
      </p:sp>
      <p:sp>
        <p:nvSpPr>
          <p:cNvPr id="3" name="コンテンツ プレースホルダ 2"/>
          <p:cNvSpPr>
            <a:spLocks noGrp="1"/>
          </p:cNvSpPr>
          <p:nvPr>
            <p:ph idx="1"/>
          </p:nvPr>
        </p:nvSpPr>
        <p:spPr>
          <a:xfrm>
            <a:off x="457200" y="1882808"/>
            <a:ext cx="8401080" cy="4572000"/>
          </a:xfrm>
        </p:spPr>
        <p:txBody>
          <a:bodyPr/>
          <a:lstStyle/>
          <a:p>
            <a:r>
              <a:rPr lang="ja-JP" altLang="en-US" dirty="0" smtClean="0"/>
              <a:t>標準機のハードウェアに加えて以下のものを製作・搭載する</a:t>
            </a:r>
            <a:endParaRPr lang="en-US" altLang="ja-JP" dirty="0" smtClean="0"/>
          </a:p>
          <a:p>
            <a:pPr>
              <a:buNone/>
            </a:pPr>
            <a:endParaRPr lang="en-US" altLang="ja-JP" dirty="0" smtClean="0"/>
          </a:p>
          <a:p>
            <a:pPr lvl="1"/>
            <a:r>
              <a:rPr kumimoji="1" lang="ja-JP" altLang="en-US" dirty="0" smtClean="0"/>
              <a:t>ポスト探索用プロペラ</a:t>
            </a:r>
            <a:endParaRPr kumimoji="1" lang="en-US" altLang="ja-JP" dirty="0" smtClean="0"/>
          </a:p>
          <a:p>
            <a:pPr lvl="1">
              <a:buNone/>
            </a:pPr>
            <a:r>
              <a:rPr kumimoji="1" lang="ja-JP" altLang="en-US" dirty="0" smtClean="0"/>
              <a:t>（プロペラ、超音波センサ、ステッピングモータ）</a:t>
            </a:r>
            <a:endParaRPr kumimoji="1" lang="en-US" altLang="ja-JP" dirty="0" smtClean="0"/>
          </a:p>
          <a:p>
            <a:pPr lvl="1"/>
            <a:r>
              <a:rPr lang="ja-JP" altLang="en-US" dirty="0" smtClean="0"/>
              <a:t>ポスト獲得用アーム</a:t>
            </a:r>
            <a:endParaRPr lang="en-US" altLang="ja-JP" dirty="0" smtClean="0"/>
          </a:p>
          <a:p>
            <a:pPr lvl="1">
              <a:buNone/>
            </a:pPr>
            <a:r>
              <a:rPr lang="ja-JP" altLang="en-US" dirty="0" smtClean="0"/>
              <a:t>（モータ、プラスティックプレート）</a:t>
            </a:r>
            <a:endParaRPr lang="en-US" altLang="ja-JP" dirty="0" smtClean="0"/>
          </a:p>
          <a:p>
            <a:pPr lvl="1"/>
            <a:r>
              <a:rPr kumimoji="1" lang="ja-JP" altLang="en-US" dirty="0" smtClean="0"/>
              <a:t>レギュレーターボード</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３．１．ハードウェア構成</a:t>
            </a:r>
            <a:endParaRPr kumimoji="1" lang="ja-JP" altLang="en-US" dirty="0"/>
          </a:p>
        </p:txBody>
      </p:sp>
      <p:sp>
        <p:nvSpPr>
          <p:cNvPr id="3" name="コンテンツ プレースホルダ 2"/>
          <p:cNvSpPr>
            <a:spLocks noGrp="1"/>
          </p:cNvSpPr>
          <p:nvPr>
            <p:ph idx="1"/>
          </p:nvPr>
        </p:nvSpPr>
        <p:spPr>
          <a:xfrm>
            <a:off x="457200" y="1882808"/>
            <a:ext cx="8401080" cy="4572000"/>
          </a:xfrm>
        </p:spPr>
        <p:txBody>
          <a:bodyPr/>
          <a:lstStyle/>
          <a:p>
            <a:r>
              <a:rPr kumimoji="1" lang="ja-JP" altLang="en-US" dirty="0" smtClean="0"/>
              <a:t>各</a:t>
            </a:r>
            <a:r>
              <a:rPr lang="ja-JP" altLang="en-US" dirty="0" smtClean="0"/>
              <a:t>センサの配置を模式図で示す。</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Sensor_ppt_sita.png"/>
          <p:cNvPicPr>
            <a:picLocks noChangeAspect="1"/>
          </p:cNvPicPr>
          <p:nvPr/>
        </p:nvPicPr>
        <p:blipFill>
          <a:blip r:embed="rId2"/>
          <a:stretch>
            <a:fillRect/>
          </a:stretch>
        </p:blipFill>
        <p:spPr>
          <a:xfrm>
            <a:off x="-248714" y="642918"/>
            <a:ext cx="9392714" cy="528641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Sensor_ppt_ue.png"/>
          <p:cNvPicPr>
            <a:picLocks noChangeAspect="1"/>
          </p:cNvPicPr>
          <p:nvPr/>
        </p:nvPicPr>
        <p:blipFill>
          <a:blip r:embed="rId2"/>
          <a:stretch>
            <a:fillRect/>
          </a:stretch>
        </p:blipFill>
        <p:spPr>
          <a:xfrm>
            <a:off x="0" y="433696"/>
            <a:ext cx="9144000" cy="585888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Sensor_ppt_plo.png"/>
          <p:cNvPicPr>
            <a:picLocks noChangeAspect="1"/>
          </p:cNvPicPr>
          <p:nvPr/>
        </p:nvPicPr>
        <p:blipFill>
          <a:blip r:embed="rId2"/>
          <a:stretch>
            <a:fillRect/>
          </a:stretch>
        </p:blipFill>
        <p:spPr>
          <a:xfrm>
            <a:off x="0" y="642918"/>
            <a:ext cx="9109395" cy="557216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３．２．ソフトウェア構成</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下記のシステム特徴に則って、標準機プログラムをベースに変更を行う。</a:t>
            </a:r>
            <a:endParaRPr lang="en-US" altLang="ja-JP" dirty="0" smtClean="0"/>
          </a:p>
          <a:p>
            <a:pPr>
              <a:buNone/>
            </a:pPr>
            <a:endParaRPr lang="en-US" altLang="ja-JP" dirty="0" smtClean="0"/>
          </a:p>
          <a:p>
            <a:pPr lvl="1"/>
            <a:r>
              <a:rPr lang="ja-JP" altLang="en-US" dirty="0" smtClean="0"/>
              <a:t>ポスト間移動プログラム</a:t>
            </a:r>
            <a:endParaRPr lang="en-US" altLang="ja-JP" dirty="0" smtClean="0"/>
          </a:p>
          <a:p>
            <a:pPr lvl="1"/>
            <a:r>
              <a:rPr lang="ja-JP" altLang="en-US" dirty="0" smtClean="0"/>
              <a:t>プロペラ制御プログラム</a:t>
            </a:r>
            <a:endParaRPr lang="en-US" altLang="ja-JP" dirty="0" smtClean="0"/>
          </a:p>
          <a:p>
            <a:pPr lvl="1"/>
            <a:r>
              <a:rPr lang="ja-JP" altLang="en-US" dirty="0" smtClean="0"/>
              <a:t>アーム制御プログラム</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０．目次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１．設計コンセプト</a:t>
            </a:r>
            <a:endParaRPr kumimoji="1" lang="en-US" altLang="ja-JP" dirty="0" smtClean="0"/>
          </a:p>
          <a:p>
            <a:r>
              <a:rPr lang="ja-JP" altLang="en-US" dirty="0" smtClean="0"/>
              <a:t>２．システムの特徴</a:t>
            </a:r>
            <a:endParaRPr lang="en-US" altLang="ja-JP" dirty="0" smtClean="0"/>
          </a:p>
          <a:p>
            <a:r>
              <a:rPr lang="ja-JP" altLang="en-US" dirty="0" smtClean="0"/>
              <a:t>３．システムの構成</a:t>
            </a:r>
            <a:endParaRPr lang="en-US" altLang="ja-JP" dirty="0" smtClean="0"/>
          </a:p>
          <a:p>
            <a:r>
              <a:rPr lang="ja-JP" altLang="en-US" dirty="0" smtClean="0"/>
              <a:t>４．動作概要</a:t>
            </a:r>
            <a:endParaRPr lang="en-US" altLang="ja-JP" dirty="0" smtClean="0"/>
          </a:p>
          <a:p>
            <a:r>
              <a:rPr lang="ja-JP" altLang="en-US" dirty="0" smtClean="0"/>
              <a:t>５．</a:t>
            </a:r>
            <a:r>
              <a:rPr lang="en-US" altLang="ja-JP" dirty="0" smtClean="0"/>
              <a:t>MIRS0703</a:t>
            </a:r>
            <a:r>
              <a:rPr lang="ja-JP" altLang="en-US" dirty="0" smtClean="0"/>
              <a:t>の外観</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50"/>
                            </p:stCondLst>
                            <p:childTnLst>
                              <p:par>
                                <p:cTn id="13" presetID="54" presetClass="entr" presetSubtype="0" accel="10000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3">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3">
                                            <p:txEl>
                                              <p:pRg st="3" end="3"/>
                                            </p:txEl>
                                          </p:spTgt>
                                        </p:tgtEl>
                                      </p:cBhvr>
                                    </p:animEffect>
                                  </p:childTnLst>
                                </p:cTn>
                              </p:par>
                              <p:par>
                                <p:cTn id="41" presetID="54" presetClass="entr" presetSubtype="0" accel="10000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71538" y="2214554"/>
            <a:ext cx="7239000" cy="1362075"/>
          </a:xfrm>
        </p:spPr>
        <p:txBody>
          <a:bodyPr>
            <a:normAutofit/>
          </a:bodyPr>
          <a:lstStyle/>
          <a:p>
            <a:r>
              <a:rPr kumimoji="1" lang="ja-JP" altLang="en-US" sz="5400" dirty="0" smtClean="0"/>
              <a:t>４．動作概要</a:t>
            </a:r>
            <a:endParaRPr kumimoji="1" lang="ja-JP" altLang="en-US" sz="5400" dirty="0"/>
          </a:p>
        </p:txBody>
      </p:sp>
      <p:sp>
        <p:nvSpPr>
          <p:cNvPr id="5" name="テキスト プレースホルダ 4"/>
          <p:cNvSpPr>
            <a:spLocks noGrp="1"/>
          </p:cNvSpPr>
          <p:nvPr>
            <p:ph type="body" idx="1"/>
          </p:nvPr>
        </p:nvSpPr>
        <p:spPr>
          <a:xfrm>
            <a:off x="1428728" y="3571876"/>
            <a:ext cx="5572164" cy="2366992"/>
          </a:xfrm>
        </p:spPr>
        <p:txBody>
          <a:bodyPr>
            <a:normAutofit/>
          </a:bodyPr>
          <a:lstStyle/>
          <a:p>
            <a:r>
              <a:rPr kumimoji="1" lang="ja-JP" altLang="en-US" sz="2800" dirty="0" smtClean="0">
                <a:solidFill>
                  <a:schemeClr val="tx1"/>
                </a:solidFill>
                <a:latin typeface="+mj-ea"/>
                <a:ea typeface="+mj-ea"/>
              </a:rPr>
              <a:t>４．１．競技１回目</a:t>
            </a:r>
            <a:endParaRPr kumimoji="1" lang="en-US" altLang="ja-JP" sz="2800" dirty="0" smtClean="0">
              <a:solidFill>
                <a:schemeClr val="tx1"/>
              </a:solidFill>
              <a:latin typeface="+mj-ea"/>
              <a:ea typeface="+mj-ea"/>
            </a:endParaRPr>
          </a:p>
          <a:p>
            <a:r>
              <a:rPr lang="ja-JP" altLang="en-US" sz="2800" dirty="0" smtClean="0">
                <a:solidFill>
                  <a:schemeClr val="tx1"/>
                </a:solidFill>
                <a:latin typeface="+mj-ea"/>
                <a:ea typeface="+mj-ea"/>
              </a:rPr>
              <a:t>４．２．競技２回目</a:t>
            </a:r>
            <a:endParaRPr lang="en-US" altLang="ja-JP" sz="2800" dirty="0" smtClean="0">
              <a:solidFill>
                <a:schemeClr val="tx1"/>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750"/>
                            </p:stCondLst>
                            <p:childTnLst>
                              <p:par>
                                <p:cTn id="13" presetID="54" presetClass="entr" presetSubtype="0" accel="10000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5">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a:t>
            </a:r>
            <a:r>
              <a:rPr kumimoji="1" lang="ja-JP" altLang="en-US" dirty="0" smtClean="0"/>
              <a:t>．１．競技１回目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a:t>
            </a:r>
            <a:r>
              <a:rPr kumimoji="1" lang="ja-JP" altLang="en-US" dirty="0" smtClean="0"/>
              <a:t>競技開始後、ポスト探索用の超音波センサがついたプロペラを展開する。</a:t>
            </a:r>
            <a:endParaRPr kumimoji="1" lang="en-US" altLang="ja-JP" dirty="0" smtClean="0"/>
          </a:p>
          <a:p>
            <a:pPr>
              <a:buNone/>
            </a:pPr>
            <a:endParaRPr kumimoji="1" lang="en-US" altLang="ja-JP" dirty="0" smtClean="0"/>
          </a:p>
          <a:p>
            <a:r>
              <a:rPr lang="en-US" altLang="ja-JP" dirty="0" smtClean="0"/>
              <a:t>(2)</a:t>
            </a:r>
            <a:r>
              <a:rPr lang="ja-JP" altLang="en-US" dirty="0" smtClean="0"/>
              <a:t>展開した後、前方にポストがないかをプロペラを使って調べる。</a:t>
            </a:r>
            <a:r>
              <a:rPr lang="en-US" altLang="ja-JP" dirty="0" smtClean="0"/>
              <a:t>(fig.6)</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yougi02.png"/>
          <p:cNvPicPr>
            <a:picLocks noChangeAspect="1"/>
          </p:cNvPicPr>
          <p:nvPr/>
        </p:nvPicPr>
        <p:blipFill>
          <a:blip r:embed="rId2"/>
          <a:stretch>
            <a:fillRect/>
          </a:stretch>
        </p:blipFill>
        <p:spPr>
          <a:xfrm>
            <a:off x="1428728" y="0"/>
            <a:ext cx="6168203" cy="6676787"/>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a:t>
            </a:r>
            <a:r>
              <a:rPr kumimoji="1" lang="ja-JP" altLang="en-US" dirty="0" smtClean="0"/>
              <a:t>ポストがあった場合、位置をずらしてポストがない場所を探す。</a:t>
            </a:r>
            <a:endParaRPr kumimoji="1" lang="en-US" altLang="ja-JP" dirty="0" smtClean="0"/>
          </a:p>
          <a:p>
            <a:endParaRPr lang="en-US" altLang="ja-JP" dirty="0" smtClean="0"/>
          </a:p>
          <a:p>
            <a:r>
              <a:rPr kumimoji="1" lang="en-US" altLang="ja-JP" dirty="0" smtClean="0"/>
              <a:t>(4)</a:t>
            </a:r>
            <a:r>
              <a:rPr kumimoji="1" lang="ja-JP" altLang="en-US" dirty="0" smtClean="0"/>
              <a:t>競技場中央まで移動する</a:t>
            </a:r>
            <a:r>
              <a:rPr kumimoji="1" lang="en-US" altLang="ja-JP" dirty="0" smtClean="0"/>
              <a:t>(fig.7)</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yougi04.png"/>
          <p:cNvPicPr>
            <a:picLocks noChangeAspect="1"/>
          </p:cNvPicPr>
          <p:nvPr/>
        </p:nvPicPr>
        <p:blipFill>
          <a:blip r:embed="rId2"/>
          <a:stretch>
            <a:fillRect/>
          </a:stretch>
        </p:blipFill>
        <p:spPr>
          <a:xfrm>
            <a:off x="1404193" y="0"/>
            <a:ext cx="6137646" cy="664371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(5)</a:t>
            </a:r>
            <a:r>
              <a:rPr kumimoji="1" lang="ja-JP" altLang="en-US" dirty="0" smtClean="0"/>
              <a:t>プロペラを回転させ、ポストの探索を行う。</a:t>
            </a:r>
            <a:r>
              <a:rPr lang="en-US" altLang="ja-JP" dirty="0" smtClean="0"/>
              <a:t> (fig.8)</a:t>
            </a:r>
          </a:p>
          <a:p>
            <a:pPr>
              <a:buNone/>
            </a:pPr>
            <a:endParaRPr kumimoji="1" lang="en-US" altLang="ja-JP" dirty="0" smtClean="0"/>
          </a:p>
          <a:p>
            <a:pPr>
              <a:buNone/>
            </a:pPr>
            <a:r>
              <a:rPr kumimoji="1" lang="ja-JP" altLang="en-US" dirty="0" smtClean="0"/>
              <a:t>　（この時、一定時間探索をしたのにも関わらず、発見することのできなかったポストは諦めることにする。）</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yougi05.png"/>
          <p:cNvPicPr>
            <a:picLocks noChangeAspect="1"/>
          </p:cNvPicPr>
          <p:nvPr/>
        </p:nvPicPr>
        <p:blipFill>
          <a:blip r:embed="rId2"/>
          <a:stretch>
            <a:fillRect/>
          </a:stretch>
        </p:blipFill>
        <p:spPr>
          <a:xfrm>
            <a:off x="1404193" y="0"/>
            <a:ext cx="6137646" cy="664371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a:xfrm>
            <a:off x="457200" y="1882808"/>
            <a:ext cx="8401080" cy="4572000"/>
          </a:xfrm>
        </p:spPr>
        <p:txBody>
          <a:bodyPr/>
          <a:lstStyle/>
          <a:p>
            <a:r>
              <a:rPr kumimoji="1" lang="en-US" altLang="ja-JP" dirty="0" smtClean="0"/>
              <a:t>(6)</a:t>
            </a:r>
            <a:r>
              <a:rPr kumimoji="1" lang="ja-JP" altLang="en-US" dirty="0" smtClean="0"/>
              <a:t>超音波センサによる距離、ステッピングモータの回転時間からポストの位置を求め、記憶する。</a:t>
            </a:r>
            <a:endParaRPr kumimoji="1" lang="en-US" altLang="ja-JP" dirty="0" smtClean="0"/>
          </a:p>
          <a:p>
            <a:endParaRPr lang="en-US" altLang="ja-JP" dirty="0" smtClean="0"/>
          </a:p>
          <a:p>
            <a:r>
              <a:rPr kumimoji="1" lang="en-US" altLang="ja-JP" dirty="0" smtClean="0"/>
              <a:t>(7)</a:t>
            </a:r>
            <a:r>
              <a:rPr kumimoji="1" lang="ja-JP" altLang="en-US" dirty="0" smtClean="0"/>
              <a:t>一番近くにあるポストに接近する。</a:t>
            </a:r>
            <a:r>
              <a:rPr kumimoji="1" lang="en-US" altLang="ja-JP" dirty="0" smtClean="0"/>
              <a:t>(fig.9)</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kyougi07.png"/>
          <p:cNvPicPr>
            <a:picLocks noChangeAspect="1"/>
          </p:cNvPicPr>
          <p:nvPr/>
        </p:nvPicPr>
        <p:blipFill>
          <a:blip r:embed="rId2"/>
          <a:stretch>
            <a:fillRect/>
          </a:stretch>
        </p:blipFill>
        <p:spPr>
          <a:xfrm>
            <a:off x="1404193" y="-1"/>
            <a:ext cx="6239641" cy="675411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a:t>
            </a:r>
            <a:r>
              <a:rPr lang="ja-JP" altLang="en-US" dirty="0" smtClean="0"/>
              <a:t>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(8)</a:t>
            </a:r>
            <a:r>
              <a:rPr kumimoji="1" lang="ja-JP" altLang="en-US" dirty="0" smtClean="0"/>
              <a:t>正対補正を行った後、ポストを周回する。</a:t>
            </a:r>
            <a:r>
              <a:rPr kumimoji="1" lang="en-US" altLang="ja-JP" dirty="0" smtClean="0"/>
              <a:t>(fig.8)</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00100" y="2643182"/>
            <a:ext cx="7239000" cy="1362075"/>
          </a:xfrm>
        </p:spPr>
        <p:txBody>
          <a:bodyPr>
            <a:normAutofit/>
          </a:bodyPr>
          <a:lstStyle/>
          <a:p>
            <a:r>
              <a:rPr kumimoji="1" lang="ja-JP" altLang="en-US" sz="5400" dirty="0" smtClean="0"/>
              <a:t>１．設計コンセプト</a:t>
            </a:r>
            <a:endParaRPr kumimoji="1" lang="ja-JP"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yougi08.png"/>
          <p:cNvPicPr>
            <a:picLocks noChangeAspect="1"/>
          </p:cNvPicPr>
          <p:nvPr/>
        </p:nvPicPr>
        <p:blipFill>
          <a:blip r:embed="rId2"/>
          <a:stretch>
            <a:fillRect/>
          </a:stretch>
        </p:blipFill>
        <p:spPr>
          <a:xfrm>
            <a:off x="1404193" y="0"/>
            <a:ext cx="6137646" cy="664371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(9)</a:t>
            </a:r>
            <a:r>
              <a:rPr kumimoji="1" lang="ja-JP" altLang="en-US" dirty="0" smtClean="0"/>
              <a:t>赤外線によりポスト番号を識別し、</a:t>
            </a:r>
            <a:r>
              <a:rPr kumimoji="1" lang="en-US" altLang="ja-JP" dirty="0" smtClean="0"/>
              <a:t>(6)</a:t>
            </a:r>
            <a:r>
              <a:rPr kumimoji="1" lang="ja-JP" altLang="en-US" dirty="0" smtClean="0"/>
              <a:t>で記憶したポストの位置とあわせて記憶する。</a:t>
            </a:r>
            <a:endParaRPr kumimoji="1" lang="en-US" altLang="ja-JP" dirty="0" smtClean="0"/>
          </a:p>
          <a:p>
            <a:endParaRPr lang="en-US" altLang="ja-JP" dirty="0" smtClean="0"/>
          </a:p>
          <a:p>
            <a:r>
              <a:rPr kumimoji="1" lang="en-US" altLang="ja-JP" dirty="0" smtClean="0"/>
              <a:t>(10)</a:t>
            </a:r>
            <a:r>
              <a:rPr kumimoji="1" lang="ja-JP" altLang="en-US" dirty="0" smtClean="0"/>
              <a:t>ポスト発見後アームを伸ばし、</a:t>
            </a:r>
            <a:r>
              <a:rPr kumimoji="1" lang="en-US" altLang="ja-JP" dirty="0" smtClean="0"/>
              <a:t>MIRS</a:t>
            </a:r>
            <a:r>
              <a:rPr kumimoji="1" lang="ja-JP" altLang="en-US" dirty="0" smtClean="0"/>
              <a:t>自体が動くこと</a:t>
            </a:r>
            <a:r>
              <a:rPr lang="ja-JP" altLang="en-US" dirty="0" smtClean="0"/>
              <a:t>なくポストを獲得する。</a:t>
            </a:r>
            <a:endParaRPr lang="en-US" altLang="ja-JP" dirty="0" smtClean="0"/>
          </a:p>
          <a:p>
            <a:pPr>
              <a:buNone/>
            </a:pPr>
            <a:endParaRPr kumimoji="1" lang="en-US" altLang="ja-JP"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(11)</a:t>
            </a:r>
            <a:r>
              <a:rPr lang="ja-JP" altLang="en-US" dirty="0" smtClean="0"/>
              <a:t>ポストを周回し終わった時点で再度ポストの探索を行う。</a:t>
            </a:r>
            <a:endParaRPr lang="en-US" altLang="ja-JP" dirty="0" smtClean="0"/>
          </a:p>
          <a:p>
            <a:pPr>
              <a:buNone/>
            </a:pPr>
            <a:r>
              <a:rPr lang="ja-JP" altLang="en-US" dirty="0" smtClean="0"/>
              <a:t>　（未発見ポストの発見、座標補正）</a:t>
            </a:r>
            <a:endParaRPr lang="en-US" altLang="ja-JP" dirty="0" smtClean="0"/>
          </a:p>
          <a:p>
            <a:endParaRPr kumimoji="1" lang="en-US" altLang="ja-JP" dirty="0" smtClean="0"/>
          </a:p>
          <a:p>
            <a:r>
              <a:rPr kumimoji="1" lang="en-US" altLang="ja-JP" dirty="0" smtClean="0"/>
              <a:t>(12)</a:t>
            </a:r>
            <a:r>
              <a:rPr kumimoji="1" lang="ja-JP" altLang="en-US" dirty="0" smtClean="0"/>
              <a:t>競技場中心に戻ることなく、次のポストへ直接移動する。</a:t>
            </a:r>
            <a:r>
              <a:rPr kumimoji="1" lang="en-US" altLang="ja-JP" dirty="0" smtClean="0"/>
              <a:t>(fig.11)</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yougi12.png"/>
          <p:cNvPicPr>
            <a:picLocks noChangeAspect="1"/>
          </p:cNvPicPr>
          <p:nvPr/>
        </p:nvPicPr>
        <p:blipFill>
          <a:blip r:embed="rId2"/>
          <a:stretch>
            <a:fillRect/>
          </a:stretch>
        </p:blipFill>
        <p:spPr>
          <a:xfrm>
            <a:off x="1404193" y="0"/>
            <a:ext cx="6137646" cy="664371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４．１．競技１回目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(13)</a:t>
            </a:r>
            <a:r>
              <a:rPr kumimoji="1" lang="ja-JP" altLang="en-US" dirty="0" smtClean="0"/>
              <a:t>この動作を繰り返し、ポストをすべて獲得していく。</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４．２．競技２回目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a:t>
            </a:r>
            <a:r>
              <a:rPr kumimoji="1" lang="ja-JP" altLang="en-US" dirty="0" smtClean="0"/>
              <a:t>競技１回目により得たポスト情報を使い、順番通りにポストを獲得していく。</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00100" y="2643182"/>
            <a:ext cx="7239000" cy="1362075"/>
          </a:xfrm>
        </p:spPr>
        <p:txBody>
          <a:bodyPr>
            <a:normAutofit/>
          </a:bodyPr>
          <a:lstStyle/>
          <a:p>
            <a:r>
              <a:rPr lang="ja-JP" altLang="en-US" sz="5400" dirty="0" smtClean="0"/>
              <a:t>５</a:t>
            </a:r>
            <a:r>
              <a:rPr kumimoji="1" lang="ja-JP" altLang="en-US" sz="5400" dirty="0" smtClean="0"/>
              <a:t>．</a:t>
            </a:r>
            <a:r>
              <a:rPr kumimoji="1" lang="en-US" altLang="ja-JP" sz="5400" dirty="0" smtClean="0"/>
              <a:t>MIRS0703</a:t>
            </a:r>
            <a:r>
              <a:rPr kumimoji="1" lang="ja-JP" altLang="en-US" sz="5400" dirty="0" smtClean="0"/>
              <a:t>の外観</a:t>
            </a:r>
            <a:endParaRPr kumimoji="1" lang="ja-JP"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a:t>
            </a:r>
            <a:r>
              <a:rPr kumimoji="1" lang="en-US" altLang="ja-JP" dirty="0" smtClean="0"/>
              <a:t>MIRS0703</a:t>
            </a:r>
            <a:r>
              <a:rPr kumimoji="1" lang="ja-JP" altLang="en-US" dirty="0" smtClean="0"/>
              <a:t>の外観</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MIRS0703</a:t>
            </a:r>
            <a:r>
              <a:rPr kumimoji="1" lang="ja-JP" altLang="en-US" dirty="0" smtClean="0"/>
              <a:t>の完成予想図を模式図で示す。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gaikan.png"/>
          <p:cNvPicPr>
            <a:picLocks noChangeAspect="1"/>
          </p:cNvPicPr>
          <p:nvPr/>
        </p:nvPicPr>
        <p:blipFill>
          <a:blip r:embed="rId2"/>
          <a:stretch>
            <a:fillRect/>
          </a:stretch>
        </p:blipFill>
        <p:spPr>
          <a:xfrm>
            <a:off x="857224" y="0"/>
            <a:ext cx="7572429" cy="68580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type="body" idx="1"/>
          </p:nvPr>
        </p:nvSpPr>
        <p:spPr>
          <a:xfrm>
            <a:off x="571472" y="3071810"/>
            <a:ext cx="7905776" cy="1133478"/>
          </a:xfrm>
        </p:spPr>
        <p:txBody>
          <a:bodyPr>
            <a:noAutofit/>
          </a:bodyPr>
          <a:lstStyle/>
          <a:p>
            <a:r>
              <a:rPr kumimoji="1" lang="en-US" altLang="ja-JP" sz="3200" dirty="0" smtClean="0"/>
              <a:t>MIRS0703</a:t>
            </a:r>
            <a:r>
              <a:rPr kumimoji="1" lang="ja-JP" altLang="en-US" sz="3200" dirty="0" smtClean="0"/>
              <a:t>のシステム提案を終わります。</a:t>
            </a:r>
            <a:endParaRPr kumimoji="1"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１．設計コンセプト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MIRS0703</a:t>
            </a:r>
            <a:r>
              <a:rPr kumimoji="1" lang="ja-JP" altLang="en-US" dirty="0" smtClean="0"/>
              <a:t>の設計コンセプトは、</a:t>
            </a:r>
            <a:endParaRPr kumimoji="1" lang="en-US" altLang="ja-JP" dirty="0" smtClean="0"/>
          </a:p>
          <a:p>
            <a:pPr>
              <a:buNone/>
            </a:pPr>
            <a:r>
              <a:rPr lang="en-US" altLang="ja-JP" dirty="0" smtClean="0"/>
              <a:t>		</a:t>
            </a:r>
            <a:r>
              <a:rPr lang="ja-JP" altLang="en-US" dirty="0" smtClean="0"/>
              <a:t>１）無駄の削減</a:t>
            </a:r>
            <a:endParaRPr lang="en-US" altLang="ja-JP" dirty="0" smtClean="0"/>
          </a:p>
          <a:p>
            <a:pPr>
              <a:buNone/>
            </a:pPr>
            <a:r>
              <a:rPr kumimoji="1" lang="en-US" altLang="ja-JP" dirty="0" smtClean="0"/>
              <a:t>		</a:t>
            </a:r>
            <a:r>
              <a:rPr kumimoji="1" lang="ja-JP" altLang="en-US" dirty="0" smtClean="0"/>
              <a:t>２）誤差の抑制</a:t>
            </a:r>
            <a:r>
              <a:rPr lang="ja-JP" altLang="en-US" dirty="0" smtClean="0"/>
              <a:t>　　の２つである。</a:t>
            </a:r>
            <a:endParaRPr lang="en-US" altLang="ja-JP" dirty="0" smtClean="0"/>
          </a:p>
          <a:p>
            <a:pPr>
              <a:buNone/>
            </a:pPr>
            <a:r>
              <a:rPr kumimoji="1" lang="ja-JP" altLang="en-US" dirty="0" smtClean="0"/>
              <a:t>　</a:t>
            </a:r>
            <a:endParaRPr kumimoji="1" lang="en-US" altLang="ja-JP" dirty="0" smtClean="0"/>
          </a:p>
          <a:p>
            <a:pPr>
              <a:buNone/>
            </a:pPr>
            <a:r>
              <a:rPr lang="ja-JP" altLang="en-US" dirty="0" smtClean="0"/>
              <a:t>　　</a:t>
            </a:r>
            <a:r>
              <a:rPr kumimoji="1" lang="ja-JP" altLang="en-US" dirty="0" smtClean="0"/>
              <a:t>標準機</a:t>
            </a:r>
            <a:r>
              <a:rPr kumimoji="1" lang="en-US" altLang="ja-JP" dirty="0" smtClean="0"/>
              <a:t>MIRS</a:t>
            </a:r>
            <a:r>
              <a:rPr kumimoji="1" lang="ja-JP" altLang="en-US" dirty="0" smtClean="0"/>
              <a:t>では、無駄な動きとそれから出る誤差によるタイムロスが目立った。</a:t>
            </a:r>
            <a:endParaRPr kumimoji="1" lang="en-US" altLang="ja-JP" dirty="0" smtClean="0"/>
          </a:p>
          <a:p>
            <a:pPr>
              <a:buNone/>
            </a:pPr>
            <a:r>
              <a:rPr lang="ja-JP" altLang="en-US" dirty="0" smtClean="0"/>
              <a:t>　　その為、私たち</a:t>
            </a:r>
            <a:r>
              <a:rPr lang="en-US" altLang="ja-JP" dirty="0" smtClean="0"/>
              <a:t>MIRS0703</a:t>
            </a:r>
            <a:r>
              <a:rPr lang="ja-JP" altLang="en-US" dirty="0" smtClean="0"/>
              <a:t>ではこの２つのコンセプトに基づき</a:t>
            </a:r>
            <a:r>
              <a:rPr lang="en-US" altLang="ja-JP" dirty="0" smtClean="0"/>
              <a:t>MIRS</a:t>
            </a:r>
            <a:r>
              <a:rPr lang="ja-JP" altLang="en-US" dirty="0" smtClean="0"/>
              <a:t>を設計・製作していく。</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71538" y="2214554"/>
            <a:ext cx="7239000" cy="1362075"/>
          </a:xfrm>
        </p:spPr>
        <p:txBody>
          <a:bodyPr>
            <a:normAutofit/>
          </a:bodyPr>
          <a:lstStyle/>
          <a:p>
            <a:r>
              <a:rPr kumimoji="1" lang="ja-JP" altLang="en-US" sz="5400" dirty="0" smtClean="0"/>
              <a:t>２．システムの特徴</a:t>
            </a:r>
            <a:endParaRPr kumimoji="1" lang="ja-JP" altLang="en-US" sz="5400" dirty="0"/>
          </a:p>
        </p:txBody>
      </p:sp>
      <p:sp>
        <p:nvSpPr>
          <p:cNvPr id="5" name="テキスト プレースホルダ 4"/>
          <p:cNvSpPr>
            <a:spLocks noGrp="1"/>
          </p:cNvSpPr>
          <p:nvPr>
            <p:ph type="body" idx="1"/>
          </p:nvPr>
        </p:nvSpPr>
        <p:spPr>
          <a:xfrm>
            <a:off x="1428728" y="3571876"/>
            <a:ext cx="5572164" cy="2366992"/>
          </a:xfrm>
        </p:spPr>
        <p:txBody>
          <a:bodyPr>
            <a:normAutofit/>
          </a:bodyPr>
          <a:lstStyle/>
          <a:p>
            <a:r>
              <a:rPr kumimoji="1" lang="ja-JP" altLang="en-US" sz="2800" dirty="0" smtClean="0">
                <a:solidFill>
                  <a:schemeClr val="tx1"/>
                </a:solidFill>
                <a:latin typeface="+mj-ea"/>
                <a:ea typeface="+mj-ea"/>
              </a:rPr>
              <a:t>２．１．ポストの探索方法</a:t>
            </a:r>
            <a:endParaRPr kumimoji="1" lang="en-US" altLang="ja-JP" sz="2800" dirty="0" smtClean="0">
              <a:solidFill>
                <a:schemeClr val="tx1"/>
              </a:solidFill>
              <a:latin typeface="+mj-ea"/>
              <a:ea typeface="+mj-ea"/>
            </a:endParaRPr>
          </a:p>
          <a:p>
            <a:r>
              <a:rPr lang="ja-JP" altLang="en-US" sz="2800" dirty="0" smtClean="0">
                <a:solidFill>
                  <a:schemeClr val="tx1"/>
                </a:solidFill>
                <a:latin typeface="+mj-ea"/>
                <a:ea typeface="+mj-ea"/>
              </a:rPr>
              <a:t>２．２．ポスト間の移動方法</a:t>
            </a:r>
            <a:endParaRPr lang="en-US" altLang="ja-JP" sz="2800" dirty="0" smtClean="0">
              <a:solidFill>
                <a:schemeClr val="tx1"/>
              </a:solidFill>
              <a:latin typeface="+mj-ea"/>
              <a:ea typeface="+mj-ea"/>
            </a:endParaRPr>
          </a:p>
          <a:p>
            <a:r>
              <a:rPr kumimoji="1" lang="ja-JP" altLang="en-US" sz="2800" dirty="0" smtClean="0">
                <a:solidFill>
                  <a:schemeClr val="tx1"/>
                </a:solidFill>
                <a:latin typeface="+mj-ea"/>
                <a:ea typeface="+mj-ea"/>
              </a:rPr>
              <a:t>２．３．ポスト番号の識別方法</a:t>
            </a:r>
            <a:endParaRPr kumimoji="1" lang="en-US" altLang="ja-JP" sz="2800" dirty="0" smtClean="0">
              <a:solidFill>
                <a:schemeClr val="tx1"/>
              </a:solidFill>
              <a:latin typeface="+mj-ea"/>
              <a:ea typeface="+mj-ea"/>
            </a:endParaRPr>
          </a:p>
          <a:p>
            <a:r>
              <a:rPr lang="ja-JP" altLang="en-US" sz="2800" dirty="0" smtClean="0">
                <a:solidFill>
                  <a:schemeClr val="tx1"/>
                </a:solidFill>
                <a:latin typeface="+mj-ea"/>
                <a:ea typeface="+mj-ea"/>
              </a:rPr>
              <a:t>２．４．ポストの獲得方法</a:t>
            </a:r>
            <a:endParaRPr kumimoji="1" lang="ja-JP" altLang="en-US" sz="2800" dirty="0">
              <a:solidFill>
                <a:schemeClr val="tx1"/>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900"/>
                            </p:stCondLst>
                            <p:childTnLst>
                              <p:par>
                                <p:cTn id="13" presetID="54" presetClass="entr" presetSubtype="0" accel="10000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5">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5">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500" fill="hold"/>
                                        <p:tgtEl>
                                          <p:spTgt spid="5">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5">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5">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p:cTn id="36" dur="500" fill="hold"/>
                                        <p:tgtEl>
                                          <p:spTgt spid="5">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5">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a:t>
            </a:r>
            <a:r>
              <a:rPr kumimoji="1" lang="ja-JP" altLang="en-US" dirty="0" smtClean="0"/>
              <a:t>．１．ポストの探索方法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競技開始後、競技場中央まで移動し、回転しながらポストの探索を行う。</a:t>
            </a:r>
            <a:endParaRPr lang="en-US" altLang="ja-JP" dirty="0" smtClean="0"/>
          </a:p>
          <a:p>
            <a:r>
              <a:rPr kumimoji="1" lang="ja-JP" altLang="en-US" dirty="0" smtClean="0"/>
              <a:t>この時、</a:t>
            </a:r>
            <a:r>
              <a:rPr kumimoji="1" lang="en-US" altLang="ja-JP" dirty="0" smtClean="0"/>
              <a:t>MIRS</a:t>
            </a:r>
            <a:r>
              <a:rPr kumimoji="1" lang="ja-JP" altLang="en-US" dirty="0" smtClean="0"/>
              <a:t>自体が回転するのではなく、</a:t>
            </a:r>
            <a:r>
              <a:rPr kumimoji="1" lang="en-US" altLang="ja-JP" dirty="0" smtClean="0"/>
              <a:t>MIRS</a:t>
            </a:r>
            <a:r>
              <a:rPr kumimoji="1" lang="ja-JP" altLang="en-US" dirty="0" smtClean="0"/>
              <a:t>最上部に</a:t>
            </a:r>
            <a:r>
              <a:rPr lang="ja-JP" altLang="en-US" dirty="0" smtClean="0"/>
              <a:t>つけたプロペラを回すことによりポストの探索を行う。</a:t>
            </a:r>
            <a:endParaRPr lang="en-US" altLang="ja-JP" dirty="0" smtClean="0"/>
          </a:p>
          <a:p>
            <a:r>
              <a:rPr kumimoji="1" lang="ja-JP" altLang="en-US" dirty="0" smtClean="0"/>
              <a:t>これは、</a:t>
            </a:r>
            <a:r>
              <a:rPr kumimoji="1" lang="en-US" altLang="ja-JP" dirty="0" smtClean="0"/>
              <a:t>MIRS</a:t>
            </a:r>
            <a:r>
              <a:rPr kumimoji="1" lang="ja-JP" altLang="en-US" dirty="0" smtClean="0"/>
              <a:t>自体が回転することによる現在地座標のズレをなくす為である。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２．１．ポストの探索方法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プロペラには超音波センサが１個搭載されている。</a:t>
            </a:r>
            <a:endParaRPr kumimoji="1" lang="en-US" altLang="ja-JP" dirty="0" smtClean="0"/>
          </a:p>
          <a:p>
            <a:r>
              <a:rPr kumimoji="1" lang="ja-JP" altLang="en-US" dirty="0" smtClean="0"/>
              <a:t>ステッピングモータを用いて回転させる。</a:t>
            </a:r>
            <a:endParaRPr kumimoji="1" lang="en-US" altLang="ja-JP" dirty="0" smtClean="0"/>
          </a:p>
          <a:p>
            <a:r>
              <a:rPr lang="en-US" altLang="ja-JP" dirty="0" smtClean="0"/>
              <a:t>MIRS</a:t>
            </a:r>
            <a:r>
              <a:rPr lang="ja-JP" altLang="en-US" dirty="0" smtClean="0"/>
              <a:t>自体が回転するのに比べ、早く探索することができ、また、</a:t>
            </a:r>
            <a:r>
              <a:rPr lang="en-US" altLang="ja-JP" dirty="0" smtClean="0"/>
              <a:t>MIRS</a:t>
            </a:r>
            <a:r>
              <a:rPr lang="ja-JP" altLang="en-US" dirty="0" smtClean="0"/>
              <a:t>自体の座標が狂わないメリットがある。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propeller_ppt.png"/>
          <p:cNvPicPr>
            <a:picLocks noChangeAspect="1"/>
          </p:cNvPicPr>
          <p:nvPr/>
        </p:nvPicPr>
        <p:blipFill>
          <a:blip r:embed="rId2"/>
          <a:stretch>
            <a:fillRect/>
          </a:stretch>
        </p:blipFill>
        <p:spPr>
          <a:xfrm>
            <a:off x="428596" y="428604"/>
            <a:ext cx="8214894" cy="615160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２．２．ポスト間の移動方法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ポスト間の最短距離を直線に移動する方法を用いる。</a:t>
            </a:r>
            <a:endParaRPr kumimoji="1" lang="en-US" altLang="ja-JP" dirty="0" smtClean="0"/>
          </a:p>
          <a:p>
            <a:r>
              <a:rPr lang="ja-JP" altLang="en-US" dirty="0" smtClean="0"/>
              <a:t>基準となる競技場中央へ何度も戻ることをなくすことで、時間のロス、座標のズレを少なくすることができる。</a:t>
            </a:r>
            <a:endParaRPr lang="en-US" altLang="ja-JP" dirty="0" smtClean="0"/>
          </a:p>
          <a:p>
            <a:r>
              <a:rPr lang="ja-JP" altLang="en-US" dirty="0" smtClean="0"/>
              <a:t>最初に記憶したポストの位置から計算によりポストの相対位置を求める。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ネオン">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104</TotalTime>
  <Words>789</Words>
  <PresentationFormat>画面に合わせる (4:3)</PresentationFormat>
  <Paragraphs>105</Paragraphs>
  <Slides>39</Slides>
  <Notes>1</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ネオン</vt:lpstr>
      <vt:lpstr>MIRS0703-DSGN-0001 システム提案</vt:lpstr>
      <vt:lpstr>０．目次</vt:lpstr>
      <vt:lpstr>１．設計コンセプト</vt:lpstr>
      <vt:lpstr>１．設計コンセプト</vt:lpstr>
      <vt:lpstr>２．システムの特徴</vt:lpstr>
      <vt:lpstr>２．１．ポストの探索方法</vt:lpstr>
      <vt:lpstr>２．１．ポストの探索方法</vt:lpstr>
      <vt:lpstr>スライド 8</vt:lpstr>
      <vt:lpstr>２．２．ポスト間の移動方法</vt:lpstr>
      <vt:lpstr>２．３．ポスト番号の判別方法</vt:lpstr>
      <vt:lpstr>２．４．ポストの獲得方法</vt:lpstr>
      <vt:lpstr>スライド 12</vt:lpstr>
      <vt:lpstr>３．システムの構成</vt:lpstr>
      <vt:lpstr>３．１．ハードウェア構成</vt:lpstr>
      <vt:lpstr>３．１．ハードウェア構成</vt:lpstr>
      <vt:lpstr>スライド 16</vt:lpstr>
      <vt:lpstr>スライド 17</vt:lpstr>
      <vt:lpstr>スライド 18</vt:lpstr>
      <vt:lpstr>３．２．ソフトウェア構成</vt:lpstr>
      <vt:lpstr>４．動作概要</vt:lpstr>
      <vt:lpstr>４．１．競技１回目</vt:lpstr>
      <vt:lpstr>スライド 22</vt:lpstr>
      <vt:lpstr>４．１．競技１回目</vt:lpstr>
      <vt:lpstr>スライド 24</vt:lpstr>
      <vt:lpstr>４．１．競技１回目</vt:lpstr>
      <vt:lpstr>スライド 26</vt:lpstr>
      <vt:lpstr>４．１．競技１回目</vt:lpstr>
      <vt:lpstr>スライド 28</vt:lpstr>
      <vt:lpstr>４．１．競技１回目</vt:lpstr>
      <vt:lpstr>スライド 30</vt:lpstr>
      <vt:lpstr>４．１．競技１回目</vt:lpstr>
      <vt:lpstr>４．１．競技１回目</vt:lpstr>
      <vt:lpstr>スライド 33</vt:lpstr>
      <vt:lpstr>４．１．競技１回目</vt:lpstr>
      <vt:lpstr>４．２．競技２回目</vt:lpstr>
      <vt:lpstr>５．MIRS0703の外観</vt:lpstr>
      <vt:lpstr>５．MIRS0703の外観</vt:lpstr>
      <vt:lpstr>スライド 38</vt:lpstr>
      <vt:lpstr>スライド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MIRS0703-DSGN-0001 システム提案</dc:title>
  <dc:creator>Nakaji-</dc:creator>
  <cp:lastModifiedBy>Nakaji-</cp:lastModifiedBy>
  <cp:revision>19</cp:revision>
  <dcterms:created xsi:type="dcterms:W3CDTF">2007-06-26T03:19:02Z</dcterms:created>
  <dcterms:modified xsi:type="dcterms:W3CDTF">2007-06-26T05:17:08Z</dcterms:modified>
</cp:coreProperties>
</file>